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9.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706" r:id="rId2"/>
    <p:sldMasterId id="2147483720" r:id="rId3"/>
    <p:sldMasterId id="2147483733" r:id="rId4"/>
    <p:sldMasterId id="2147483745" r:id="rId5"/>
    <p:sldMasterId id="2147483758" r:id="rId6"/>
    <p:sldMasterId id="2147483770" r:id="rId7"/>
    <p:sldMasterId id="2147483783" r:id="rId8"/>
    <p:sldMasterId id="2147485921" r:id="rId9"/>
    <p:sldMasterId id="2147486069" r:id="rId10"/>
  </p:sldMasterIdLst>
  <p:notesMasterIdLst>
    <p:notesMasterId r:id="rId162"/>
  </p:notesMasterIdLst>
  <p:handoutMasterIdLst>
    <p:handoutMasterId r:id="rId163"/>
  </p:handoutMasterIdLst>
  <p:sldIdLst>
    <p:sldId id="577" r:id="rId11"/>
    <p:sldId id="768" r:id="rId12"/>
    <p:sldId id="587" r:id="rId13"/>
    <p:sldId id="735" r:id="rId14"/>
    <p:sldId id="818" r:id="rId15"/>
    <p:sldId id="588" r:id="rId16"/>
    <p:sldId id="589" r:id="rId17"/>
    <p:sldId id="882" r:id="rId18"/>
    <p:sldId id="788" r:id="rId19"/>
    <p:sldId id="883" r:id="rId20"/>
    <p:sldId id="884" r:id="rId21"/>
    <p:sldId id="967" r:id="rId22"/>
    <p:sldId id="968" r:id="rId23"/>
    <p:sldId id="591" r:id="rId24"/>
    <p:sldId id="718" r:id="rId25"/>
    <p:sldId id="771" r:id="rId26"/>
    <p:sldId id="772" r:id="rId27"/>
    <p:sldId id="726" r:id="rId28"/>
    <p:sldId id="773" r:id="rId29"/>
    <p:sldId id="657" r:id="rId30"/>
    <p:sldId id="717" r:id="rId31"/>
    <p:sldId id="774" r:id="rId32"/>
    <p:sldId id="820" r:id="rId33"/>
    <p:sldId id="791" r:id="rId34"/>
    <p:sldId id="606" r:id="rId35"/>
    <p:sldId id="607" r:id="rId36"/>
    <p:sldId id="724" r:id="rId37"/>
    <p:sldId id="608" r:id="rId38"/>
    <p:sldId id="610" r:id="rId39"/>
    <p:sldId id="969" r:id="rId40"/>
    <p:sldId id="775" r:id="rId41"/>
    <p:sldId id="792" r:id="rId42"/>
    <p:sldId id="763" r:id="rId43"/>
    <p:sldId id="764" r:id="rId44"/>
    <p:sldId id="611" r:id="rId45"/>
    <p:sldId id="821" r:id="rId46"/>
    <p:sldId id="637" r:id="rId47"/>
    <p:sldId id="667" r:id="rId48"/>
    <p:sldId id="638" r:id="rId49"/>
    <p:sldId id="639" r:id="rId50"/>
    <p:sldId id="640" r:id="rId51"/>
    <p:sldId id="641" r:id="rId52"/>
    <p:sldId id="642" r:id="rId53"/>
    <p:sldId id="714" r:id="rId54"/>
    <p:sldId id="643" r:id="rId55"/>
    <p:sldId id="644" r:id="rId56"/>
    <p:sldId id="645" r:id="rId57"/>
    <p:sldId id="669" r:id="rId58"/>
    <p:sldId id="777" r:id="rId59"/>
    <p:sldId id="651" r:id="rId60"/>
    <p:sldId id="680" r:id="rId61"/>
    <p:sldId id="625" r:id="rId62"/>
    <p:sldId id="633" r:id="rId63"/>
    <p:sldId id="778" r:id="rId64"/>
    <p:sldId id="634" r:id="rId65"/>
    <p:sldId id="673" r:id="rId66"/>
    <p:sldId id="681" r:id="rId67"/>
    <p:sldId id="646" r:id="rId68"/>
    <p:sldId id="670" r:id="rId69"/>
    <p:sldId id="647" r:id="rId70"/>
    <p:sldId id="779" r:id="rId71"/>
    <p:sldId id="676" r:id="rId72"/>
    <p:sldId id="677" r:id="rId73"/>
    <p:sldId id="682" r:id="rId74"/>
    <p:sldId id="648" r:id="rId75"/>
    <p:sldId id="678" r:id="rId76"/>
    <p:sldId id="780" r:id="rId77"/>
    <p:sldId id="683" r:id="rId78"/>
    <p:sldId id="822" r:id="rId79"/>
    <p:sldId id="796" r:id="rId80"/>
    <p:sldId id="797" r:id="rId81"/>
    <p:sldId id="798" r:id="rId82"/>
    <p:sldId id="799" r:id="rId83"/>
    <p:sldId id="800" r:id="rId84"/>
    <p:sldId id="803" r:id="rId85"/>
    <p:sldId id="804" r:id="rId86"/>
    <p:sldId id="808" r:id="rId87"/>
    <p:sldId id="809" r:id="rId88"/>
    <p:sldId id="810" r:id="rId89"/>
    <p:sldId id="811" r:id="rId90"/>
    <p:sldId id="812" r:id="rId91"/>
    <p:sldId id="813" r:id="rId92"/>
    <p:sldId id="814" r:id="rId93"/>
    <p:sldId id="815" r:id="rId94"/>
    <p:sldId id="649" r:id="rId95"/>
    <p:sldId id="684" r:id="rId96"/>
    <p:sldId id="793" r:id="rId97"/>
    <p:sldId id="702" r:id="rId98"/>
    <p:sldId id="730" r:id="rId99"/>
    <p:sldId id="703" r:id="rId100"/>
    <p:sldId id="686" r:id="rId101"/>
    <p:sldId id="650" r:id="rId102"/>
    <p:sldId id="794" r:id="rId103"/>
    <p:sldId id="688" r:id="rId104"/>
    <p:sldId id="689" r:id="rId105"/>
    <p:sldId id="795" r:id="rId106"/>
    <p:sldId id="823" r:id="rId107"/>
    <p:sldId id="705" r:id="rId108"/>
    <p:sldId id="784" r:id="rId109"/>
    <p:sldId id="706" r:id="rId110"/>
    <p:sldId id="783" r:id="rId111"/>
    <p:sldId id="970" r:id="rId112"/>
    <p:sldId id="707" r:id="rId113"/>
    <p:sldId id="881" r:id="rId114"/>
    <p:sldId id="849" r:id="rId115"/>
    <p:sldId id="850" r:id="rId116"/>
    <p:sldId id="851" r:id="rId117"/>
    <p:sldId id="852" r:id="rId118"/>
    <p:sldId id="853" r:id="rId119"/>
    <p:sldId id="854" r:id="rId120"/>
    <p:sldId id="855" r:id="rId121"/>
    <p:sldId id="856" r:id="rId122"/>
    <p:sldId id="859" r:id="rId123"/>
    <p:sldId id="860" r:id="rId124"/>
    <p:sldId id="861" r:id="rId125"/>
    <p:sldId id="864" r:id="rId126"/>
    <p:sldId id="865" r:id="rId127"/>
    <p:sldId id="866" r:id="rId128"/>
    <p:sldId id="867" r:id="rId129"/>
    <p:sldId id="868" r:id="rId130"/>
    <p:sldId id="869" r:id="rId131"/>
    <p:sldId id="870" r:id="rId132"/>
    <p:sldId id="871" r:id="rId133"/>
    <p:sldId id="876" r:id="rId134"/>
    <p:sldId id="877" r:id="rId135"/>
    <p:sldId id="878" r:id="rId136"/>
    <p:sldId id="879" r:id="rId137"/>
    <p:sldId id="880" r:id="rId138"/>
    <p:sldId id="971" r:id="rId139"/>
    <p:sldId id="973" r:id="rId140"/>
    <p:sldId id="974" r:id="rId141"/>
    <p:sldId id="975" r:id="rId142"/>
    <p:sldId id="976" r:id="rId143"/>
    <p:sldId id="977" r:id="rId144"/>
    <p:sldId id="978" r:id="rId145"/>
    <p:sldId id="979" r:id="rId146"/>
    <p:sldId id="980" r:id="rId147"/>
    <p:sldId id="990" r:id="rId148"/>
    <p:sldId id="984" r:id="rId149"/>
    <p:sldId id="985" r:id="rId150"/>
    <p:sldId id="986" r:id="rId151"/>
    <p:sldId id="988" r:id="rId152"/>
    <p:sldId id="991" r:id="rId153"/>
    <p:sldId id="992" r:id="rId154"/>
    <p:sldId id="993" r:id="rId155"/>
    <p:sldId id="994" r:id="rId156"/>
    <p:sldId id="995" r:id="rId157"/>
    <p:sldId id="996" r:id="rId158"/>
    <p:sldId id="997" r:id="rId159"/>
    <p:sldId id="998" r:id="rId160"/>
    <p:sldId id="999" r:id="rId161"/>
  </p:sldIdLst>
  <p:sldSz cx="9144000" cy="6858000" type="screen4x3"/>
  <p:notesSz cx="6985000" cy="9283700"/>
  <p:custDataLst>
    <p:tags r:id="rId164"/>
  </p:custDataLst>
  <p:defaultTextStyle>
    <a:defPPr>
      <a:defRPr lang="en-US"/>
    </a:defPPr>
    <a:lvl1pPr algn="l" rtl="0" fontAlgn="base">
      <a:lnSpc>
        <a:spcPct val="90000"/>
      </a:lnSpc>
      <a:spcBef>
        <a:spcPct val="0"/>
      </a:spcBef>
      <a:spcAft>
        <a:spcPct val="40000"/>
      </a:spcAft>
      <a:defRPr sz="2000" kern="1200">
        <a:solidFill>
          <a:schemeClr val="tx1"/>
        </a:solidFill>
        <a:latin typeface="Arial" panose="020B0604020202020204" pitchFamily="34" charset="0"/>
        <a:ea typeface="+mn-ea"/>
        <a:cs typeface="+mn-cs"/>
      </a:defRPr>
    </a:lvl1pPr>
    <a:lvl2pPr marL="457200" algn="l" rtl="0" fontAlgn="base">
      <a:lnSpc>
        <a:spcPct val="90000"/>
      </a:lnSpc>
      <a:spcBef>
        <a:spcPct val="0"/>
      </a:spcBef>
      <a:spcAft>
        <a:spcPct val="40000"/>
      </a:spcAft>
      <a:defRPr sz="2000" kern="1200">
        <a:solidFill>
          <a:schemeClr val="tx1"/>
        </a:solidFill>
        <a:latin typeface="Arial" panose="020B0604020202020204" pitchFamily="34" charset="0"/>
        <a:ea typeface="+mn-ea"/>
        <a:cs typeface="+mn-cs"/>
      </a:defRPr>
    </a:lvl2pPr>
    <a:lvl3pPr marL="914400" algn="l" rtl="0" fontAlgn="base">
      <a:lnSpc>
        <a:spcPct val="90000"/>
      </a:lnSpc>
      <a:spcBef>
        <a:spcPct val="0"/>
      </a:spcBef>
      <a:spcAft>
        <a:spcPct val="40000"/>
      </a:spcAft>
      <a:defRPr sz="2000" kern="1200">
        <a:solidFill>
          <a:schemeClr val="tx1"/>
        </a:solidFill>
        <a:latin typeface="Arial" panose="020B0604020202020204" pitchFamily="34" charset="0"/>
        <a:ea typeface="+mn-ea"/>
        <a:cs typeface="+mn-cs"/>
      </a:defRPr>
    </a:lvl3pPr>
    <a:lvl4pPr marL="1371600" algn="l" rtl="0" fontAlgn="base">
      <a:lnSpc>
        <a:spcPct val="90000"/>
      </a:lnSpc>
      <a:spcBef>
        <a:spcPct val="0"/>
      </a:spcBef>
      <a:spcAft>
        <a:spcPct val="40000"/>
      </a:spcAft>
      <a:defRPr sz="2000" kern="1200">
        <a:solidFill>
          <a:schemeClr val="tx1"/>
        </a:solidFill>
        <a:latin typeface="Arial" panose="020B0604020202020204" pitchFamily="34" charset="0"/>
        <a:ea typeface="+mn-ea"/>
        <a:cs typeface="+mn-cs"/>
      </a:defRPr>
    </a:lvl4pPr>
    <a:lvl5pPr marL="1828800" algn="l" rtl="0" fontAlgn="base">
      <a:lnSpc>
        <a:spcPct val="90000"/>
      </a:lnSpc>
      <a:spcBef>
        <a:spcPct val="0"/>
      </a:spcBef>
      <a:spcAft>
        <a:spcPct val="4000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4BD00"/>
    <a:srgbClr val="DDDDDD"/>
    <a:srgbClr val="FF0000"/>
    <a:srgbClr val="777777"/>
    <a:srgbClr val="B2B2B2"/>
    <a:srgbClr val="CC3300"/>
    <a:srgbClr val="0000CC"/>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61" autoAdjust="0"/>
    <p:restoredTop sz="83982" autoAdjust="0"/>
  </p:normalViewPr>
  <p:slideViewPr>
    <p:cSldViewPr>
      <p:cViewPr varScale="1">
        <p:scale>
          <a:sx n="76" d="100"/>
          <a:sy n="76" d="100"/>
        </p:scale>
        <p:origin x="1224" y="64"/>
      </p:cViewPr>
      <p:guideLst>
        <p:guide orient="horz" pos="2160"/>
        <p:guide pos="2880"/>
      </p:guideLst>
    </p:cSldViewPr>
  </p:slideViewPr>
  <p:outlineViewPr>
    <p:cViewPr>
      <p:scale>
        <a:sx n="50" d="100"/>
        <a:sy n="50"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00" d="100"/>
        <a:sy n="100" d="100"/>
      </p:scale>
      <p:origin x="0" y="23406"/>
    </p:cViewPr>
  </p:sorterViewPr>
  <p:notesViewPr>
    <p:cSldViewPr>
      <p:cViewPr>
        <p:scale>
          <a:sx n="100" d="100"/>
          <a:sy n="100" d="100"/>
        </p:scale>
        <p:origin x="-3432" y="642"/>
      </p:cViewPr>
      <p:guideLst>
        <p:guide orient="horz" pos="2924"/>
        <p:guide pos="220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slide" Target="slides/slide119.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slide" Target="slides/slide130.xml"/><Relationship Id="rId145" Type="http://schemas.openxmlformats.org/officeDocument/2006/relationships/slide" Target="slides/slide135.xml"/><Relationship Id="rId161" Type="http://schemas.openxmlformats.org/officeDocument/2006/relationships/slide" Target="slides/slide151.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slide" Target="slides/slide120.xml"/><Relationship Id="rId135" Type="http://schemas.openxmlformats.org/officeDocument/2006/relationships/slide" Target="slides/slide125.xml"/><Relationship Id="rId151" Type="http://schemas.openxmlformats.org/officeDocument/2006/relationships/slide" Target="slides/slide141.xml"/><Relationship Id="rId156" Type="http://schemas.openxmlformats.org/officeDocument/2006/relationships/slide" Target="slides/slide14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16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presProps" Target="presProps.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s>
</file>

<file path=ppt/_rels/viewProps.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slide" Target="slides/slide73.xml"/><Relationship Id="rId1" Type="http://schemas.openxmlformats.org/officeDocument/2006/relationships/slide" Target="slides/slide72.xml"/><Relationship Id="rId5" Type="http://schemas.openxmlformats.org/officeDocument/2006/relationships/slide" Target="slides/slide76.xml"/><Relationship Id="rId4"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327013F4-48F6-42E8-AFDC-D5203F6DD8BE}"/>
              </a:ext>
            </a:extLst>
          </p:cNvPr>
          <p:cNvSpPr>
            <a:spLocks noGrp="1" noChangeArrowheads="1"/>
          </p:cNvSpPr>
          <p:nvPr>
            <p:ph type="hdr" sz="quarter"/>
          </p:nvPr>
        </p:nvSpPr>
        <p:spPr bwMode="auto">
          <a:xfrm>
            <a:off x="0" y="0"/>
            <a:ext cx="6985000" cy="515938"/>
          </a:xfrm>
          <a:prstGeom prst="rect">
            <a:avLst/>
          </a:prstGeom>
          <a:noFill/>
          <a:ln w="9525">
            <a:noFill/>
            <a:miter lim="800000"/>
            <a:headEnd/>
            <a:tailEnd/>
          </a:ln>
          <a:effectLst/>
        </p:spPr>
        <p:txBody>
          <a:bodyPr vert="horz" wrap="square" lIns="90695" tIns="45347" rIns="90695" bIns="45347" numCol="1" anchor="t" anchorCtr="0" compatLnSpc="1">
            <a:prstTxWarp prst="textNoShape">
              <a:avLst/>
            </a:prstTxWarp>
          </a:bodyPr>
          <a:lstStyle>
            <a:lvl1pPr defTabSz="906463">
              <a:lnSpc>
                <a:spcPct val="100000"/>
              </a:lnSpc>
              <a:spcAft>
                <a:spcPct val="0"/>
              </a:spcAft>
              <a:buClr>
                <a:srgbClr val="C20000"/>
              </a:buClr>
              <a:buSzPct val="70000"/>
              <a:buFont typeface="Arial" pitchFamily="34" charset="0"/>
              <a:buNone/>
              <a:defRPr sz="1000" b="1" i="1">
                <a:solidFill>
                  <a:srgbClr val="000000"/>
                </a:solidFill>
                <a:cs typeface="Times New Roman" pitchFamily="18" charset="0"/>
              </a:defRPr>
            </a:lvl1pPr>
          </a:lstStyle>
          <a:p>
            <a:pPr>
              <a:defRPr/>
            </a:pPr>
            <a:endParaRPr lang="en-US"/>
          </a:p>
          <a:p>
            <a:pPr>
              <a:defRPr/>
            </a:pPr>
            <a:r>
              <a:rPr lang="en-US"/>
              <a:t>Applied Statistics</a:t>
            </a:r>
          </a:p>
        </p:txBody>
      </p:sp>
      <p:sp>
        <p:nvSpPr>
          <p:cNvPr id="196611" name="Rectangle 4">
            <a:extLst>
              <a:ext uri="{FF2B5EF4-FFF2-40B4-BE49-F238E27FC236}">
                <a16:creationId xmlns:a16="http://schemas.microsoft.com/office/drawing/2014/main" id="{470E7037-AC23-435C-B168-0473829E2190}"/>
              </a:ext>
            </a:extLst>
          </p:cNvPr>
          <p:cNvSpPr>
            <a:spLocks noChangeArrowheads="1" noTextEdit="1"/>
          </p:cNvSpPr>
          <p:nvPr>
            <p:ph type="sldImg" idx="2"/>
          </p:nvPr>
        </p:nvSpPr>
        <p:spPr bwMode="auto">
          <a:xfrm>
            <a:off x="1173163" y="695325"/>
            <a:ext cx="4641850" cy="3481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3" name="Rectangle 5">
            <a:extLst>
              <a:ext uri="{FF2B5EF4-FFF2-40B4-BE49-F238E27FC236}">
                <a16:creationId xmlns:a16="http://schemas.microsoft.com/office/drawing/2014/main" id="{A3C39F9F-27C4-40B1-8656-74FD68904CF3}"/>
              </a:ext>
            </a:extLst>
          </p:cNvPr>
          <p:cNvSpPr>
            <a:spLocks noGrp="1" noChangeArrowheads="1"/>
          </p:cNvSpPr>
          <p:nvPr>
            <p:ph type="body" sz="quarter" idx="3"/>
          </p:nvPr>
        </p:nvSpPr>
        <p:spPr bwMode="auto">
          <a:xfrm>
            <a:off x="933450" y="4410075"/>
            <a:ext cx="5118100" cy="4178300"/>
          </a:xfrm>
          <a:prstGeom prst="rect">
            <a:avLst/>
          </a:prstGeom>
          <a:noFill/>
          <a:ln w="9525">
            <a:noFill/>
            <a:miter lim="800000"/>
            <a:headEnd/>
            <a:tailEnd/>
          </a:ln>
          <a:effectLst/>
        </p:spPr>
        <p:txBody>
          <a:bodyPr vert="horz" wrap="square" lIns="90695" tIns="45347" rIns="90695" bIns="4534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7574" name="Rectangle 6">
            <a:extLst>
              <a:ext uri="{FF2B5EF4-FFF2-40B4-BE49-F238E27FC236}">
                <a16:creationId xmlns:a16="http://schemas.microsoft.com/office/drawing/2014/main" id="{B855BB20-11D3-45BF-9C43-DD035B83AA56}"/>
              </a:ext>
            </a:extLst>
          </p:cNvPr>
          <p:cNvSpPr>
            <a:spLocks noGrp="1" noChangeArrowheads="1"/>
          </p:cNvSpPr>
          <p:nvPr>
            <p:ph type="ftr" sz="quarter" idx="4"/>
          </p:nvPr>
        </p:nvSpPr>
        <p:spPr bwMode="auto">
          <a:xfrm>
            <a:off x="0" y="8818563"/>
            <a:ext cx="6985000" cy="465137"/>
          </a:xfrm>
          <a:prstGeom prst="rect">
            <a:avLst/>
          </a:prstGeom>
          <a:noFill/>
          <a:ln w="9525">
            <a:noFill/>
            <a:miter lim="800000"/>
            <a:headEnd/>
            <a:tailEnd/>
          </a:ln>
          <a:effectLst/>
        </p:spPr>
        <p:txBody>
          <a:bodyPr vert="horz" wrap="square" lIns="90695" tIns="45347" rIns="90695" bIns="45347" numCol="1" anchor="b" anchorCtr="0" compatLnSpc="1">
            <a:prstTxWarp prst="textNoShape">
              <a:avLst/>
            </a:prstTxWarp>
          </a:bodyPr>
          <a:lstStyle>
            <a:lvl1pPr defTabSz="906463">
              <a:lnSpc>
                <a:spcPct val="100000"/>
              </a:lnSpc>
              <a:spcAft>
                <a:spcPct val="0"/>
              </a:spcAft>
              <a:buClr>
                <a:srgbClr val="C20000"/>
              </a:buClr>
              <a:buSzPct val="70000"/>
              <a:buFont typeface="Arial" pitchFamily="34" charset="0"/>
              <a:buNone/>
              <a:defRPr sz="800">
                <a:solidFill>
                  <a:srgbClr val="000000"/>
                </a:solidFill>
                <a:cs typeface="Times New Roman" pitchFamily="18" charset="0"/>
              </a:defRPr>
            </a:lvl1pPr>
          </a:lstStyle>
          <a:p>
            <a:pPr>
              <a:defRPr/>
            </a:pPr>
            <a:r>
              <a:rPr lang="en-US"/>
              <a:t>Applied Statistics</a:t>
            </a:r>
          </a:p>
          <a:p>
            <a:pPr>
              <a:defRPr/>
            </a:pPr>
            <a:r>
              <a:rPr lang="en-US"/>
              <a:t>QPP11-RDLCQA-0006EN Version 1</a:t>
            </a:r>
            <a:endParaRPr lang="en-US" b="1"/>
          </a:p>
          <a:p>
            <a:pPr>
              <a:defRPr/>
            </a:pPr>
            <a:r>
              <a:rPr lang="en-US"/>
              <a:t>INSTRUCTOR GUIDE</a:t>
            </a:r>
          </a:p>
        </p:txBody>
      </p:sp>
      <p:sp>
        <p:nvSpPr>
          <p:cNvPr id="196614" name="Line 9">
            <a:extLst>
              <a:ext uri="{FF2B5EF4-FFF2-40B4-BE49-F238E27FC236}">
                <a16:creationId xmlns:a16="http://schemas.microsoft.com/office/drawing/2014/main" id="{F380D666-B413-48EF-BA68-0666ED4B9CA3}"/>
              </a:ext>
            </a:extLst>
          </p:cNvPr>
          <p:cNvSpPr>
            <a:spLocks noChangeShapeType="1"/>
          </p:cNvSpPr>
          <p:nvPr/>
        </p:nvSpPr>
        <p:spPr bwMode="auto">
          <a:xfrm>
            <a:off x="0" y="368300"/>
            <a:ext cx="6985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nchor="ctr">
            <a:spAutoFit/>
          </a:bodyPr>
          <a:lstStyle/>
          <a:p>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3074">
            <a:extLst>
              <a:ext uri="{FF2B5EF4-FFF2-40B4-BE49-F238E27FC236}">
                <a16:creationId xmlns:a16="http://schemas.microsoft.com/office/drawing/2014/main" id="{7678181B-480D-4F11-AFD1-AA38493CBE92}"/>
              </a:ext>
            </a:extLst>
          </p:cNvPr>
          <p:cNvSpPr>
            <a:spLocks noChangeArrowheads="1" noTextEdit="1"/>
          </p:cNvSpPr>
          <p:nvPr>
            <p:ph type="sldImg"/>
          </p:nvPr>
        </p:nvSpPr>
        <p:spPr>
          <a:ln/>
        </p:spPr>
      </p:sp>
      <p:sp>
        <p:nvSpPr>
          <p:cNvPr id="197635" name="Rectangle 3075">
            <a:extLst>
              <a:ext uri="{FF2B5EF4-FFF2-40B4-BE49-F238E27FC236}">
                <a16:creationId xmlns:a16="http://schemas.microsoft.com/office/drawing/2014/main" id="{A08C879B-4DB5-4843-B01A-836CE2F344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988930B6-814F-4F6B-BDF2-0C6F65E3F67B}"/>
              </a:ext>
            </a:extLst>
          </p:cNvPr>
          <p:cNvSpPr>
            <a:spLocks noGrp="1" noRot="1" noChangeAspect="1" noTextEdit="1"/>
          </p:cNvSpPr>
          <p:nvPr>
            <p:ph type="sldImg"/>
          </p:nvPr>
        </p:nvSpPr>
        <p:spPr>
          <a:ln/>
        </p:spPr>
      </p:sp>
      <p:sp>
        <p:nvSpPr>
          <p:cNvPr id="206851" name="Notes Placeholder 2">
            <a:extLst>
              <a:ext uri="{FF2B5EF4-FFF2-40B4-BE49-F238E27FC236}">
                <a16:creationId xmlns:a16="http://schemas.microsoft.com/office/drawing/2014/main" id="{D254DA08-D01D-4D90-8F5C-2291B529C9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how histogram shows the 2 potential outliers.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a:extLst>
              <a:ext uri="{FF2B5EF4-FFF2-40B4-BE49-F238E27FC236}">
                <a16:creationId xmlns:a16="http://schemas.microsoft.com/office/drawing/2014/main" id="{AC551B1B-F973-4E10-AADA-DE5E8873B1DB}"/>
              </a:ext>
            </a:extLst>
          </p:cNvPr>
          <p:cNvSpPr>
            <a:spLocks noGrp="1" noRot="1" noChangeAspect="1" noTextEdit="1"/>
          </p:cNvSpPr>
          <p:nvPr>
            <p:ph type="sldImg"/>
          </p:nvPr>
        </p:nvSpPr>
        <p:spPr>
          <a:ln/>
        </p:spPr>
      </p:sp>
      <p:sp>
        <p:nvSpPr>
          <p:cNvPr id="207875" name="Notes Placeholder 2">
            <a:extLst>
              <a:ext uri="{FF2B5EF4-FFF2-40B4-BE49-F238E27FC236}">
                <a16:creationId xmlns:a16="http://schemas.microsoft.com/office/drawing/2014/main" id="{F650E05D-E21E-4C08-A319-3EA6D806801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potential outlier.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B8ABFCC9-5005-44D3-BF41-BC8E9E7DC50E}"/>
              </a:ext>
            </a:extLst>
          </p:cNvPr>
          <p:cNvSpPr>
            <a:spLocks noGrp="1" noRot="1" noChangeAspect="1" noTextEdit="1"/>
          </p:cNvSpPr>
          <p:nvPr>
            <p:ph type="sldImg"/>
          </p:nvPr>
        </p:nvSpPr>
        <p:spPr>
          <a:ln/>
        </p:spPr>
      </p:sp>
      <p:sp>
        <p:nvSpPr>
          <p:cNvPr id="208899" name="Rectangle 3">
            <a:extLst>
              <a:ext uri="{FF2B5EF4-FFF2-40B4-BE49-F238E27FC236}">
                <a16:creationId xmlns:a16="http://schemas.microsoft.com/office/drawing/2014/main" id="{57BA6153-51E3-4B7A-834C-CD59E01754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08900" name="Footer Placeholder 1">
            <a:extLst>
              <a:ext uri="{FF2B5EF4-FFF2-40B4-BE49-F238E27FC236}">
                <a16:creationId xmlns:a16="http://schemas.microsoft.com/office/drawing/2014/main" id="{098E88C5-2638-42E6-948E-B13D23BF44F9}"/>
              </a:ext>
            </a:extLst>
          </p:cNvPr>
          <p:cNvSpPr>
            <a:spLocks noGrp="1"/>
          </p:cNvSpPr>
          <p:nvPr>
            <p:ph type="ftr" sz="quarter" idx="4"/>
          </p:nvPr>
        </p:nvSpPr>
        <p:spPr>
          <a:xfrm>
            <a:off x="0" y="8818563"/>
            <a:ext cx="3027363"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93" tIns="46396" rIns="92793" bIns="46396"/>
          <a:lstStyle>
            <a:lvl1pPr defTabSz="906463" eaLnBrk="0" hangingPunct="0">
              <a:spcBef>
                <a:spcPct val="30000"/>
              </a:spcBef>
              <a:spcAft>
                <a:spcPct val="0"/>
              </a:spcAft>
              <a:defRPr sz="1200">
                <a:solidFill>
                  <a:schemeClr val="tx1"/>
                </a:solidFill>
                <a:latin typeface="Times New Roman" panose="02020603050405020304" pitchFamily="18" charset="0"/>
              </a:defRPr>
            </a:lvl1pPr>
            <a:lvl2pPr marL="742950" indent="-285750" defTabSz="906463" eaLnBrk="0" hangingPunct="0">
              <a:spcBef>
                <a:spcPct val="30000"/>
              </a:spcBef>
              <a:spcAft>
                <a:spcPct val="0"/>
              </a:spcAft>
              <a:defRPr sz="1200">
                <a:solidFill>
                  <a:schemeClr val="tx1"/>
                </a:solidFill>
                <a:latin typeface="Times New Roman" panose="02020603050405020304" pitchFamily="18" charset="0"/>
              </a:defRPr>
            </a:lvl2pPr>
            <a:lvl3pPr marL="1143000" indent="-228600" defTabSz="906463" eaLnBrk="0" hangingPunct="0">
              <a:spcBef>
                <a:spcPct val="30000"/>
              </a:spcBef>
              <a:spcAft>
                <a:spcPct val="0"/>
              </a:spcAft>
              <a:defRPr sz="1200">
                <a:solidFill>
                  <a:schemeClr val="tx1"/>
                </a:solidFill>
                <a:latin typeface="Times New Roman" panose="02020603050405020304" pitchFamily="18" charset="0"/>
              </a:defRPr>
            </a:lvl3pPr>
            <a:lvl4pPr marL="1600200" indent="-228600" defTabSz="906463" eaLnBrk="0" hangingPunct="0">
              <a:spcBef>
                <a:spcPct val="30000"/>
              </a:spcBef>
              <a:spcAft>
                <a:spcPct val="0"/>
              </a:spcAft>
              <a:defRPr sz="1200">
                <a:solidFill>
                  <a:schemeClr val="tx1"/>
                </a:solidFill>
                <a:latin typeface="Times New Roman" panose="02020603050405020304" pitchFamily="18" charset="0"/>
              </a:defRPr>
            </a:lvl4pPr>
            <a:lvl5pPr marL="2057400" indent="-228600" defTabSz="906463" eaLnBrk="0" hangingPunct="0">
              <a:spcBef>
                <a:spcPct val="30000"/>
              </a:spcBef>
              <a:spcAft>
                <a:spcPct val="0"/>
              </a:spcAft>
              <a:defRPr sz="1200">
                <a:solidFill>
                  <a:schemeClr val="tx1"/>
                </a:solidFill>
                <a:latin typeface="Times New Roman" panose="02020603050405020304" pitchFamily="18" charset="0"/>
              </a:defRPr>
            </a:lvl5pPr>
            <a:lvl6pPr marL="2514600" indent="-228600" defTabSz="9064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64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64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6463"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cs typeface="Arial" panose="020B0604020202020204" pitchFamily="34" charset="0"/>
              </a:rPr>
              <a:t>Course Title | Course Code and Version # | Company Confidential © 2012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a:extLst>
              <a:ext uri="{FF2B5EF4-FFF2-40B4-BE49-F238E27FC236}">
                <a16:creationId xmlns:a16="http://schemas.microsoft.com/office/drawing/2014/main" id="{FF9B6142-F2A2-4BB8-823D-BC63A79C8940}"/>
              </a:ext>
            </a:extLst>
          </p:cNvPr>
          <p:cNvSpPr>
            <a:spLocks noGrp="1" noRot="1" noChangeAspect="1" noTextEdit="1"/>
          </p:cNvSpPr>
          <p:nvPr>
            <p:ph type="sldImg"/>
          </p:nvPr>
        </p:nvSpPr>
        <p:spPr>
          <a:ln/>
        </p:spPr>
      </p:sp>
      <p:sp>
        <p:nvSpPr>
          <p:cNvPr id="209923" name="Notes Placeholder 2">
            <a:extLst>
              <a:ext uri="{FF2B5EF4-FFF2-40B4-BE49-F238E27FC236}">
                <a16:creationId xmlns:a16="http://schemas.microsoft.com/office/drawing/2014/main" id="{38FC1CAE-4E73-4F68-BE5D-77D26D722B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IQ = Intelligence Quotient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116ECC44-2E8B-4D00-A80F-A20BAAC2C1E4}"/>
              </a:ext>
            </a:extLst>
          </p:cNvPr>
          <p:cNvSpPr>
            <a:spLocks noGrp="1" noRot="1" noChangeAspect="1" noTextEdit="1"/>
          </p:cNvSpPr>
          <p:nvPr>
            <p:ph type="sldImg"/>
          </p:nvPr>
        </p:nvSpPr>
        <p:spPr>
          <a:ln/>
        </p:spPr>
      </p:sp>
      <p:sp>
        <p:nvSpPr>
          <p:cNvPr id="210947" name="Notes Placeholder 2">
            <a:extLst>
              <a:ext uri="{FF2B5EF4-FFF2-40B4-BE49-F238E27FC236}">
                <a16:creationId xmlns:a16="http://schemas.microsoft.com/office/drawing/2014/main" id="{CB08B970-48DD-406C-A5EA-6714D67743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 99.8 ±2 x 1.1 = (97.6, 102.0)</a:t>
            </a:r>
          </a:p>
          <a:p>
            <a:r>
              <a:rPr lang="en-US" altLang="en-US"/>
              <a:t>2. No; 5% of good lots would fail.  3-4.5 sigma is more commonly used.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2ABF65C1-F6FD-4A03-8E55-92E36A80682E}"/>
              </a:ext>
            </a:extLst>
          </p:cNvPr>
          <p:cNvSpPr>
            <a:spLocks noChangeArrowheads="1" noTextEdit="1"/>
          </p:cNvSpPr>
          <p:nvPr>
            <p:ph type="sldImg"/>
          </p:nvPr>
        </p:nvSpPr>
        <p:spPr>
          <a:ln/>
        </p:spPr>
      </p:sp>
      <p:sp>
        <p:nvSpPr>
          <p:cNvPr id="211971" name="Rectangle 3">
            <a:extLst>
              <a:ext uri="{FF2B5EF4-FFF2-40B4-BE49-F238E27FC236}">
                <a16:creationId xmlns:a16="http://schemas.microsoft.com/office/drawing/2014/main" id="{B0405BA0-BCC2-40B9-949C-6AE068F2A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id="{2B460106-6A82-4FE6-94AE-D43DFDF340E1}"/>
              </a:ext>
            </a:extLst>
          </p:cNvPr>
          <p:cNvSpPr>
            <a:spLocks noChangeArrowheads="1" noTextEdit="1"/>
          </p:cNvSpPr>
          <p:nvPr>
            <p:ph type="sldImg"/>
          </p:nvPr>
        </p:nvSpPr>
        <p:spPr>
          <a:ln/>
        </p:spPr>
      </p:sp>
      <p:sp>
        <p:nvSpPr>
          <p:cNvPr id="212995" name="Rectangle 3">
            <a:extLst>
              <a:ext uri="{FF2B5EF4-FFF2-40B4-BE49-F238E27FC236}">
                <a16:creationId xmlns:a16="http://schemas.microsoft.com/office/drawing/2014/main" id="{6438EF25-CDC9-4B14-A520-9F160607E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ADE083E8-DF16-48FB-8FA3-A2C6A10E3478}"/>
              </a:ext>
            </a:extLst>
          </p:cNvPr>
          <p:cNvSpPr>
            <a:spLocks noChangeArrowheads="1" noTextEdit="1"/>
          </p:cNvSpPr>
          <p:nvPr>
            <p:ph type="sldImg"/>
          </p:nvPr>
        </p:nvSpPr>
        <p:spPr>
          <a:ln/>
        </p:spPr>
      </p:sp>
      <p:sp>
        <p:nvSpPr>
          <p:cNvPr id="214019" name="Rectangle 3">
            <a:extLst>
              <a:ext uri="{FF2B5EF4-FFF2-40B4-BE49-F238E27FC236}">
                <a16:creationId xmlns:a16="http://schemas.microsoft.com/office/drawing/2014/main" id="{16872144-2C2D-4F18-8959-C24878625F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3DCCD695-C7E3-4BE3-B668-D124E13BC180}"/>
              </a:ext>
            </a:extLst>
          </p:cNvPr>
          <p:cNvSpPr>
            <a:spLocks noGrp="1" noRot="1" noChangeAspect="1" noTextEdit="1"/>
          </p:cNvSpPr>
          <p:nvPr>
            <p:ph type="sldImg"/>
          </p:nvPr>
        </p:nvSpPr>
        <p:spPr>
          <a:ln/>
        </p:spPr>
      </p:sp>
      <p:sp>
        <p:nvSpPr>
          <p:cNvPr id="215043" name="Notes Placeholder 2">
            <a:extLst>
              <a:ext uri="{FF2B5EF4-FFF2-40B4-BE49-F238E27FC236}">
                <a16:creationId xmlns:a16="http://schemas.microsoft.com/office/drawing/2014/main" id="{A6A01399-FCA2-45DD-BC4C-3AAF02F193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how distribution looks more “normal” as sample size increases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A944D15-A507-4332-92B2-656F7E8CD361}"/>
              </a:ext>
            </a:extLst>
          </p:cNvPr>
          <p:cNvSpPr>
            <a:spLocks noGrp="1" noRot="1" noChangeAspect="1" noTextEdit="1"/>
          </p:cNvSpPr>
          <p:nvPr>
            <p:ph type="sldImg"/>
          </p:nvPr>
        </p:nvSpPr>
        <p:spPr>
          <a:ln/>
        </p:spPr>
      </p:sp>
      <p:sp>
        <p:nvSpPr>
          <p:cNvPr id="216067" name="Rectangle 3">
            <a:extLst>
              <a:ext uri="{FF2B5EF4-FFF2-40B4-BE49-F238E27FC236}">
                <a16:creationId xmlns:a16="http://schemas.microsoft.com/office/drawing/2014/main" id="{58048002-BC7F-4914-962A-37AE2D2585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16068" name="Footer Placeholder 1">
            <a:extLst>
              <a:ext uri="{FF2B5EF4-FFF2-40B4-BE49-F238E27FC236}">
                <a16:creationId xmlns:a16="http://schemas.microsoft.com/office/drawing/2014/main" id="{2DDF2EF0-DFA8-476C-95A7-A650319B2C85}"/>
              </a:ext>
            </a:extLst>
          </p:cNvPr>
          <p:cNvSpPr>
            <a:spLocks noGrp="1"/>
          </p:cNvSpPr>
          <p:nvPr>
            <p:ph type="ftr" sz="quarter" idx="4"/>
          </p:nvPr>
        </p:nvSpPr>
        <p:spPr>
          <a:xfrm>
            <a:off x="0" y="8818563"/>
            <a:ext cx="3027363"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93" tIns="46396" rIns="92793" bIns="46396"/>
          <a:lstStyle>
            <a:lvl1pPr defTabSz="906463" eaLnBrk="0" hangingPunct="0">
              <a:spcBef>
                <a:spcPct val="30000"/>
              </a:spcBef>
              <a:spcAft>
                <a:spcPct val="0"/>
              </a:spcAft>
              <a:defRPr sz="1200">
                <a:solidFill>
                  <a:schemeClr val="tx1"/>
                </a:solidFill>
                <a:latin typeface="Times New Roman" panose="02020603050405020304" pitchFamily="18" charset="0"/>
              </a:defRPr>
            </a:lvl1pPr>
            <a:lvl2pPr marL="742950" indent="-285750" defTabSz="906463" eaLnBrk="0" hangingPunct="0">
              <a:spcBef>
                <a:spcPct val="30000"/>
              </a:spcBef>
              <a:spcAft>
                <a:spcPct val="0"/>
              </a:spcAft>
              <a:defRPr sz="1200">
                <a:solidFill>
                  <a:schemeClr val="tx1"/>
                </a:solidFill>
                <a:latin typeface="Times New Roman" panose="02020603050405020304" pitchFamily="18" charset="0"/>
              </a:defRPr>
            </a:lvl2pPr>
            <a:lvl3pPr marL="1143000" indent="-228600" defTabSz="906463" eaLnBrk="0" hangingPunct="0">
              <a:spcBef>
                <a:spcPct val="30000"/>
              </a:spcBef>
              <a:spcAft>
                <a:spcPct val="0"/>
              </a:spcAft>
              <a:defRPr sz="1200">
                <a:solidFill>
                  <a:schemeClr val="tx1"/>
                </a:solidFill>
                <a:latin typeface="Times New Roman" panose="02020603050405020304" pitchFamily="18" charset="0"/>
              </a:defRPr>
            </a:lvl3pPr>
            <a:lvl4pPr marL="1600200" indent="-228600" defTabSz="906463" eaLnBrk="0" hangingPunct="0">
              <a:spcBef>
                <a:spcPct val="30000"/>
              </a:spcBef>
              <a:spcAft>
                <a:spcPct val="0"/>
              </a:spcAft>
              <a:defRPr sz="1200">
                <a:solidFill>
                  <a:schemeClr val="tx1"/>
                </a:solidFill>
                <a:latin typeface="Times New Roman" panose="02020603050405020304" pitchFamily="18" charset="0"/>
              </a:defRPr>
            </a:lvl4pPr>
            <a:lvl5pPr marL="2057400" indent="-228600" defTabSz="906463" eaLnBrk="0" hangingPunct="0">
              <a:spcBef>
                <a:spcPct val="30000"/>
              </a:spcBef>
              <a:spcAft>
                <a:spcPct val="0"/>
              </a:spcAft>
              <a:defRPr sz="1200">
                <a:solidFill>
                  <a:schemeClr val="tx1"/>
                </a:solidFill>
                <a:latin typeface="Times New Roman" panose="02020603050405020304" pitchFamily="18" charset="0"/>
              </a:defRPr>
            </a:lvl5pPr>
            <a:lvl6pPr marL="2514600" indent="-228600" defTabSz="9064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64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64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6463"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cs typeface="Arial" panose="020B0604020202020204" pitchFamily="34" charset="0"/>
              </a:rPr>
              <a:t>Course Title | Course Code and Version # | Company Confidential © 2012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451F66E1-0236-4C71-AC03-C28EA4FC1B2C}"/>
              </a:ext>
            </a:extLst>
          </p:cNvPr>
          <p:cNvSpPr>
            <a:spLocks noGrp="1" noRot="1" noChangeAspect="1" noTextEdit="1"/>
          </p:cNvSpPr>
          <p:nvPr>
            <p:ph type="sldImg"/>
          </p:nvPr>
        </p:nvSpPr>
        <p:spPr>
          <a:ln/>
        </p:spPr>
      </p:sp>
      <p:sp>
        <p:nvSpPr>
          <p:cNvPr id="198659" name="Rectangle 3">
            <a:extLst>
              <a:ext uri="{FF2B5EF4-FFF2-40B4-BE49-F238E27FC236}">
                <a16:creationId xmlns:a16="http://schemas.microsoft.com/office/drawing/2014/main" id="{015EE567-4F6D-4E16-8EBE-FB24A61F71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198660" name="Footer Placeholder 1">
            <a:extLst>
              <a:ext uri="{FF2B5EF4-FFF2-40B4-BE49-F238E27FC236}">
                <a16:creationId xmlns:a16="http://schemas.microsoft.com/office/drawing/2014/main" id="{0D91B239-6B6D-443F-9F96-7BD54C8E0D85}"/>
              </a:ext>
            </a:extLst>
          </p:cNvPr>
          <p:cNvSpPr>
            <a:spLocks noGrp="1"/>
          </p:cNvSpPr>
          <p:nvPr>
            <p:ph type="ftr" sz="quarter" idx="4"/>
          </p:nvPr>
        </p:nvSpPr>
        <p:spPr>
          <a:xfrm>
            <a:off x="0" y="8818563"/>
            <a:ext cx="3027363"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93" tIns="46396" rIns="92793" bIns="46396"/>
          <a:lstStyle>
            <a:lvl1pPr defTabSz="906463" eaLnBrk="0" hangingPunct="0">
              <a:spcBef>
                <a:spcPct val="30000"/>
              </a:spcBef>
              <a:spcAft>
                <a:spcPct val="0"/>
              </a:spcAft>
              <a:defRPr sz="1200">
                <a:solidFill>
                  <a:schemeClr val="tx1"/>
                </a:solidFill>
                <a:latin typeface="Times New Roman" panose="02020603050405020304" pitchFamily="18" charset="0"/>
              </a:defRPr>
            </a:lvl1pPr>
            <a:lvl2pPr marL="742950" indent="-285750" defTabSz="906463" eaLnBrk="0" hangingPunct="0">
              <a:spcBef>
                <a:spcPct val="30000"/>
              </a:spcBef>
              <a:spcAft>
                <a:spcPct val="0"/>
              </a:spcAft>
              <a:defRPr sz="1200">
                <a:solidFill>
                  <a:schemeClr val="tx1"/>
                </a:solidFill>
                <a:latin typeface="Times New Roman" panose="02020603050405020304" pitchFamily="18" charset="0"/>
              </a:defRPr>
            </a:lvl2pPr>
            <a:lvl3pPr marL="1143000" indent="-228600" defTabSz="906463" eaLnBrk="0" hangingPunct="0">
              <a:spcBef>
                <a:spcPct val="30000"/>
              </a:spcBef>
              <a:spcAft>
                <a:spcPct val="0"/>
              </a:spcAft>
              <a:defRPr sz="1200">
                <a:solidFill>
                  <a:schemeClr val="tx1"/>
                </a:solidFill>
                <a:latin typeface="Times New Roman" panose="02020603050405020304" pitchFamily="18" charset="0"/>
              </a:defRPr>
            </a:lvl3pPr>
            <a:lvl4pPr marL="1600200" indent="-228600" defTabSz="906463" eaLnBrk="0" hangingPunct="0">
              <a:spcBef>
                <a:spcPct val="30000"/>
              </a:spcBef>
              <a:spcAft>
                <a:spcPct val="0"/>
              </a:spcAft>
              <a:defRPr sz="1200">
                <a:solidFill>
                  <a:schemeClr val="tx1"/>
                </a:solidFill>
                <a:latin typeface="Times New Roman" panose="02020603050405020304" pitchFamily="18" charset="0"/>
              </a:defRPr>
            </a:lvl4pPr>
            <a:lvl5pPr marL="2057400" indent="-228600" defTabSz="906463" eaLnBrk="0" hangingPunct="0">
              <a:spcBef>
                <a:spcPct val="30000"/>
              </a:spcBef>
              <a:spcAft>
                <a:spcPct val="0"/>
              </a:spcAft>
              <a:defRPr sz="1200">
                <a:solidFill>
                  <a:schemeClr val="tx1"/>
                </a:solidFill>
                <a:latin typeface="Times New Roman" panose="02020603050405020304" pitchFamily="18" charset="0"/>
              </a:defRPr>
            </a:lvl5pPr>
            <a:lvl6pPr marL="2514600" indent="-228600" defTabSz="9064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64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64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6463"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cs typeface="Arial" panose="020B0604020202020204" pitchFamily="34" charset="0"/>
              </a:rPr>
              <a:t>Course Title | Course Code and Version # | Company Confidential © 2012</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C703C906-25D6-4EF2-8DA4-3BCAEA26DB79}"/>
              </a:ext>
            </a:extLst>
          </p:cNvPr>
          <p:cNvSpPr>
            <a:spLocks noGrp="1" noRot="1" noChangeAspect="1" noTextEdit="1"/>
          </p:cNvSpPr>
          <p:nvPr>
            <p:ph type="sldImg"/>
          </p:nvPr>
        </p:nvSpPr>
        <p:spPr>
          <a:ln/>
        </p:spPr>
      </p:sp>
      <p:sp>
        <p:nvSpPr>
          <p:cNvPr id="217091" name="Notes Placeholder 2">
            <a:extLst>
              <a:ext uri="{FF2B5EF4-FFF2-40B4-BE49-F238E27FC236}">
                <a16:creationId xmlns:a16="http://schemas.microsoft.com/office/drawing/2014/main" id="{C3A34D9B-F73C-4805-831D-63A5723C2C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JMP uses slightly different nomenclature.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a:extLst>
              <a:ext uri="{FF2B5EF4-FFF2-40B4-BE49-F238E27FC236}">
                <a16:creationId xmlns:a16="http://schemas.microsoft.com/office/drawing/2014/main" id="{4B31BC3C-6BCB-4506-8B66-549F80D5FD78}"/>
              </a:ext>
            </a:extLst>
          </p:cNvPr>
          <p:cNvSpPr>
            <a:spLocks noGrp="1" noRot="1" noChangeAspect="1" noTextEdit="1"/>
          </p:cNvSpPr>
          <p:nvPr>
            <p:ph type="sldImg"/>
          </p:nvPr>
        </p:nvSpPr>
        <p:spPr>
          <a:ln/>
        </p:spPr>
      </p:sp>
      <p:sp>
        <p:nvSpPr>
          <p:cNvPr id="218115" name="Notes Placeholder 2">
            <a:extLst>
              <a:ext uri="{FF2B5EF4-FFF2-40B4-BE49-F238E27FC236}">
                <a16:creationId xmlns:a16="http://schemas.microsoft.com/office/drawing/2014/main" id="{2D3B8E48-CAD8-49A5-A77D-22AF3205F2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Discuss how 2-sided test is more conservative.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F75C62C6-029A-45DB-83DD-054C9FB44F44}"/>
              </a:ext>
            </a:extLst>
          </p:cNvPr>
          <p:cNvSpPr>
            <a:spLocks noGrp="1" noRot="1" noChangeAspect="1" noTextEdit="1"/>
          </p:cNvSpPr>
          <p:nvPr>
            <p:ph type="sldImg"/>
          </p:nvPr>
        </p:nvSpPr>
        <p:spPr>
          <a:ln/>
        </p:spPr>
      </p:sp>
      <p:sp>
        <p:nvSpPr>
          <p:cNvPr id="219139" name="Notes Placeholder 2">
            <a:extLst>
              <a:ext uri="{FF2B5EF4-FFF2-40B4-BE49-F238E27FC236}">
                <a16:creationId xmlns:a16="http://schemas.microsoft.com/office/drawing/2014/main" id="{226FB3EF-5C10-494B-9D4D-81BEA489E4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Use Minitab for exercise.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a:extLst>
              <a:ext uri="{FF2B5EF4-FFF2-40B4-BE49-F238E27FC236}">
                <a16:creationId xmlns:a16="http://schemas.microsoft.com/office/drawing/2014/main" id="{40A993B2-DFFE-4BD5-B56D-3806D9A1A7EF}"/>
              </a:ext>
            </a:extLst>
          </p:cNvPr>
          <p:cNvSpPr>
            <a:spLocks noGrp="1" noRot="1" noChangeAspect="1" noTextEdit="1"/>
          </p:cNvSpPr>
          <p:nvPr>
            <p:ph type="sldImg"/>
          </p:nvPr>
        </p:nvSpPr>
        <p:spPr>
          <a:ln/>
        </p:spPr>
      </p:sp>
      <p:sp>
        <p:nvSpPr>
          <p:cNvPr id="220163" name="Notes Placeholder 2">
            <a:extLst>
              <a:ext uri="{FF2B5EF4-FFF2-40B4-BE49-F238E27FC236}">
                <a16:creationId xmlns:a16="http://schemas.microsoft.com/office/drawing/2014/main" id="{539FADFC-BA4A-4D87-A978-D071D03DD4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Use Minitab.</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50E4128D-2306-4A7C-95FB-B83141E9A514}"/>
              </a:ext>
            </a:extLst>
          </p:cNvPr>
          <p:cNvSpPr>
            <a:spLocks noGrp="1" noRot="1" noChangeAspect="1" noTextEdit="1"/>
          </p:cNvSpPr>
          <p:nvPr>
            <p:ph type="sldImg"/>
          </p:nvPr>
        </p:nvSpPr>
        <p:spPr>
          <a:ln/>
        </p:spPr>
      </p:sp>
      <p:sp>
        <p:nvSpPr>
          <p:cNvPr id="221187" name="Notes Placeholder 2">
            <a:extLst>
              <a:ext uri="{FF2B5EF4-FFF2-40B4-BE49-F238E27FC236}">
                <a16:creationId xmlns:a16="http://schemas.microsoft.com/office/drawing/2014/main" id="{62D9571F-0B98-43C2-BD18-3CA084161D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Problem: Data are not independent.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E8A7BEAC-2A27-4E84-A917-10AA101F28D2}"/>
              </a:ext>
            </a:extLst>
          </p:cNvPr>
          <p:cNvSpPr>
            <a:spLocks noGrp="1" noRot="1" noChangeAspect="1" noTextEdit="1"/>
          </p:cNvSpPr>
          <p:nvPr>
            <p:ph type="sldImg"/>
          </p:nvPr>
        </p:nvSpPr>
        <p:spPr>
          <a:ln/>
        </p:spPr>
      </p:sp>
      <p:sp>
        <p:nvSpPr>
          <p:cNvPr id="222211" name="Rectangle 3">
            <a:extLst>
              <a:ext uri="{FF2B5EF4-FFF2-40B4-BE49-F238E27FC236}">
                <a16:creationId xmlns:a16="http://schemas.microsoft.com/office/drawing/2014/main" id="{95126011-E5C6-4642-8186-FD941D699F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22212" name="Footer Placeholder 1">
            <a:extLst>
              <a:ext uri="{FF2B5EF4-FFF2-40B4-BE49-F238E27FC236}">
                <a16:creationId xmlns:a16="http://schemas.microsoft.com/office/drawing/2014/main" id="{9D1ECEA3-03BA-4FED-B4CD-8BD0119D53F7}"/>
              </a:ext>
            </a:extLst>
          </p:cNvPr>
          <p:cNvSpPr>
            <a:spLocks noGrp="1"/>
          </p:cNvSpPr>
          <p:nvPr>
            <p:ph type="ftr" sz="quarter" idx="4"/>
          </p:nvPr>
        </p:nvSpPr>
        <p:spPr>
          <a:xfrm>
            <a:off x="0" y="8818563"/>
            <a:ext cx="3027363"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93" tIns="46396" rIns="92793" bIns="46396"/>
          <a:lstStyle>
            <a:lvl1pPr defTabSz="906463" eaLnBrk="0" hangingPunct="0">
              <a:spcBef>
                <a:spcPct val="30000"/>
              </a:spcBef>
              <a:spcAft>
                <a:spcPct val="0"/>
              </a:spcAft>
              <a:defRPr sz="1200">
                <a:solidFill>
                  <a:schemeClr val="tx1"/>
                </a:solidFill>
                <a:latin typeface="Times New Roman" panose="02020603050405020304" pitchFamily="18" charset="0"/>
              </a:defRPr>
            </a:lvl1pPr>
            <a:lvl2pPr marL="742950" indent="-285750" defTabSz="906463" eaLnBrk="0" hangingPunct="0">
              <a:spcBef>
                <a:spcPct val="30000"/>
              </a:spcBef>
              <a:spcAft>
                <a:spcPct val="0"/>
              </a:spcAft>
              <a:defRPr sz="1200">
                <a:solidFill>
                  <a:schemeClr val="tx1"/>
                </a:solidFill>
                <a:latin typeface="Times New Roman" panose="02020603050405020304" pitchFamily="18" charset="0"/>
              </a:defRPr>
            </a:lvl2pPr>
            <a:lvl3pPr marL="1143000" indent="-228600" defTabSz="906463" eaLnBrk="0" hangingPunct="0">
              <a:spcBef>
                <a:spcPct val="30000"/>
              </a:spcBef>
              <a:spcAft>
                <a:spcPct val="0"/>
              </a:spcAft>
              <a:defRPr sz="1200">
                <a:solidFill>
                  <a:schemeClr val="tx1"/>
                </a:solidFill>
                <a:latin typeface="Times New Roman" panose="02020603050405020304" pitchFamily="18" charset="0"/>
              </a:defRPr>
            </a:lvl3pPr>
            <a:lvl4pPr marL="1600200" indent="-228600" defTabSz="906463" eaLnBrk="0" hangingPunct="0">
              <a:spcBef>
                <a:spcPct val="30000"/>
              </a:spcBef>
              <a:spcAft>
                <a:spcPct val="0"/>
              </a:spcAft>
              <a:defRPr sz="1200">
                <a:solidFill>
                  <a:schemeClr val="tx1"/>
                </a:solidFill>
                <a:latin typeface="Times New Roman" panose="02020603050405020304" pitchFamily="18" charset="0"/>
              </a:defRPr>
            </a:lvl4pPr>
            <a:lvl5pPr marL="2057400" indent="-228600" defTabSz="906463" eaLnBrk="0" hangingPunct="0">
              <a:spcBef>
                <a:spcPct val="30000"/>
              </a:spcBef>
              <a:spcAft>
                <a:spcPct val="0"/>
              </a:spcAft>
              <a:defRPr sz="1200">
                <a:solidFill>
                  <a:schemeClr val="tx1"/>
                </a:solidFill>
                <a:latin typeface="Times New Roman" panose="02020603050405020304" pitchFamily="18" charset="0"/>
              </a:defRPr>
            </a:lvl5pPr>
            <a:lvl6pPr marL="2514600" indent="-228600" defTabSz="9064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64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64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6463"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cs typeface="Arial" panose="020B0604020202020204" pitchFamily="34" charset="0"/>
              </a:rPr>
              <a:t>Course Title | Course Code and Version # | Company Confidential © 2012</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4BF025AC-52AB-4FD6-AD08-AEC24CC530B2}"/>
              </a:ext>
            </a:extLst>
          </p:cNvPr>
          <p:cNvSpPr>
            <a:spLocks noChangeArrowheads="1" noTextEdit="1"/>
          </p:cNvSpPr>
          <p:nvPr>
            <p:ph type="sldImg"/>
          </p:nvPr>
        </p:nvSpPr>
        <p:spPr>
          <a:xfrm>
            <a:off x="1173163" y="693738"/>
            <a:ext cx="4641850" cy="3481387"/>
          </a:xfrm>
          <a:ln/>
        </p:spPr>
      </p:sp>
      <p:sp>
        <p:nvSpPr>
          <p:cNvPr id="223235" name="Rectangle 3">
            <a:extLst>
              <a:ext uri="{FF2B5EF4-FFF2-40B4-BE49-F238E27FC236}">
                <a16:creationId xmlns:a16="http://schemas.microsoft.com/office/drawing/2014/main" id="{21C976CD-6F60-4671-BB8E-201B1B8B4FEF}"/>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23EC432C-9786-448A-990F-8328D54B27AF}"/>
              </a:ext>
            </a:extLst>
          </p:cNvPr>
          <p:cNvSpPr>
            <a:spLocks noChangeArrowheads="1" noTextEdit="1"/>
          </p:cNvSpPr>
          <p:nvPr>
            <p:ph type="sldImg"/>
          </p:nvPr>
        </p:nvSpPr>
        <p:spPr>
          <a:xfrm>
            <a:off x="1173163" y="693738"/>
            <a:ext cx="4641850" cy="3481387"/>
          </a:xfrm>
          <a:ln/>
        </p:spPr>
      </p:sp>
      <p:sp>
        <p:nvSpPr>
          <p:cNvPr id="224259" name="Rectangle 3">
            <a:extLst>
              <a:ext uri="{FF2B5EF4-FFF2-40B4-BE49-F238E27FC236}">
                <a16:creationId xmlns:a16="http://schemas.microsoft.com/office/drawing/2014/main" id="{A589DA7B-822F-4E29-8733-8941C0D8E090}"/>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D9522614-CC45-43D2-A1E2-494EA08164ED}"/>
              </a:ext>
            </a:extLst>
          </p:cNvPr>
          <p:cNvSpPr>
            <a:spLocks noChangeArrowheads="1" noTextEdit="1"/>
          </p:cNvSpPr>
          <p:nvPr>
            <p:ph type="sldImg"/>
          </p:nvPr>
        </p:nvSpPr>
        <p:spPr>
          <a:xfrm>
            <a:off x="1173163" y="693738"/>
            <a:ext cx="4641850" cy="3481387"/>
          </a:xfrm>
          <a:ln/>
        </p:spPr>
      </p:sp>
      <p:sp>
        <p:nvSpPr>
          <p:cNvPr id="225283" name="Rectangle 3">
            <a:extLst>
              <a:ext uri="{FF2B5EF4-FFF2-40B4-BE49-F238E27FC236}">
                <a16:creationId xmlns:a16="http://schemas.microsoft.com/office/drawing/2014/main" id="{B71F2727-A49E-4B88-B00D-CC872EC8D18C}"/>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8B1D8622-6480-47A0-AFE6-B345CB4FC156}"/>
              </a:ext>
            </a:extLst>
          </p:cNvPr>
          <p:cNvSpPr>
            <a:spLocks noChangeArrowheads="1" noTextEdit="1"/>
          </p:cNvSpPr>
          <p:nvPr>
            <p:ph type="sldImg"/>
          </p:nvPr>
        </p:nvSpPr>
        <p:spPr>
          <a:xfrm>
            <a:off x="1173163" y="693738"/>
            <a:ext cx="4641850" cy="3481387"/>
          </a:xfrm>
          <a:ln/>
        </p:spPr>
      </p:sp>
      <p:sp>
        <p:nvSpPr>
          <p:cNvPr id="226307" name="Rectangle 3">
            <a:extLst>
              <a:ext uri="{FF2B5EF4-FFF2-40B4-BE49-F238E27FC236}">
                <a16:creationId xmlns:a16="http://schemas.microsoft.com/office/drawing/2014/main" id="{A8EE19BA-BC06-4207-8B5C-49AB6C1CB3BD}"/>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F14C487D-AAE3-4BEC-9E0C-A4768B4A695B}"/>
              </a:ext>
            </a:extLst>
          </p:cNvPr>
          <p:cNvSpPr>
            <a:spLocks noChangeArrowheads="1" noTextEdit="1"/>
          </p:cNvSpPr>
          <p:nvPr>
            <p:ph type="sldImg"/>
          </p:nvPr>
        </p:nvSpPr>
        <p:spPr>
          <a:xfrm>
            <a:off x="1136650" y="661988"/>
            <a:ext cx="4716463" cy="3536950"/>
          </a:xfrm>
          <a:ln/>
        </p:spPr>
      </p:sp>
      <p:sp>
        <p:nvSpPr>
          <p:cNvPr id="199683" name="Rectangle 3">
            <a:extLst>
              <a:ext uri="{FF2B5EF4-FFF2-40B4-BE49-F238E27FC236}">
                <a16:creationId xmlns:a16="http://schemas.microsoft.com/office/drawing/2014/main" id="{519F840C-CA3F-4F72-ACA6-0893F833CECE}"/>
              </a:ext>
            </a:extLst>
          </p:cNvPr>
          <p:cNvSpPr>
            <a:spLocks noGrp="1" noChangeArrowheads="1"/>
          </p:cNvSpPr>
          <p:nvPr>
            <p:ph type="body" idx="1"/>
          </p:nvPr>
        </p:nvSpPr>
        <p:spPr>
          <a:xfrm>
            <a:off x="946150" y="4421188"/>
            <a:ext cx="5092700" cy="4200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Things you count vs things you measure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EEF7453C-AF35-4D27-97F0-09A6A98322DF}"/>
              </a:ext>
            </a:extLst>
          </p:cNvPr>
          <p:cNvSpPr>
            <a:spLocks noChangeArrowheads="1" noTextEdit="1"/>
          </p:cNvSpPr>
          <p:nvPr>
            <p:ph type="sldImg"/>
          </p:nvPr>
        </p:nvSpPr>
        <p:spPr>
          <a:xfrm>
            <a:off x="1173163" y="693738"/>
            <a:ext cx="4641850" cy="3481387"/>
          </a:xfrm>
          <a:ln/>
        </p:spPr>
      </p:sp>
      <p:sp>
        <p:nvSpPr>
          <p:cNvPr id="227331" name="Rectangle 3">
            <a:extLst>
              <a:ext uri="{FF2B5EF4-FFF2-40B4-BE49-F238E27FC236}">
                <a16:creationId xmlns:a16="http://schemas.microsoft.com/office/drawing/2014/main" id="{9A8DD7A2-9AFA-4DEB-9BF9-08C2ECE77C09}"/>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7A2AE8FC-D149-4892-8BCF-ABC120BFE78A}"/>
              </a:ext>
            </a:extLst>
          </p:cNvPr>
          <p:cNvSpPr>
            <a:spLocks noChangeArrowheads="1" noTextEdit="1"/>
          </p:cNvSpPr>
          <p:nvPr>
            <p:ph type="sldImg"/>
          </p:nvPr>
        </p:nvSpPr>
        <p:spPr>
          <a:xfrm>
            <a:off x="1173163" y="693738"/>
            <a:ext cx="4641850" cy="3481387"/>
          </a:xfrm>
          <a:ln/>
        </p:spPr>
      </p:sp>
      <p:sp>
        <p:nvSpPr>
          <p:cNvPr id="228355" name="Rectangle 3">
            <a:extLst>
              <a:ext uri="{FF2B5EF4-FFF2-40B4-BE49-F238E27FC236}">
                <a16:creationId xmlns:a16="http://schemas.microsoft.com/office/drawing/2014/main" id="{63E69717-1CFE-4822-B86B-03D3EF7EE103}"/>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E250345-AD12-4CB4-A259-F81B0E9B5F89}"/>
              </a:ext>
            </a:extLst>
          </p:cNvPr>
          <p:cNvSpPr>
            <a:spLocks noChangeArrowheads="1" noTextEdit="1"/>
          </p:cNvSpPr>
          <p:nvPr>
            <p:ph type="sldImg"/>
          </p:nvPr>
        </p:nvSpPr>
        <p:spPr>
          <a:xfrm>
            <a:off x="1173163" y="693738"/>
            <a:ext cx="4641850" cy="3481387"/>
          </a:xfrm>
          <a:ln/>
        </p:spPr>
      </p:sp>
      <p:sp>
        <p:nvSpPr>
          <p:cNvPr id="229379" name="Rectangle 3">
            <a:extLst>
              <a:ext uri="{FF2B5EF4-FFF2-40B4-BE49-F238E27FC236}">
                <a16:creationId xmlns:a16="http://schemas.microsoft.com/office/drawing/2014/main" id="{5B20EFF0-E353-49B0-9A40-92FDEC67D7F3}"/>
              </a:ext>
            </a:extLst>
          </p:cNvPr>
          <p:cNvSpPr>
            <a:spLocks noGrp="1" noChangeArrowheads="1"/>
          </p:cNvSpPr>
          <p:nvPr>
            <p:ph type="body" idx="1"/>
          </p:nvPr>
        </p:nvSpPr>
        <p:spPr>
          <a:xfrm>
            <a:off x="930275" y="4410075"/>
            <a:ext cx="51244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JMP does not have Ryan-Joiner test.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11750913-D36A-4CE0-B28E-D1C9951398A3}"/>
              </a:ext>
            </a:extLst>
          </p:cNvPr>
          <p:cNvSpPr>
            <a:spLocks noChangeArrowheads="1" noTextEdit="1"/>
          </p:cNvSpPr>
          <p:nvPr>
            <p:ph type="sldImg"/>
          </p:nvPr>
        </p:nvSpPr>
        <p:spPr>
          <a:xfrm>
            <a:off x="655638" y="439738"/>
            <a:ext cx="6096000" cy="4572000"/>
          </a:xfrm>
          <a:ln/>
        </p:spPr>
      </p:sp>
      <p:sp>
        <p:nvSpPr>
          <p:cNvPr id="230403" name="Rectangle 3">
            <a:extLst>
              <a:ext uri="{FF2B5EF4-FFF2-40B4-BE49-F238E27FC236}">
                <a16:creationId xmlns:a16="http://schemas.microsoft.com/office/drawing/2014/main" id="{55D2F413-9C19-48CC-95E6-D5BF67C20006}"/>
              </a:ext>
            </a:extLst>
          </p:cNvPr>
          <p:cNvSpPr>
            <a:spLocks noGrp="1" noChangeArrowheads="1"/>
          </p:cNvSpPr>
          <p:nvPr>
            <p:ph type="body" idx="1"/>
          </p:nvPr>
        </p:nvSpPr>
        <p:spPr>
          <a:xfrm>
            <a:off x="581025" y="5192713"/>
            <a:ext cx="2963863" cy="3535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4E26C783-281B-4184-B829-BE023BA322EC}"/>
              </a:ext>
            </a:extLst>
          </p:cNvPr>
          <p:cNvSpPr>
            <a:spLocks noChangeArrowheads="1" noTextEdit="1"/>
          </p:cNvSpPr>
          <p:nvPr>
            <p:ph type="sldImg"/>
          </p:nvPr>
        </p:nvSpPr>
        <p:spPr>
          <a:xfrm>
            <a:off x="655638" y="439738"/>
            <a:ext cx="6096000" cy="4572000"/>
          </a:xfrm>
          <a:ln/>
        </p:spPr>
      </p:sp>
      <p:sp>
        <p:nvSpPr>
          <p:cNvPr id="231427" name="Rectangle 3">
            <a:extLst>
              <a:ext uri="{FF2B5EF4-FFF2-40B4-BE49-F238E27FC236}">
                <a16:creationId xmlns:a16="http://schemas.microsoft.com/office/drawing/2014/main" id="{EAD181A3-56CF-41B4-ABE0-B6C3851F982D}"/>
              </a:ext>
            </a:extLst>
          </p:cNvPr>
          <p:cNvSpPr>
            <a:spLocks noGrp="1" noChangeArrowheads="1"/>
          </p:cNvSpPr>
          <p:nvPr>
            <p:ph type="body" idx="1"/>
          </p:nvPr>
        </p:nvSpPr>
        <p:spPr>
          <a:xfrm>
            <a:off x="581025" y="5192713"/>
            <a:ext cx="2963863" cy="3535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E4EC78A2-C921-4876-8716-2CC06D1B9B82}"/>
              </a:ext>
            </a:extLst>
          </p:cNvPr>
          <p:cNvSpPr>
            <a:spLocks noChangeArrowheads="1" noTextEdit="1"/>
          </p:cNvSpPr>
          <p:nvPr>
            <p:ph type="sldImg"/>
          </p:nvPr>
        </p:nvSpPr>
        <p:spPr>
          <a:xfrm>
            <a:off x="655638" y="439738"/>
            <a:ext cx="6096000" cy="4572000"/>
          </a:xfrm>
          <a:ln/>
        </p:spPr>
      </p:sp>
      <p:sp>
        <p:nvSpPr>
          <p:cNvPr id="232451" name="Rectangle 3">
            <a:extLst>
              <a:ext uri="{FF2B5EF4-FFF2-40B4-BE49-F238E27FC236}">
                <a16:creationId xmlns:a16="http://schemas.microsoft.com/office/drawing/2014/main" id="{1BA4ED3A-D8A7-4CE6-B145-C40B5F9464D2}"/>
              </a:ext>
            </a:extLst>
          </p:cNvPr>
          <p:cNvSpPr>
            <a:spLocks noGrp="1" noChangeArrowheads="1"/>
          </p:cNvSpPr>
          <p:nvPr>
            <p:ph type="body" idx="1"/>
          </p:nvPr>
        </p:nvSpPr>
        <p:spPr>
          <a:xfrm>
            <a:off x="581025" y="5192713"/>
            <a:ext cx="2963863" cy="3535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5F62422C-7A84-4736-8498-0EE2C5345DB7}"/>
              </a:ext>
            </a:extLst>
          </p:cNvPr>
          <p:cNvSpPr>
            <a:spLocks noChangeArrowheads="1" noTextEdit="1"/>
          </p:cNvSpPr>
          <p:nvPr>
            <p:ph type="sldImg"/>
          </p:nvPr>
        </p:nvSpPr>
        <p:spPr>
          <a:xfrm>
            <a:off x="655638" y="439738"/>
            <a:ext cx="6096000" cy="4572000"/>
          </a:xfrm>
          <a:ln/>
        </p:spPr>
      </p:sp>
      <p:sp>
        <p:nvSpPr>
          <p:cNvPr id="233475" name="Rectangle 3">
            <a:extLst>
              <a:ext uri="{FF2B5EF4-FFF2-40B4-BE49-F238E27FC236}">
                <a16:creationId xmlns:a16="http://schemas.microsoft.com/office/drawing/2014/main" id="{E40E215A-622A-4479-B0AC-38DE75A1969A}"/>
              </a:ext>
            </a:extLst>
          </p:cNvPr>
          <p:cNvSpPr>
            <a:spLocks noGrp="1" noChangeArrowheads="1"/>
          </p:cNvSpPr>
          <p:nvPr>
            <p:ph type="body" idx="1"/>
          </p:nvPr>
        </p:nvSpPr>
        <p:spPr>
          <a:xfrm>
            <a:off x="581025" y="5192713"/>
            <a:ext cx="2963863" cy="3535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B6B3D9B3-D2B6-403D-A67B-8EFDD64C6DE2}"/>
              </a:ext>
            </a:extLst>
          </p:cNvPr>
          <p:cNvSpPr>
            <a:spLocks noChangeArrowheads="1" noTextEdit="1"/>
          </p:cNvSpPr>
          <p:nvPr>
            <p:ph type="sldImg"/>
          </p:nvPr>
        </p:nvSpPr>
        <p:spPr>
          <a:xfrm>
            <a:off x="655638" y="439738"/>
            <a:ext cx="6096000" cy="4572000"/>
          </a:xfrm>
          <a:ln/>
        </p:spPr>
      </p:sp>
      <p:sp>
        <p:nvSpPr>
          <p:cNvPr id="234499" name="Rectangle 3">
            <a:extLst>
              <a:ext uri="{FF2B5EF4-FFF2-40B4-BE49-F238E27FC236}">
                <a16:creationId xmlns:a16="http://schemas.microsoft.com/office/drawing/2014/main" id="{54A12936-7548-4B34-8070-8DC7E70787FF}"/>
              </a:ext>
            </a:extLst>
          </p:cNvPr>
          <p:cNvSpPr>
            <a:spLocks noGrp="1" noChangeArrowheads="1"/>
          </p:cNvSpPr>
          <p:nvPr>
            <p:ph type="body" idx="1"/>
          </p:nvPr>
        </p:nvSpPr>
        <p:spPr>
          <a:xfrm>
            <a:off x="581025" y="5192713"/>
            <a:ext cx="2963863" cy="3535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CBEBFE0C-048C-4EFB-B22B-7E7FBDA7DB21}"/>
              </a:ext>
            </a:extLst>
          </p:cNvPr>
          <p:cNvSpPr>
            <a:spLocks noChangeArrowheads="1" noTextEdit="1"/>
          </p:cNvSpPr>
          <p:nvPr>
            <p:ph type="sldImg"/>
          </p:nvPr>
        </p:nvSpPr>
        <p:spPr>
          <a:xfrm>
            <a:off x="655638" y="439738"/>
            <a:ext cx="6096000" cy="4572000"/>
          </a:xfrm>
          <a:ln/>
        </p:spPr>
      </p:sp>
      <p:sp>
        <p:nvSpPr>
          <p:cNvPr id="235523" name="Rectangle 3">
            <a:extLst>
              <a:ext uri="{FF2B5EF4-FFF2-40B4-BE49-F238E27FC236}">
                <a16:creationId xmlns:a16="http://schemas.microsoft.com/office/drawing/2014/main" id="{9E436CF4-A709-4D6C-993F-C70C54D0F814}"/>
              </a:ext>
            </a:extLst>
          </p:cNvPr>
          <p:cNvSpPr>
            <a:spLocks noGrp="1" noChangeArrowheads="1"/>
          </p:cNvSpPr>
          <p:nvPr>
            <p:ph type="body" idx="1"/>
          </p:nvPr>
        </p:nvSpPr>
        <p:spPr>
          <a:xfrm>
            <a:off x="581025" y="5192713"/>
            <a:ext cx="2963863" cy="35353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a:extLst>
              <a:ext uri="{FF2B5EF4-FFF2-40B4-BE49-F238E27FC236}">
                <a16:creationId xmlns:a16="http://schemas.microsoft.com/office/drawing/2014/main" id="{1E683EC1-64F1-4A78-822A-36C962756D07}"/>
              </a:ext>
            </a:extLst>
          </p:cNvPr>
          <p:cNvSpPr>
            <a:spLocks noGrp="1" noRot="1" noChangeAspect="1" noTextEdit="1"/>
          </p:cNvSpPr>
          <p:nvPr>
            <p:ph type="sldImg"/>
          </p:nvPr>
        </p:nvSpPr>
        <p:spPr>
          <a:ln/>
        </p:spPr>
      </p:sp>
      <p:sp>
        <p:nvSpPr>
          <p:cNvPr id="236547" name="Notes Placeholder 2">
            <a:extLst>
              <a:ext uri="{FF2B5EF4-FFF2-40B4-BE49-F238E27FC236}">
                <a16:creationId xmlns:a16="http://schemas.microsoft.com/office/drawing/2014/main" id="{B5ADC1D6-4A36-4423-87C0-38A252F63F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Use Minitab or do by calculator.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946FE273-5BAA-4170-8554-A3CAA326B4C0}"/>
              </a:ext>
            </a:extLst>
          </p:cNvPr>
          <p:cNvSpPr>
            <a:spLocks noChangeArrowheads="1" noTextEdit="1"/>
          </p:cNvSpPr>
          <p:nvPr>
            <p:ph type="sldImg"/>
          </p:nvPr>
        </p:nvSpPr>
        <p:spPr>
          <a:xfrm>
            <a:off x="1136650" y="661988"/>
            <a:ext cx="4716463" cy="3536950"/>
          </a:xfrm>
          <a:ln/>
        </p:spPr>
      </p:sp>
      <p:sp>
        <p:nvSpPr>
          <p:cNvPr id="200707" name="Rectangle 3">
            <a:extLst>
              <a:ext uri="{FF2B5EF4-FFF2-40B4-BE49-F238E27FC236}">
                <a16:creationId xmlns:a16="http://schemas.microsoft.com/office/drawing/2014/main" id="{DEB87262-8AEF-498D-9133-F796AAAE0463}"/>
              </a:ext>
            </a:extLst>
          </p:cNvPr>
          <p:cNvSpPr>
            <a:spLocks noGrp="1" noChangeArrowheads="1"/>
          </p:cNvSpPr>
          <p:nvPr>
            <p:ph type="body" idx="1"/>
          </p:nvPr>
        </p:nvSpPr>
        <p:spPr>
          <a:xfrm>
            <a:off x="946150" y="4421188"/>
            <a:ext cx="5092700" cy="4200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Nominal = Name;  Ordinal – data can be ranked, but no real difference</a:t>
            </a:r>
            <a:br>
              <a:rPr lang="en-US" altLang="en-US"/>
            </a:br>
            <a:r>
              <a:rPr lang="en-US" altLang="en-US"/>
              <a:t>Interval: arbitrary zero point; math can be done;  absolute zero, ratio makes sense (2.3 vs 4.6 inches is 2X as long)</a:t>
            </a:r>
          </a:p>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9749FAB7-7A95-4CA7-BF70-21D0C1040C2E}"/>
              </a:ext>
            </a:extLst>
          </p:cNvPr>
          <p:cNvSpPr>
            <a:spLocks noGrp="1" noRot="1" noChangeAspect="1" noTextEdit="1"/>
          </p:cNvSpPr>
          <p:nvPr>
            <p:ph type="sldImg"/>
          </p:nvPr>
        </p:nvSpPr>
        <p:spPr>
          <a:ln/>
        </p:spPr>
      </p:sp>
      <p:sp>
        <p:nvSpPr>
          <p:cNvPr id="237571" name="Notes Placeholder 2">
            <a:extLst>
              <a:ext uri="{FF2B5EF4-FFF2-40B4-BE49-F238E27FC236}">
                <a16:creationId xmlns:a16="http://schemas.microsoft.com/office/drawing/2014/main" id="{16DC40EF-60FC-4E0A-8F28-4396ECCDD3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Levene’s / Brown-Forsythe test is the recommended test.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E89B1A9B-AB3B-4ECC-98D5-A8DE6867B38D}"/>
              </a:ext>
            </a:extLst>
          </p:cNvPr>
          <p:cNvSpPr>
            <a:spLocks noGrp="1" noRot="1" noChangeAspect="1" noTextEdit="1"/>
          </p:cNvSpPr>
          <p:nvPr>
            <p:ph type="sldImg"/>
          </p:nvPr>
        </p:nvSpPr>
        <p:spPr>
          <a:ln/>
        </p:spPr>
      </p:sp>
      <p:sp>
        <p:nvSpPr>
          <p:cNvPr id="238595" name="Rectangle 3">
            <a:extLst>
              <a:ext uri="{FF2B5EF4-FFF2-40B4-BE49-F238E27FC236}">
                <a16:creationId xmlns:a16="http://schemas.microsoft.com/office/drawing/2014/main" id="{71D532B3-F3B8-42DF-906D-AC9471D520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38596" name="Footer Placeholder 1">
            <a:extLst>
              <a:ext uri="{FF2B5EF4-FFF2-40B4-BE49-F238E27FC236}">
                <a16:creationId xmlns:a16="http://schemas.microsoft.com/office/drawing/2014/main" id="{A48032AB-06A6-4417-A1AE-0D9D872096B1}"/>
              </a:ext>
            </a:extLst>
          </p:cNvPr>
          <p:cNvSpPr>
            <a:spLocks noGrp="1"/>
          </p:cNvSpPr>
          <p:nvPr>
            <p:ph type="ftr" sz="quarter" idx="4"/>
          </p:nvPr>
        </p:nvSpPr>
        <p:spPr>
          <a:xfrm>
            <a:off x="0" y="8818563"/>
            <a:ext cx="3027363"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93" tIns="46396" rIns="92793" bIns="46396"/>
          <a:lstStyle>
            <a:lvl1pPr defTabSz="906463" eaLnBrk="0" hangingPunct="0">
              <a:spcBef>
                <a:spcPct val="30000"/>
              </a:spcBef>
              <a:spcAft>
                <a:spcPct val="0"/>
              </a:spcAft>
              <a:defRPr sz="1200">
                <a:solidFill>
                  <a:schemeClr val="tx1"/>
                </a:solidFill>
                <a:latin typeface="Times New Roman" panose="02020603050405020304" pitchFamily="18" charset="0"/>
              </a:defRPr>
            </a:lvl1pPr>
            <a:lvl2pPr marL="742950" indent="-285750" defTabSz="906463" eaLnBrk="0" hangingPunct="0">
              <a:spcBef>
                <a:spcPct val="30000"/>
              </a:spcBef>
              <a:spcAft>
                <a:spcPct val="0"/>
              </a:spcAft>
              <a:defRPr sz="1200">
                <a:solidFill>
                  <a:schemeClr val="tx1"/>
                </a:solidFill>
                <a:latin typeface="Times New Roman" panose="02020603050405020304" pitchFamily="18" charset="0"/>
              </a:defRPr>
            </a:lvl2pPr>
            <a:lvl3pPr marL="1143000" indent="-228600" defTabSz="906463" eaLnBrk="0" hangingPunct="0">
              <a:spcBef>
                <a:spcPct val="30000"/>
              </a:spcBef>
              <a:spcAft>
                <a:spcPct val="0"/>
              </a:spcAft>
              <a:defRPr sz="1200">
                <a:solidFill>
                  <a:schemeClr val="tx1"/>
                </a:solidFill>
                <a:latin typeface="Times New Roman" panose="02020603050405020304" pitchFamily="18" charset="0"/>
              </a:defRPr>
            </a:lvl3pPr>
            <a:lvl4pPr marL="1600200" indent="-228600" defTabSz="906463" eaLnBrk="0" hangingPunct="0">
              <a:spcBef>
                <a:spcPct val="30000"/>
              </a:spcBef>
              <a:spcAft>
                <a:spcPct val="0"/>
              </a:spcAft>
              <a:defRPr sz="1200">
                <a:solidFill>
                  <a:schemeClr val="tx1"/>
                </a:solidFill>
                <a:latin typeface="Times New Roman" panose="02020603050405020304" pitchFamily="18" charset="0"/>
              </a:defRPr>
            </a:lvl4pPr>
            <a:lvl5pPr marL="2057400" indent="-228600" defTabSz="906463" eaLnBrk="0" hangingPunct="0">
              <a:spcBef>
                <a:spcPct val="30000"/>
              </a:spcBef>
              <a:spcAft>
                <a:spcPct val="0"/>
              </a:spcAft>
              <a:defRPr sz="1200">
                <a:solidFill>
                  <a:schemeClr val="tx1"/>
                </a:solidFill>
                <a:latin typeface="Times New Roman" panose="02020603050405020304" pitchFamily="18" charset="0"/>
              </a:defRPr>
            </a:lvl5pPr>
            <a:lvl6pPr marL="2514600" indent="-228600" defTabSz="9064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64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64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6463"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buFontTx/>
              <a:buNone/>
            </a:pPr>
            <a:r>
              <a:rPr lang="en-US" altLang="en-US" sz="2200">
                <a:latin typeface="Arial" panose="020B0604020202020204" pitchFamily="34" charset="0"/>
                <a:cs typeface="Arial" panose="020B0604020202020204" pitchFamily="34" charset="0"/>
              </a:rPr>
              <a:t>Course Title | Course Code and Version # | Company Confidential © 2012</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E5922A52-8735-437A-9FEA-086EBD41E37B}"/>
              </a:ext>
            </a:extLst>
          </p:cNvPr>
          <p:cNvSpPr>
            <a:spLocks noGrp="1" noRot="1" noChangeAspect="1" noTextEdit="1"/>
          </p:cNvSpPr>
          <p:nvPr>
            <p:ph type="sldImg"/>
          </p:nvPr>
        </p:nvSpPr>
        <p:spPr>
          <a:ln/>
        </p:spPr>
      </p:sp>
      <p:sp>
        <p:nvSpPr>
          <p:cNvPr id="239619" name="Rectangle 3">
            <a:extLst>
              <a:ext uri="{FF2B5EF4-FFF2-40B4-BE49-F238E27FC236}">
                <a16:creationId xmlns:a16="http://schemas.microsoft.com/office/drawing/2014/main" id="{4FC18B2A-4862-4037-AD39-8B3E445478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239620" name="Footer Placeholder 1">
            <a:extLst>
              <a:ext uri="{FF2B5EF4-FFF2-40B4-BE49-F238E27FC236}">
                <a16:creationId xmlns:a16="http://schemas.microsoft.com/office/drawing/2014/main" id="{00772FE5-F8DD-42BA-B92B-DA01D53ACCC5}"/>
              </a:ext>
            </a:extLst>
          </p:cNvPr>
          <p:cNvSpPr>
            <a:spLocks noGrp="1"/>
          </p:cNvSpPr>
          <p:nvPr>
            <p:ph type="ftr" sz="quarter" idx="4"/>
          </p:nvPr>
        </p:nvSpPr>
        <p:spPr>
          <a:xfrm>
            <a:off x="0" y="8818563"/>
            <a:ext cx="3027363"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793" tIns="46396" rIns="92793" bIns="46396"/>
          <a:lstStyle>
            <a:lvl1pPr defTabSz="906463" eaLnBrk="0" hangingPunct="0">
              <a:spcBef>
                <a:spcPct val="30000"/>
              </a:spcBef>
              <a:spcAft>
                <a:spcPct val="0"/>
              </a:spcAft>
              <a:defRPr sz="1200">
                <a:solidFill>
                  <a:schemeClr val="tx1"/>
                </a:solidFill>
                <a:latin typeface="Times New Roman" panose="02020603050405020304" pitchFamily="18" charset="0"/>
              </a:defRPr>
            </a:lvl1pPr>
            <a:lvl2pPr marL="742950" indent="-285750" defTabSz="906463" eaLnBrk="0" hangingPunct="0">
              <a:spcBef>
                <a:spcPct val="30000"/>
              </a:spcBef>
              <a:spcAft>
                <a:spcPct val="0"/>
              </a:spcAft>
              <a:defRPr sz="1200">
                <a:solidFill>
                  <a:schemeClr val="tx1"/>
                </a:solidFill>
                <a:latin typeface="Times New Roman" panose="02020603050405020304" pitchFamily="18" charset="0"/>
              </a:defRPr>
            </a:lvl2pPr>
            <a:lvl3pPr marL="1143000" indent="-228600" defTabSz="906463" eaLnBrk="0" hangingPunct="0">
              <a:spcBef>
                <a:spcPct val="30000"/>
              </a:spcBef>
              <a:spcAft>
                <a:spcPct val="0"/>
              </a:spcAft>
              <a:defRPr sz="1200">
                <a:solidFill>
                  <a:schemeClr val="tx1"/>
                </a:solidFill>
                <a:latin typeface="Times New Roman" panose="02020603050405020304" pitchFamily="18" charset="0"/>
              </a:defRPr>
            </a:lvl3pPr>
            <a:lvl4pPr marL="1600200" indent="-228600" defTabSz="906463" eaLnBrk="0" hangingPunct="0">
              <a:spcBef>
                <a:spcPct val="30000"/>
              </a:spcBef>
              <a:spcAft>
                <a:spcPct val="0"/>
              </a:spcAft>
              <a:defRPr sz="1200">
                <a:solidFill>
                  <a:schemeClr val="tx1"/>
                </a:solidFill>
                <a:latin typeface="Times New Roman" panose="02020603050405020304" pitchFamily="18" charset="0"/>
              </a:defRPr>
            </a:lvl4pPr>
            <a:lvl5pPr marL="2057400" indent="-228600" defTabSz="906463" eaLnBrk="0" hangingPunct="0">
              <a:spcBef>
                <a:spcPct val="30000"/>
              </a:spcBef>
              <a:spcAft>
                <a:spcPct val="0"/>
              </a:spcAft>
              <a:defRPr sz="1200">
                <a:solidFill>
                  <a:schemeClr val="tx1"/>
                </a:solidFill>
                <a:latin typeface="Times New Roman" panose="02020603050405020304" pitchFamily="18" charset="0"/>
              </a:defRPr>
            </a:lvl5pPr>
            <a:lvl6pPr marL="2514600" indent="-228600" defTabSz="9064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64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64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6463"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buFontTx/>
              <a:buNone/>
            </a:pPr>
            <a:r>
              <a:rPr lang="en-US" altLang="en-US" sz="2200">
                <a:solidFill>
                  <a:srgbClr val="000000"/>
                </a:solidFill>
                <a:latin typeface="Arial" panose="020B0604020202020204" pitchFamily="34" charset="0"/>
                <a:cs typeface="Arial" panose="020B0604020202020204" pitchFamily="34" charset="0"/>
              </a:rPr>
              <a:t>Course Title | Course Code and Version # | Company Confidential © 2012</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a:extLst>
              <a:ext uri="{FF2B5EF4-FFF2-40B4-BE49-F238E27FC236}">
                <a16:creationId xmlns:a16="http://schemas.microsoft.com/office/drawing/2014/main" id="{51BFE8DB-0637-4FBD-B0B9-4EBACA17E3C4}"/>
              </a:ext>
            </a:extLst>
          </p:cNvPr>
          <p:cNvSpPr>
            <a:spLocks noGrp="1" noChangeArrowheads="1"/>
          </p:cNvSpPr>
          <p:nvPr>
            <p:ph type="sldNum" sz="quarter" idx="4294967295"/>
          </p:nvPr>
        </p:nvSpPr>
        <p:spPr bwMode="auto">
          <a:xfrm>
            <a:off x="3956050" y="8816975"/>
            <a:ext cx="3027363"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46" tIns="46223" rIns="92446" bIns="46223"/>
          <a:lstStyle>
            <a:lvl1pPr eaLnBrk="0" hangingPunct="0">
              <a:spcBef>
                <a:spcPct val="30000"/>
              </a:spcBef>
              <a:spcAft>
                <a:spcPct val="0"/>
              </a:spcAft>
              <a:defRPr sz="1200">
                <a:solidFill>
                  <a:schemeClr val="tx1"/>
                </a:solidFill>
                <a:latin typeface="Times New Roman" panose="02020603050405020304" pitchFamily="18" charset="0"/>
              </a:defRPr>
            </a:lvl1pPr>
            <a:lvl2pPr marL="750888" indent="-287338" eaLnBrk="0" hangingPunct="0">
              <a:spcBef>
                <a:spcPct val="30000"/>
              </a:spcBef>
              <a:spcAft>
                <a:spcPct val="0"/>
              </a:spcAft>
              <a:defRPr sz="1200">
                <a:solidFill>
                  <a:schemeClr val="tx1"/>
                </a:solidFill>
                <a:latin typeface="Times New Roman" panose="02020603050405020304" pitchFamily="18" charset="0"/>
              </a:defRPr>
            </a:lvl2pPr>
            <a:lvl3pPr marL="1154113" indent="-230188" eaLnBrk="0" hangingPunct="0">
              <a:spcBef>
                <a:spcPct val="30000"/>
              </a:spcBef>
              <a:spcAft>
                <a:spcPct val="0"/>
              </a:spcAft>
              <a:defRPr sz="1200">
                <a:solidFill>
                  <a:schemeClr val="tx1"/>
                </a:solidFill>
                <a:latin typeface="Times New Roman" panose="02020603050405020304" pitchFamily="18" charset="0"/>
              </a:defRPr>
            </a:lvl3pPr>
            <a:lvl4pPr marL="1617663" indent="-230188" eaLnBrk="0" hangingPunct="0">
              <a:spcBef>
                <a:spcPct val="30000"/>
              </a:spcBef>
              <a:spcAft>
                <a:spcPct val="0"/>
              </a:spcAft>
              <a:defRPr sz="1200">
                <a:solidFill>
                  <a:schemeClr val="tx1"/>
                </a:solidFill>
                <a:latin typeface="Times New Roman" panose="02020603050405020304" pitchFamily="18" charset="0"/>
              </a:defRPr>
            </a:lvl4pPr>
            <a:lvl5pPr marL="2079625" indent="-230188" eaLnBrk="0" hangingPunct="0">
              <a:spcBef>
                <a:spcPct val="30000"/>
              </a:spcBef>
              <a:spcAft>
                <a:spcPct val="0"/>
              </a:spcAft>
              <a:defRPr sz="1200">
                <a:solidFill>
                  <a:schemeClr val="tx1"/>
                </a:solidFill>
                <a:latin typeface="Times New Roman" panose="02020603050405020304" pitchFamily="18" charset="0"/>
              </a:defRPr>
            </a:lvl5pPr>
            <a:lvl6pPr marL="2536825" indent="-230188" eaLnBrk="0" fontAlgn="base" hangingPunct="0">
              <a:spcBef>
                <a:spcPct val="30000"/>
              </a:spcBef>
              <a:spcAft>
                <a:spcPct val="0"/>
              </a:spcAft>
              <a:defRPr sz="1200">
                <a:solidFill>
                  <a:schemeClr val="tx1"/>
                </a:solidFill>
                <a:latin typeface="Times New Roman" panose="02020603050405020304" pitchFamily="18" charset="0"/>
              </a:defRPr>
            </a:lvl6pPr>
            <a:lvl7pPr marL="2994025" indent="-230188" eaLnBrk="0" fontAlgn="base" hangingPunct="0">
              <a:spcBef>
                <a:spcPct val="30000"/>
              </a:spcBef>
              <a:spcAft>
                <a:spcPct val="0"/>
              </a:spcAft>
              <a:defRPr sz="1200">
                <a:solidFill>
                  <a:schemeClr val="tx1"/>
                </a:solidFill>
                <a:latin typeface="Times New Roman" panose="02020603050405020304" pitchFamily="18" charset="0"/>
              </a:defRPr>
            </a:lvl7pPr>
            <a:lvl8pPr marL="3451225" indent="-230188" eaLnBrk="0" fontAlgn="base" hangingPunct="0">
              <a:spcBef>
                <a:spcPct val="30000"/>
              </a:spcBef>
              <a:spcAft>
                <a:spcPct val="0"/>
              </a:spcAft>
              <a:defRPr sz="1200">
                <a:solidFill>
                  <a:schemeClr val="tx1"/>
                </a:solidFill>
                <a:latin typeface="Times New Roman" panose="02020603050405020304" pitchFamily="18" charset="0"/>
              </a:defRPr>
            </a:lvl8pPr>
            <a:lvl9pPr marL="3908425" indent="-230188"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spcAft>
                <a:spcPct val="40000"/>
              </a:spcAft>
            </a:pPr>
            <a:fld id="{F6AD4519-3D4E-4BDD-A101-A9BAD57C4AA1}" type="slidenum">
              <a:rPr lang="ar-SA" altLang="en-US">
                <a:latin typeface="Arial" panose="020B0604020202020204" pitchFamily="34" charset="0"/>
              </a:rPr>
              <a:pPr eaLnBrk="1" hangingPunct="1">
                <a:spcBef>
                  <a:spcPct val="0"/>
                </a:spcBef>
                <a:spcAft>
                  <a:spcPct val="40000"/>
                </a:spcAft>
              </a:pPr>
              <a:t>109</a:t>
            </a:fld>
            <a:endParaRPr lang="ru-RU" altLang="en-US">
              <a:latin typeface="Arial" panose="020B0604020202020204" pitchFamily="34" charset="0"/>
              <a:cs typeface="Arial" panose="020B0604020202020204" pitchFamily="34" charset="0"/>
            </a:endParaRPr>
          </a:p>
        </p:txBody>
      </p:sp>
      <p:sp>
        <p:nvSpPr>
          <p:cNvPr id="240643" name="Rectangle 2">
            <a:extLst>
              <a:ext uri="{FF2B5EF4-FFF2-40B4-BE49-F238E27FC236}">
                <a16:creationId xmlns:a16="http://schemas.microsoft.com/office/drawing/2014/main" id="{85D0F39D-6C5F-4B0F-875F-1CCD886B57BA}"/>
              </a:ext>
            </a:extLst>
          </p:cNvPr>
          <p:cNvSpPr>
            <a:spLocks noRot="1" noChangeArrowheads="1" noTextEdit="1"/>
          </p:cNvSpPr>
          <p:nvPr>
            <p:ph type="sldImg"/>
          </p:nvPr>
        </p:nvSpPr>
        <p:spPr>
          <a:ln/>
        </p:spPr>
      </p:sp>
      <p:sp>
        <p:nvSpPr>
          <p:cNvPr id="240644" name="Rectangle 3">
            <a:extLst>
              <a:ext uri="{FF2B5EF4-FFF2-40B4-BE49-F238E27FC236}">
                <a16:creationId xmlns:a16="http://schemas.microsoft.com/office/drawing/2014/main" id="{FDAD8795-C221-4221-85CD-A042A3318022}"/>
              </a:ext>
            </a:extLst>
          </p:cNvPr>
          <p:cNvSpPr>
            <a:spLocks noGrp="1" noChangeArrowheads="1"/>
          </p:cNvSpPr>
          <p:nvPr>
            <p:ph type="body" idx="1"/>
          </p:nvPr>
        </p:nvSpPr>
        <p:spPr>
          <a:xfrm>
            <a:off x="931863" y="4410075"/>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EF3DEA86-3359-4F2F-84EC-76E09AAC46F9}"/>
              </a:ext>
            </a:extLst>
          </p:cNvPr>
          <p:cNvSpPr>
            <a:spLocks noChangeArrowheads="1" noTextEdit="1"/>
          </p:cNvSpPr>
          <p:nvPr>
            <p:ph type="sldImg"/>
          </p:nvPr>
        </p:nvSpPr>
        <p:spPr>
          <a:xfrm>
            <a:off x="1665288" y="303213"/>
            <a:ext cx="3957637" cy="2968625"/>
          </a:xfrm>
          <a:ln/>
        </p:spPr>
      </p:sp>
      <p:sp>
        <p:nvSpPr>
          <p:cNvPr id="241667" name="Rectangle 3">
            <a:extLst>
              <a:ext uri="{FF2B5EF4-FFF2-40B4-BE49-F238E27FC236}">
                <a16:creationId xmlns:a16="http://schemas.microsoft.com/office/drawing/2014/main" id="{D0F3CE12-6A0C-4A65-BFCE-CDCE356B1CE0}"/>
              </a:ext>
            </a:extLst>
          </p:cNvPr>
          <p:cNvSpPr>
            <a:spLocks noGrp="1" noChangeArrowheads="1"/>
          </p:cNvSpPr>
          <p:nvPr>
            <p:ph type="body" idx="1"/>
          </p:nvPr>
        </p:nvSpPr>
        <p:spPr>
          <a:xfrm>
            <a:off x="1209675" y="3424238"/>
            <a:ext cx="5449888" cy="528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6906D730-6397-4120-803A-CB7929D6C38A}"/>
              </a:ext>
            </a:extLst>
          </p:cNvPr>
          <p:cNvSpPr>
            <a:spLocks noGrp="1" noRot="1" noChangeAspect="1" noTextEdit="1"/>
          </p:cNvSpPr>
          <p:nvPr>
            <p:ph type="sldImg"/>
          </p:nvPr>
        </p:nvSpPr>
        <p:spPr>
          <a:ln/>
        </p:spPr>
      </p:sp>
      <p:sp>
        <p:nvSpPr>
          <p:cNvPr id="201731" name="Rectangle 3">
            <a:extLst>
              <a:ext uri="{FF2B5EF4-FFF2-40B4-BE49-F238E27FC236}">
                <a16:creationId xmlns:a16="http://schemas.microsoft.com/office/drawing/2014/main" id="{F890765A-DBA2-45C6-80CD-22B3DECABD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0C336B36-289B-4DD6-AEB7-7B7B1899706A}"/>
              </a:ext>
            </a:extLst>
          </p:cNvPr>
          <p:cNvSpPr>
            <a:spLocks noGrp="1" noRot="1" noChangeAspect="1" noTextEdit="1"/>
          </p:cNvSpPr>
          <p:nvPr>
            <p:ph type="sldImg"/>
          </p:nvPr>
        </p:nvSpPr>
        <p:spPr>
          <a:ln/>
        </p:spPr>
      </p:sp>
      <p:sp>
        <p:nvSpPr>
          <p:cNvPr id="202755" name="Rectangle 3">
            <a:extLst>
              <a:ext uri="{FF2B5EF4-FFF2-40B4-BE49-F238E27FC236}">
                <a16:creationId xmlns:a16="http://schemas.microsoft.com/office/drawing/2014/main" id="{E034E341-3BD7-4508-B074-CB01A80087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a:extLst>
              <a:ext uri="{FF2B5EF4-FFF2-40B4-BE49-F238E27FC236}">
                <a16:creationId xmlns:a16="http://schemas.microsoft.com/office/drawing/2014/main" id="{AA85B150-7873-450C-A93A-BD7E8156A461}"/>
              </a:ext>
            </a:extLst>
          </p:cNvPr>
          <p:cNvSpPr>
            <a:spLocks noGrp="1" noRot="1" noChangeAspect="1" noTextEdit="1"/>
          </p:cNvSpPr>
          <p:nvPr>
            <p:ph type="sldImg"/>
          </p:nvPr>
        </p:nvSpPr>
        <p:spPr>
          <a:ln/>
        </p:spPr>
      </p:sp>
      <p:sp>
        <p:nvSpPr>
          <p:cNvPr id="203779" name="Notes Placeholder 2">
            <a:extLst>
              <a:ext uri="{FF2B5EF4-FFF2-40B4-BE49-F238E27FC236}">
                <a16:creationId xmlns:a16="http://schemas.microsoft.com/office/drawing/2014/main" id="{4B20D030-BB01-431F-AF41-7A10822353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Ask where the median is often seen used (income; house prices) – insensitive to outliers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a:extLst>
              <a:ext uri="{FF2B5EF4-FFF2-40B4-BE49-F238E27FC236}">
                <a16:creationId xmlns:a16="http://schemas.microsoft.com/office/drawing/2014/main" id="{D9BBE095-8BB2-4BC9-984C-19685B765ED0}"/>
              </a:ext>
            </a:extLst>
          </p:cNvPr>
          <p:cNvSpPr>
            <a:spLocks noGrp="1" noRot="1" noChangeAspect="1" noTextEdit="1"/>
          </p:cNvSpPr>
          <p:nvPr>
            <p:ph type="sldImg"/>
          </p:nvPr>
        </p:nvSpPr>
        <p:spPr>
          <a:ln/>
        </p:spPr>
      </p:sp>
      <p:sp>
        <p:nvSpPr>
          <p:cNvPr id="204803" name="Notes Placeholder 2">
            <a:extLst>
              <a:ext uri="{FF2B5EF4-FFF2-40B4-BE49-F238E27FC236}">
                <a16:creationId xmlns:a16="http://schemas.microsoft.com/office/drawing/2014/main" id="{2CB0B606-9348-4534-B461-79EDE1D838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2565DCE8-F869-469F-886F-1D6979DF4814}"/>
              </a:ext>
            </a:extLst>
          </p:cNvPr>
          <p:cNvSpPr>
            <a:spLocks noChangeArrowheads="1" noTextEdit="1"/>
          </p:cNvSpPr>
          <p:nvPr>
            <p:ph type="sldImg"/>
          </p:nvPr>
        </p:nvSpPr>
        <p:spPr>
          <a:ln/>
        </p:spPr>
      </p:sp>
      <p:sp>
        <p:nvSpPr>
          <p:cNvPr id="205827" name="Rectangle 3">
            <a:extLst>
              <a:ext uri="{FF2B5EF4-FFF2-40B4-BE49-F238E27FC236}">
                <a16:creationId xmlns:a16="http://schemas.microsoft.com/office/drawing/2014/main" id="{B4348C45-1D17-4904-BA9D-AEF6EA2798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en-US" altLang="en-US"/>
              <a:t>Mean 10.98; Median 10.4; Mode n/a; Range 14.1-9.7=4.4; Variance 3.20; Standard deviation 1.79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E023D0B6-504A-4163-B9AB-D3F471361DC2}"/>
              </a:ext>
            </a:extLst>
          </p:cNvPr>
          <p:cNvSpPr>
            <a:spLocks noChangeArrowheads="1"/>
          </p:cNvSpPr>
          <p:nvPr userDrawn="1"/>
        </p:nvSpPr>
        <p:spPr bwMode="ltGray">
          <a:xfrm>
            <a:off x="2535238" y="2808288"/>
            <a:ext cx="6608762" cy="74612"/>
          </a:xfrm>
          <a:prstGeom prst="rect">
            <a:avLst/>
          </a:prstGeom>
          <a:solidFill>
            <a:schemeClr val="tx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536578" name="Rectangle 2"/>
          <p:cNvSpPr>
            <a:spLocks noGrp="1" noChangeArrowheads="1"/>
          </p:cNvSpPr>
          <p:nvPr>
            <p:ph type="ctrTitle"/>
          </p:nvPr>
        </p:nvSpPr>
        <p:spPr>
          <a:xfrm>
            <a:off x="2517775" y="914400"/>
            <a:ext cx="5943600" cy="1600200"/>
          </a:xfrm>
        </p:spPr>
        <p:txBody>
          <a:bodyPr anchor="t"/>
          <a:lstStyle>
            <a:lvl1pPr>
              <a:defRPr sz="3400"/>
            </a:lvl1pPr>
          </a:lstStyle>
          <a:p>
            <a:r>
              <a:rPr lang="en-US"/>
              <a:t>Click to edit Master title style</a:t>
            </a:r>
          </a:p>
        </p:txBody>
      </p:sp>
      <p:sp>
        <p:nvSpPr>
          <p:cNvPr id="536579" name="Rectangle 3"/>
          <p:cNvSpPr>
            <a:spLocks noGrp="1" noChangeArrowheads="1"/>
          </p:cNvSpPr>
          <p:nvPr>
            <p:ph type="subTitle" idx="1"/>
          </p:nvPr>
        </p:nvSpPr>
        <p:spPr>
          <a:xfrm>
            <a:off x="2524125" y="3048000"/>
            <a:ext cx="5943600" cy="1219200"/>
          </a:xfrm>
        </p:spPr>
        <p:txBody>
          <a:bodyPr/>
          <a:lstStyle>
            <a:lvl1pPr>
              <a:spcAft>
                <a:spcPct val="0"/>
              </a:spcAft>
              <a:defRPr/>
            </a:lvl1pPr>
          </a:lstStyle>
          <a:p>
            <a:r>
              <a:rPr lang="en-US"/>
              <a:t>Click to edit Master subtitle style</a:t>
            </a:r>
          </a:p>
        </p:txBody>
      </p:sp>
    </p:spTree>
    <p:extLst>
      <p:ext uri="{BB962C8B-B14F-4D97-AF65-F5344CB8AC3E}">
        <p14:creationId xmlns:p14="http://schemas.microsoft.com/office/powerpoint/2010/main" val="428490439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id="{4B1EEF87-D89C-46F3-9FEE-3BC46C96985C}"/>
              </a:ext>
            </a:extLst>
          </p:cNvPr>
          <p:cNvSpPr>
            <a:spLocks noGrp="1" noChangeArrowheads="1"/>
          </p:cNvSpPr>
          <p:nvPr>
            <p:ph type="sldNum" sz="quarter" idx="10"/>
          </p:nvPr>
        </p:nvSpPr>
        <p:spPr>
          <a:ln/>
        </p:spPr>
        <p:txBody>
          <a:bodyPr/>
          <a:lstStyle>
            <a:lvl1pPr>
              <a:defRPr/>
            </a:lvl1pPr>
          </a:lstStyle>
          <a:p>
            <a:fld id="{1F629F16-CD78-4286-B59C-F0AD81A5492D}" type="slidenum">
              <a:rPr lang="en-US" altLang="en-US"/>
              <a:pPr/>
              <a:t>‹#›</a:t>
            </a:fld>
            <a:endParaRPr lang="en-US" altLang="en-US"/>
          </a:p>
        </p:txBody>
      </p:sp>
    </p:spTree>
    <p:extLst>
      <p:ext uri="{BB962C8B-B14F-4D97-AF65-F5344CB8AC3E}">
        <p14:creationId xmlns:p14="http://schemas.microsoft.com/office/powerpoint/2010/main" val="687390321"/>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tx1"/>
        </a:solidFill>
        <a:effectLst/>
      </p:bgPr>
    </p:bg>
    <p:spTree>
      <p:nvGrpSpPr>
        <p:cNvPr id="1" name=""/>
        <p:cNvGrpSpPr/>
        <p:nvPr/>
      </p:nvGrpSpPr>
      <p:grpSpPr>
        <a:xfrm>
          <a:off x="0" y="0"/>
          <a:ext cx="0" cy="0"/>
          <a:chOff x="0" y="0"/>
          <a:chExt cx="0" cy="0"/>
        </a:xfrm>
      </p:grpSpPr>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a:t>Click to edit Master subtitle style</a:t>
            </a:r>
          </a:p>
        </p:txBody>
      </p:sp>
      <p:sp>
        <p:nvSpPr>
          <p:cNvPr id="4" name="Date Placeholder 3">
            <a:extLst>
              <a:ext uri="{FF2B5EF4-FFF2-40B4-BE49-F238E27FC236}">
                <a16:creationId xmlns:a16="http://schemas.microsoft.com/office/drawing/2014/main" id="{D6917C50-8D54-4107-8CE5-A10BBC560658}"/>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solidFill>
                  <a:srgbClr val="FFFFFF"/>
                </a:solidFill>
                <a:cs typeface="+mn-cs"/>
              </a:defRPr>
            </a:lvl1pPr>
          </a:lstStyle>
          <a:p>
            <a:pPr>
              <a:defRPr/>
            </a:pPr>
            <a:endParaRPr lang="en-US"/>
          </a:p>
        </p:txBody>
      </p:sp>
    </p:spTree>
    <p:extLst>
      <p:ext uri="{BB962C8B-B14F-4D97-AF65-F5344CB8AC3E}">
        <p14:creationId xmlns:p14="http://schemas.microsoft.com/office/powerpoint/2010/main" val="32522532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a:extLst>
              <a:ext uri="{FF2B5EF4-FFF2-40B4-BE49-F238E27FC236}">
                <a16:creationId xmlns:a16="http://schemas.microsoft.com/office/drawing/2014/main" id="{39D7E889-CC18-4E8F-84AA-482858529B69}"/>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9490FC05-A40E-4027-844C-792F2A5767B8}"/>
              </a:ext>
            </a:extLst>
          </p:cNvPr>
          <p:cNvSpPr>
            <a:spLocks noGrp="1"/>
          </p:cNvSpPr>
          <p:nvPr>
            <p:ph type="sldNum" sz="quarter" idx="11"/>
          </p:nvPr>
        </p:nvSpPr>
        <p:spPr>
          <a:ln/>
        </p:spPr>
        <p:txBody>
          <a:bodyPr/>
          <a:lstStyle>
            <a:lvl1pPr>
              <a:defRPr/>
            </a:lvl1pPr>
          </a:lstStyle>
          <a:p>
            <a:fld id="{5FE45E57-CA55-45B4-A7D5-EB0B2D05F1F7}" type="slidenum">
              <a:rPr lang="en-US" altLang="en-US"/>
              <a:pPr/>
              <a:t>‹#›</a:t>
            </a:fld>
            <a:endParaRPr lang="en-US" altLang="en-US"/>
          </a:p>
        </p:txBody>
      </p:sp>
    </p:spTree>
    <p:extLst>
      <p:ext uri="{BB962C8B-B14F-4D97-AF65-F5344CB8AC3E}">
        <p14:creationId xmlns:p14="http://schemas.microsoft.com/office/powerpoint/2010/main" val="672644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B331640E-D395-413D-818C-3AB78B7DCF59}"/>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92C0C06B-3067-44EB-A6DF-B3066803B4D4}"/>
              </a:ext>
            </a:extLst>
          </p:cNvPr>
          <p:cNvSpPr>
            <a:spLocks noGrp="1"/>
          </p:cNvSpPr>
          <p:nvPr>
            <p:ph type="sldNum" sz="quarter" idx="11"/>
          </p:nvPr>
        </p:nvSpPr>
        <p:spPr>
          <a:xfrm>
            <a:off x="8482013" y="6618288"/>
            <a:ext cx="357187" cy="160337"/>
          </a:xfrm>
        </p:spPr>
        <p:txBody>
          <a:bodyPr/>
          <a:lstStyle>
            <a:lvl1pPr>
              <a:defRPr/>
            </a:lvl1pPr>
          </a:lstStyle>
          <a:p>
            <a:fld id="{8B16D8D4-3F6D-4706-8B77-38BF2AB613F7}" type="slidenum">
              <a:rPr lang="en-US" altLang="en-US"/>
              <a:pPr/>
              <a:t>‹#›</a:t>
            </a:fld>
            <a:endParaRPr lang="en-US" altLang="en-US"/>
          </a:p>
        </p:txBody>
      </p:sp>
    </p:spTree>
    <p:extLst>
      <p:ext uri="{BB962C8B-B14F-4D97-AF65-F5344CB8AC3E}">
        <p14:creationId xmlns:p14="http://schemas.microsoft.com/office/powerpoint/2010/main" val="2247685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73ED7095-C579-49C4-B5B4-61CE501FFC00}"/>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7AEABB06-E1DB-4225-B0F4-900C53BBE594}"/>
              </a:ext>
            </a:extLst>
          </p:cNvPr>
          <p:cNvSpPr>
            <a:spLocks noGrp="1"/>
          </p:cNvSpPr>
          <p:nvPr>
            <p:ph type="sldNum" sz="quarter" idx="11"/>
          </p:nvPr>
        </p:nvSpPr>
        <p:spPr>
          <a:ln/>
        </p:spPr>
        <p:txBody>
          <a:bodyPr/>
          <a:lstStyle>
            <a:lvl1pPr>
              <a:defRPr/>
            </a:lvl1pPr>
          </a:lstStyle>
          <a:p>
            <a:fld id="{7047FF5F-7AD2-41DF-95BC-BF972713A10C}" type="slidenum">
              <a:rPr lang="en-US" altLang="en-US"/>
              <a:pPr/>
              <a:t>‹#›</a:t>
            </a:fld>
            <a:endParaRPr lang="en-US" altLang="en-US"/>
          </a:p>
        </p:txBody>
      </p:sp>
    </p:spTree>
    <p:extLst>
      <p:ext uri="{BB962C8B-B14F-4D97-AF65-F5344CB8AC3E}">
        <p14:creationId xmlns:p14="http://schemas.microsoft.com/office/powerpoint/2010/main" val="8550959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4424B7-47F1-4214-A326-B16A0AC3B953}"/>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313CAA28-3C1F-475B-8D65-ABA57B9717C6}"/>
              </a:ext>
            </a:extLst>
          </p:cNvPr>
          <p:cNvSpPr>
            <a:spLocks noGrp="1"/>
          </p:cNvSpPr>
          <p:nvPr>
            <p:ph type="sldNum" sz="quarter" idx="11"/>
          </p:nvPr>
        </p:nvSpPr>
        <p:spPr>
          <a:ln/>
        </p:spPr>
        <p:txBody>
          <a:bodyPr/>
          <a:lstStyle>
            <a:lvl1pPr>
              <a:defRPr/>
            </a:lvl1pPr>
          </a:lstStyle>
          <a:p>
            <a:fld id="{CAAB3361-6EF4-411E-BE7E-3C47BBBAB67F}" type="slidenum">
              <a:rPr lang="en-US" altLang="en-US"/>
              <a:pPr/>
              <a:t>‹#›</a:t>
            </a:fld>
            <a:endParaRPr lang="en-US" altLang="en-US"/>
          </a:p>
        </p:txBody>
      </p:sp>
    </p:spTree>
    <p:extLst>
      <p:ext uri="{BB962C8B-B14F-4D97-AF65-F5344CB8AC3E}">
        <p14:creationId xmlns:p14="http://schemas.microsoft.com/office/powerpoint/2010/main" val="21585846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CAD8B2BC-EA05-4510-9D04-F62758EBB459}"/>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E1BBFC95-1F5F-4832-8AC3-028FA5A9DFAC}"/>
              </a:ext>
            </a:extLst>
          </p:cNvPr>
          <p:cNvSpPr>
            <a:spLocks noGrp="1"/>
          </p:cNvSpPr>
          <p:nvPr>
            <p:ph type="sldNum" sz="quarter" idx="11"/>
          </p:nvPr>
        </p:nvSpPr>
        <p:spPr>
          <a:ln/>
        </p:spPr>
        <p:txBody>
          <a:bodyPr/>
          <a:lstStyle>
            <a:lvl1pPr>
              <a:defRPr/>
            </a:lvl1pPr>
          </a:lstStyle>
          <a:p>
            <a:fld id="{BE307AD6-9E6E-4A93-A83D-5010EACBDEAC}" type="slidenum">
              <a:rPr lang="en-US" altLang="en-US"/>
              <a:pPr/>
              <a:t>‹#›</a:t>
            </a:fld>
            <a:endParaRPr lang="en-US" altLang="en-US"/>
          </a:p>
        </p:txBody>
      </p:sp>
    </p:spTree>
    <p:extLst>
      <p:ext uri="{BB962C8B-B14F-4D97-AF65-F5344CB8AC3E}">
        <p14:creationId xmlns:p14="http://schemas.microsoft.com/office/powerpoint/2010/main" val="18483870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34854CB-C001-4005-A660-1068AB82B96B}"/>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0418F950-8F43-4703-94AD-687AC9162996}"/>
              </a:ext>
            </a:extLst>
          </p:cNvPr>
          <p:cNvSpPr>
            <a:spLocks noGrp="1"/>
          </p:cNvSpPr>
          <p:nvPr>
            <p:ph type="sldNum" sz="quarter" idx="11"/>
          </p:nvPr>
        </p:nvSpPr>
        <p:spPr>
          <a:xfrm>
            <a:off x="8482013" y="6618288"/>
            <a:ext cx="357187" cy="160337"/>
          </a:xfrm>
        </p:spPr>
        <p:txBody>
          <a:bodyPr/>
          <a:lstStyle>
            <a:lvl1pPr>
              <a:defRPr/>
            </a:lvl1pPr>
          </a:lstStyle>
          <a:p>
            <a:fld id="{C13F351B-51CB-46FE-8B9A-E21ED2C56A01}" type="slidenum">
              <a:rPr lang="en-US" altLang="en-US"/>
              <a:pPr/>
              <a:t>‹#›</a:t>
            </a:fld>
            <a:endParaRPr lang="en-US" altLang="en-US"/>
          </a:p>
        </p:txBody>
      </p:sp>
    </p:spTree>
    <p:extLst>
      <p:ext uri="{BB962C8B-B14F-4D97-AF65-F5344CB8AC3E}">
        <p14:creationId xmlns:p14="http://schemas.microsoft.com/office/powerpoint/2010/main" val="32818441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B0CB686-DC0C-4274-A432-FDC7BDA53CFA}"/>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ABD6BD99-4A8A-4902-870B-60DE2642965A}"/>
              </a:ext>
            </a:extLst>
          </p:cNvPr>
          <p:cNvSpPr>
            <a:spLocks noGrp="1"/>
          </p:cNvSpPr>
          <p:nvPr>
            <p:ph type="sldNum" sz="quarter" idx="11"/>
          </p:nvPr>
        </p:nvSpPr>
        <p:spPr>
          <a:ln/>
        </p:spPr>
        <p:txBody>
          <a:bodyPr/>
          <a:lstStyle>
            <a:lvl1pPr>
              <a:defRPr/>
            </a:lvl1pPr>
          </a:lstStyle>
          <a:p>
            <a:fld id="{B99B8CFA-F47F-4BEC-AD74-27D5E65D26D0}" type="slidenum">
              <a:rPr lang="en-US" altLang="en-US"/>
              <a:pPr/>
              <a:t>‹#›</a:t>
            </a:fld>
            <a:endParaRPr lang="en-US" altLang="en-US"/>
          </a:p>
        </p:txBody>
      </p:sp>
    </p:spTree>
    <p:extLst>
      <p:ext uri="{BB962C8B-B14F-4D97-AF65-F5344CB8AC3E}">
        <p14:creationId xmlns:p14="http://schemas.microsoft.com/office/powerpoint/2010/main" val="943513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9588CF2D-997A-42F7-8174-3DE6B2D7035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5E4DEBD9-16B4-4E41-AE9E-ECC87F050BDC}"/>
              </a:ext>
            </a:extLst>
          </p:cNvPr>
          <p:cNvSpPr>
            <a:spLocks noGrp="1"/>
          </p:cNvSpPr>
          <p:nvPr>
            <p:ph type="sldNum" sz="quarter" idx="11"/>
          </p:nvPr>
        </p:nvSpPr>
        <p:spPr>
          <a:ln/>
        </p:spPr>
        <p:txBody>
          <a:bodyPr/>
          <a:lstStyle>
            <a:lvl1pPr>
              <a:defRPr/>
            </a:lvl1pPr>
          </a:lstStyle>
          <a:p>
            <a:fld id="{EBC1EA24-D260-4CB0-95A8-1E62221A5209}" type="slidenum">
              <a:rPr lang="en-US" altLang="en-US"/>
              <a:pPr/>
              <a:t>‹#›</a:t>
            </a:fld>
            <a:endParaRPr lang="en-US" altLang="en-US"/>
          </a:p>
        </p:txBody>
      </p:sp>
    </p:spTree>
    <p:extLst>
      <p:ext uri="{BB962C8B-B14F-4D97-AF65-F5344CB8AC3E}">
        <p14:creationId xmlns:p14="http://schemas.microsoft.com/office/powerpoint/2010/main" val="27873203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47DE4B6A-BC39-4F4C-B6FC-9E3360B7AC48}"/>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D22BCFBA-6934-4F6A-83B2-BCE954D76F9E}"/>
              </a:ext>
            </a:extLst>
          </p:cNvPr>
          <p:cNvSpPr>
            <a:spLocks noGrp="1"/>
          </p:cNvSpPr>
          <p:nvPr>
            <p:ph type="sldNum" sz="quarter" idx="11"/>
          </p:nvPr>
        </p:nvSpPr>
        <p:spPr>
          <a:ln/>
        </p:spPr>
        <p:txBody>
          <a:bodyPr/>
          <a:lstStyle>
            <a:lvl1pPr>
              <a:defRPr/>
            </a:lvl1pPr>
          </a:lstStyle>
          <a:p>
            <a:fld id="{85A4BE31-5B8D-4BB8-A05F-E74B15C7662B}" type="slidenum">
              <a:rPr lang="en-US" altLang="en-US"/>
              <a:pPr/>
              <a:t>‹#›</a:t>
            </a:fld>
            <a:endParaRPr lang="en-US" altLang="en-US"/>
          </a:p>
        </p:txBody>
      </p:sp>
    </p:spTree>
    <p:extLst>
      <p:ext uri="{BB962C8B-B14F-4D97-AF65-F5344CB8AC3E}">
        <p14:creationId xmlns:p14="http://schemas.microsoft.com/office/powerpoint/2010/main" val="94328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0"/>
            <a:ext cx="2062162"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1325" y="0"/>
            <a:ext cx="6034088"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id="{0CED7194-07F7-4E30-9B05-101A13FC7C9B}"/>
              </a:ext>
            </a:extLst>
          </p:cNvPr>
          <p:cNvSpPr>
            <a:spLocks noGrp="1" noChangeArrowheads="1"/>
          </p:cNvSpPr>
          <p:nvPr>
            <p:ph type="sldNum" sz="quarter" idx="10"/>
          </p:nvPr>
        </p:nvSpPr>
        <p:spPr>
          <a:ln/>
        </p:spPr>
        <p:txBody>
          <a:bodyPr/>
          <a:lstStyle>
            <a:lvl1pPr>
              <a:defRPr/>
            </a:lvl1pPr>
          </a:lstStyle>
          <a:p>
            <a:fld id="{BDB672C5-101F-4A27-B4BB-629AD5C4600D}" type="slidenum">
              <a:rPr lang="en-US" altLang="en-US"/>
              <a:pPr/>
              <a:t>‹#›</a:t>
            </a:fld>
            <a:endParaRPr lang="en-US" altLang="en-US"/>
          </a:p>
        </p:txBody>
      </p:sp>
    </p:spTree>
    <p:extLst>
      <p:ext uri="{BB962C8B-B14F-4D97-AF65-F5344CB8AC3E}">
        <p14:creationId xmlns:p14="http://schemas.microsoft.com/office/powerpoint/2010/main" val="2077478984"/>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8428E5CF-0E58-4768-B7E2-2D3AE959355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82667D7F-03DC-47D2-ACEA-6A1031F84809}"/>
              </a:ext>
            </a:extLst>
          </p:cNvPr>
          <p:cNvSpPr>
            <a:spLocks noGrp="1"/>
          </p:cNvSpPr>
          <p:nvPr>
            <p:ph type="sldNum" sz="quarter" idx="11"/>
          </p:nvPr>
        </p:nvSpPr>
        <p:spPr>
          <a:ln/>
        </p:spPr>
        <p:txBody>
          <a:bodyPr/>
          <a:lstStyle>
            <a:lvl1pPr>
              <a:defRPr/>
            </a:lvl1pPr>
          </a:lstStyle>
          <a:p>
            <a:fld id="{11184C5E-E300-40FC-936E-2F048816FA0E}" type="slidenum">
              <a:rPr lang="en-US" altLang="en-US"/>
              <a:pPr/>
              <a:t>‹#›</a:t>
            </a:fld>
            <a:endParaRPr lang="en-US" altLang="en-US"/>
          </a:p>
        </p:txBody>
      </p:sp>
    </p:spTree>
    <p:extLst>
      <p:ext uri="{BB962C8B-B14F-4D97-AF65-F5344CB8AC3E}">
        <p14:creationId xmlns:p14="http://schemas.microsoft.com/office/powerpoint/2010/main" val="2869374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4F4309E7-A472-4061-AA2D-E359A47F96E4}"/>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D10F7E33-6512-4505-AB67-C2683962D8B2}"/>
              </a:ext>
            </a:extLst>
          </p:cNvPr>
          <p:cNvSpPr>
            <a:spLocks noGrp="1"/>
          </p:cNvSpPr>
          <p:nvPr>
            <p:ph type="sldNum" sz="quarter" idx="11"/>
          </p:nvPr>
        </p:nvSpPr>
        <p:spPr>
          <a:ln/>
        </p:spPr>
        <p:txBody>
          <a:bodyPr/>
          <a:lstStyle>
            <a:lvl1pPr>
              <a:defRPr/>
            </a:lvl1pPr>
          </a:lstStyle>
          <a:p>
            <a:fld id="{71554074-4833-46A6-A8FA-E476D4849DCF}" type="slidenum">
              <a:rPr lang="en-US" altLang="en-US"/>
              <a:pPr/>
              <a:t>‹#›</a:t>
            </a:fld>
            <a:endParaRPr lang="en-US" altLang="en-US"/>
          </a:p>
        </p:txBody>
      </p:sp>
    </p:spTree>
    <p:extLst>
      <p:ext uri="{BB962C8B-B14F-4D97-AF65-F5344CB8AC3E}">
        <p14:creationId xmlns:p14="http://schemas.microsoft.com/office/powerpoint/2010/main" val="5209426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Content Placeholder 2"/>
          <p:cNvSpPr>
            <a:spLocks noGrp="1"/>
          </p:cNvSpPr>
          <p:nvPr>
            <p:ph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5025" y="762000"/>
            <a:ext cx="4041775"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5025" y="3619500"/>
            <a:ext cx="4041775"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577A4BC-7E90-4FEF-979D-6F930EFA60AA}"/>
              </a:ext>
            </a:extLst>
          </p:cNvPr>
          <p:cNvSpPr>
            <a:spLocks noGrp="1" noChangeArrowheads="1"/>
          </p:cNvSpPr>
          <p:nvPr>
            <p:ph type="sldNum" sz="quarter" idx="10"/>
          </p:nvPr>
        </p:nvSpPr>
        <p:spPr/>
        <p:txBody>
          <a:bodyPr/>
          <a:lstStyle>
            <a:lvl1pPr>
              <a:defRPr/>
            </a:lvl1pPr>
          </a:lstStyle>
          <a:p>
            <a:fld id="{5159FFA9-BEE9-4866-8F13-BB6693444D8F}" type="slidenum">
              <a:rPr lang="en-US" altLang="en-US"/>
              <a:pPr/>
              <a:t>‹#›</a:t>
            </a:fld>
            <a:endParaRPr lang="en-US" altLang="en-US"/>
          </a:p>
        </p:txBody>
      </p:sp>
    </p:spTree>
    <p:extLst>
      <p:ext uri="{BB962C8B-B14F-4D97-AF65-F5344CB8AC3E}">
        <p14:creationId xmlns:p14="http://schemas.microsoft.com/office/powerpoint/2010/main" val="3949357354"/>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Text Placeholder 2"/>
          <p:cNvSpPr>
            <a:spLocks noGrp="1"/>
          </p:cNvSpPr>
          <p:nvPr>
            <p:ph type="body"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762000"/>
            <a:ext cx="404177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AA26C265-4AC6-434F-BAED-00E8B54D7A8D}"/>
              </a:ext>
            </a:extLst>
          </p:cNvPr>
          <p:cNvSpPr>
            <a:spLocks noGrp="1" noChangeArrowheads="1"/>
          </p:cNvSpPr>
          <p:nvPr>
            <p:ph type="sldNum" sz="quarter" idx="10"/>
          </p:nvPr>
        </p:nvSpPr>
        <p:spPr/>
        <p:txBody>
          <a:bodyPr/>
          <a:lstStyle>
            <a:lvl1pPr>
              <a:defRPr/>
            </a:lvl1pPr>
          </a:lstStyle>
          <a:p>
            <a:fld id="{97D01F27-98D2-4385-9639-8CFF223785D1}" type="slidenum">
              <a:rPr lang="en-US" altLang="en-US"/>
              <a:pPr/>
              <a:t>‹#›</a:t>
            </a:fld>
            <a:endParaRPr lang="en-US" altLang="en-US"/>
          </a:p>
        </p:txBody>
      </p:sp>
    </p:spTree>
    <p:extLst>
      <p:ext uri="{BB962C8B-B14F-4D97-AF65-F5344CB8AC3E}">
        <p14:creationId xmlns:p14="http://schemas.microsoft.com/office/powerpoint/2010/main" val="733486703"/>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tx1"/>
        </a:solidFill>
        <a:effectLst/>
      </p:bgPr>
    </p:bg>
    <p:spTree>
      <p:nvGrpSpPr>
        <p:cNvPr id="1" name=""/>
        <p:cNvGrpSpPr/>
        <p:nvPr/>
      </p:nvGrpSpPr>
      <p:grpSpPr>
        <a:xfrm>
          <a:off x="0" y="0"/>
          <a:ext cx="0" cy="0"/>
          <a:chOff x="0" y="0"/>
          <a:chExt cx="0" cy="0"/>
        </a:xfrm>
      </p:grpSpPr>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a:t>Click to edit Master subtitle style</a:t>
            </a:r>
          </a:p>
        </p:txBody>
      </p:sp>
      <p:sp>
        <p:nvSpPr>
          <p:cNvPr id="4" name="Date Placeholder 3">
            <a:extLst>
              <a:ext uri="{FF2B5EF4-FFF2-40B4-BE49-F238E27FC236}">
                <a16:creationId xmlns:a16="http://schemas.microsoft.com/office/drawing/2014/main" id="{34188F0B-FB49-4774-BF51-8A7F3D16C4D0}"/>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solidFill>
                  <a:srgbClr val="FFFFFF"/>
                </a:solidFill>
                <a:cs typeface="+mn-cs"/>
              </a:defRPr>
            </a:lvl1pPr>
          </a:lstStyle>
          <a:p>
            <a:pPr>
              <a:defRPr/>
            </a:pPr>
            <a:endParaRPr lang="en-US"/>
          </a:p>
        </p:txBody>
      </p:sp>
    </p:spTree>
    <p:extLst>
      <p:ext uri="{BB962C8B-B14F-4D97-AF65-F5344CB8AC3E}">
        <p14:creationId xmlns:p14="http://schemas.microsoft.com/office/powerpoint/2010/main" val="42355633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a:extLst>
              <a:ext uri="{FF2B5EF4-FFF2-40B4-BE49-F238E27FC236}">
                <a16:creationId xmlns:a16="http://schemas.microsoft.com/office/drawing/2014/main" id="{4074A46D-4B81-4A52-963E-B6A603D94FD3}"/>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B058B71C-BA59-433F-8F86-A2B9ADE87D84}"/>
              </a:ext>
            </a:extLst>
          </p:cNvPr>
          <p:cNvSpPr>
            <a:spLocks noGrp="1"/>
          </p:cNvSpPr>
          <p:nvPr>
            <p:ph type="sldNum" sz="quarter" idx="11"/>
          </p:nvPr>
        </p:nvSpPr>
        <p:spPr>
          <a:ln/>
        </p:spPr>
        <p:txBody>
          <a:bodyPr/>
          <a:lstStyle>
            <a:lvl1pPr>
              <a:defRPr/>
            </a:lvl1pPr>
          </a:lstStyle>
          <a:p>
            <a:fld id="{1731E6F0-4CA2-4FAE-9BA2-E8AB9CF32678}" type="slidenum">
              <a:rPr lang="en-US" altLang="en-US"/>
              <a:pPr/>
              <a:t>‹#›</a:t>
            </a:fld>
            <a:endParaRPr lang="en-US" altLang="en-US"/>
          </a:p>
        </p:txBody>
      </p:sp>
    </p:spTree>
    <p:extLst>
      <p:ext uri="{BB962C8B-B14F-4D97-AF65-F5344CB8AC3E}">
        <p14:creationId xmlns:p14="http://schemas.microsoft.com/office/powerpoint/2010/main" val="150285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17D8F6A6-0F8D-4691-B629-86B9D7D02677}"/>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865A3BF9-162C-4B4B-96AB-27FE11BAB17B}"/>
              </a:ext>
            </a:extLst>
          </p:cNvPr>
          <p:cNvSpPr>
            <a:spLocks noGrp="1"/>
          </p:cNvSpPr>
          <p:nvPr>
            <p:ph type="sldNum" sz="quarter" idx="11"/>
          </p:nvPr>
        </p:nvSpPr>
        <p:spPr>
          <a:xfrm>
            <a:off x="8482013" y="6618288"/>
            <a:ext cx="357187" cy="160337"/>
          </a:xfrm>
        </p:spPr>
        <p:txBody>
          <a:bodyPr/>
          <a:lstStyle>
            <a:lvl1pPr>
              <a:defRPr/>
            </a:lvl1pPr>
          </a:lstStyle>
          <a:p>
            <a:fld id="{9E6D6D8E-F681-4DBC-AECD-F84F76BD5AE5}" type="slidenum">
              <a:rPr lang="en-US" altLang="en-US"/>
              <a:pPr/>
              <a:t>‹#›</a:t>
            </a:fld>
            <a:endParaRPr lang="en-US" altLang="en-US"/>
          </a:p>
        </p:txBody>
      </p:sp>
    </p:spTree>
    <p:extLst>
      <p:ext uri="{BB962C8B-B14F-4D97-AF65-F5344CB8AC3E}">
        <p14:creationId xmlns:p14="http://schemas.microsoft.com/office/powerpoint/2010/main" val="6281694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A39A05D3-0C86-4839-96FB-A3068FAA8C3B}"/>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C173E45A-F9CF-4CF2-88C3-957F872DB7FF}"/>
              </a:ext>
            </a:extLst>
          </p:cNvPr>
          <p:cNvSpPr>
            <a:spLocks noGrp="1"/>
          </p:cNvSpPr>
          <p:nvPr>
            <p:ph type="sldNum" sz="quarter" idx="11"/>
          </p:nvPr>
        </p:nvSpPr>
        <p:spPr>
          <a:ln/>
        </p:spPr>
        <p:txBody>
          <a:bodyPr/>
          <a:lstStyle>
            <a:lvl1pPr>
              <a:defRPr/>
            </a:lvl1pPr>
          </a:lstStyle>
          <a:p>
            <a:fld id="{03643C7E-DB38-4377-83D8-73961AF7C44F}" type="slidenum">
              <a:rPr lang="en-US" altLang="en-US"/>
              <a:pPr/>
              <a:t>‹#›</a:t>
            </a:fld>
            <a:endParaRPr lang="en-US" altLang="en-US"/>
          </a:p>
        </p:txBody>
      </p:sp>
    </p:spTree>
    <p:extLst>
      <p:ext uri="{BB962C8B-B14F-4D97-AF65-F5344CB8AC3E}">
        <p14:creationId xmlns:p14="http://schemas.microsoft.com/office/powerpoint/2010/main" val="2082994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1B74193-F4C6-4336-AF87-A2ACAC435270}"/>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E1B12265-6BDD-4AA9-86BB-09CBA3347948}"/>
              </a:ext>
            </a:extLst>
          </p:cNvPr>
          <p:cNvSpPr>
            <a:spLocks noGrp="1"/>
          </p:cNvSpPr>
          <p:nvPr>
            <p:ph type="sldNum" sz="quarter" idx="11"/>
          </p:nvPr>
        </p:nvSpPr>
        <p:spPr>
          <a:ln/>
        </p:spPr>
        <p:txBody>
          <a:bodyPr/>
          <a:lstStyle>
            <a:lvl1pPr>
              <a:defRPr/>
            </a:lvl1pPr>
          </a:lstStyle>
          <a:p>
            <a:fld id="{7DC55837-696F-47E0-A7ED-6815ED2FA2CB}" type="slidenum">
              <a:rPr lang="en-US" altLang="en-US"/>
              <a:pPr/>
              <a:t>‹#›</a:t>
            </a:fld>
            <a:endParaRPr lang="en-US" altLang="en-US"/>
          </a:p>
        </p:txBody>
      </p:sp>
    </p:spTree>
    <p:extLst>
      <p:ext uri="{BB962C8B-B14F-4D97-AF65-F5344CB8AC3E}">
        <p14:creationId xmlns:p14="http://schemas.microsoft.com/office/powerpoint/2010/main" val="29980063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667DAEDE-BD65-45E4-8F22-B65D2F19017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671F466F-3C03-4F6C-89F9-E63F9AA8864E}"/>
              </a:ext>
            </a:extLst>
          </p:cNvPr>
          <p:cNvSpPr>
            <a:spLocks noGrp="1"/>
          </p:cNvSpPr>
          <p:nvPr>
            <p:ph type="sldNum" sz="quarter" idx="11"/>
          </p:nvPr>
        </p:nvSpPr>
        <p:spPr>
          <a:ln/>
        </p:spPr>
        <p:txBody>
          <a:bodyPr/>
          <a:lstStyle>
            <a:lvl1pPr>
              <a:defRPr/>
            </a:lvl1pPr>
          </a:lstStyle>
          <a:p>
            <a:fld id="{4B3A7E99-A021-4B14-A096-6D7B819724C0}" type="slidenum">
              <a:rPr lang="en-US" altLang="en-US"/>
              <a:pPr/>
              <a:t>‹#›</a:t>
            </a:fld>
            <a:endParaRPr lang="en-US" altLang="en-US"/>
          </a:p>
        </p:txBody>
      </p:sp>
    </p:spTree>
    <p:extLst>
      <p:ext uri="{BB962C8B-B14F-4D97-AF65-F5344CB8AC3E}">
        <p14:creationId xmlns:p14="http://schemas.microsoft.com/office/powerpoint/2010/main" val="3302277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Content Placeholder 2"/>
          <p:cNvSpPr>
            <a:spLocks noGrp="1"/>
          </p:cNvSpPr>
          <p:nvPr>
            <p:ph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5025" y="762000"/>
            <a:ext cx="4041775"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5025" y="3619500"/>
            <a:ext cx="4041775"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a:extLst>
              <a:ext uri="{FF2B5EF4-FFF2-40B4-BE49-F238E27FC236}">
                <a16:creationId xmlns:a16="http://schemas.microsoft.com/office/drawing/2014/main" id="{A3CE1857-08DD-489F-8B33-DA97FE04C5F6}"/>
              </a:ext>
            </a:extLst>
          </p:cNvPr>
          <p:cNvSpPr>
            <a:spLocks noGrp="1" noChangeArrowheads="1"/>
          </p:cNvSpPr>
          <p:nvPr>
            <p:ph type="sldNum" sz="quarter" idx="10"/>
          </p:nvPr>
        </p:nvSpPr>
        <p:spPr>
          <a:ln/>
        </p:spPr>
        <p:txBody>
          <a:bodyPr/>
          <a:lstStyle>
            <a:lvl1pPr>
              <a:defRPr/>
            </a:lvl1pPr>
          </a:lstStyle>
          <a:p>
            <a:fld id="{6BCD51D4-AE22-4702-B0D6-A177B8034CD8}" type="slidenum">
              <a:rPr lang="en-US" altLang="en-US"/>
              <a:pPr/>
              <a:t>‹#›</a:t>
            </a:fld>
            <a:endParaRPr lang="en-US" altLang="en-US"/>
          </a:p>
        </p:txBody>
      </p:sp>
    </p:spTree>
    <p:extLst>
      <p:ext uri="{BB962C8B-B14F-4D97-AF65-F5344CB8AC3E}">
        <p14:creationId xmlns:p14="http://schemas.microsoft.com/office/powerpoint/2010/main" val="3372318242"/>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2591B925-1F8D-49BE-B0F7-88E6B30CA43B}"/>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4C776D9E-D65E-4D52-99DC-B9E9C5DF49CD}"/>
              </a:ext>
            </a:extLst>
          </p:cNvPr>
          <p:cNvSpPr>
            <a:spLocks noGrp="1"/>
          </p:cNvSpPr>
          <p:nvPr>
            <p:ph type="sldNum" sz="quarter" idx="11"/>
          </p:nvPr>
        </p:nvSpPr>
        <p:spPr>
          <a:xfrm>
            <a:off x="8482013" y="6618288"/>
            <a:ext cx="357187" cy="160337"/>
          </a:xfrm>
        </p:spPr>
        <p:txBody>
          <a:bodyPr/>
          <a:lstStyle>
            <a:lvl1pPr>
              <a:defRPr/>
            </a:lvl1pPr>
          </a:lstStyle>
          <a:p>
            <a:fld id="{474FA4E4-6DFE-42CB-A0DF-15296E65ED7F}" type="slidenum">
              <a:rPr lang="en-US" altLang="en-US"/>
              <a:pPr/>
              <a:t>‹#›</a:t>
            </a:fld>
            <a:endParaRPr lang="en-US" altLang="en-US"/>
          </a:p>
        </p:txBody>
      </p:sp>
    </p:spTree>
    <p:extLst>
      <p:ext uri="{BB962C8B-B14F-4D97-AF65-F5344CB8AC3E}">
        <p14:creationId xmlns:p14="http://schemas.microsoft.com/office/powerpoint/2010/main" val="18264985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1DCDE6E-B511-40B1-982F-C2F86E4EE4FA}"/>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1704B525-22C7-415E-929D-749CB7E8CBBC}"/>
              </a:ext>
            </a:extLst>
          </p:cNvPr>
          <p:cNvSpPr>
            <a:spLocks noGrp="1"/>
          </p:cNvSpPr>
          <p:nvPr>
            <p:ph type="sldNum" sz="quarter" idx="11"/>
          </p:nvPr>
        </p:nvSpPr>
        <p:spPr>
          <a:ln/>
        </p:spPr>
        <p:txBody>
          <a:bodyPr/>
          <a:lstStyle>
            <a:lvl1pPr>
              <a:defRPr/>
            </a:lvl1pPr>
          </a:lstStyle>
          <a:p>
            <a:fld id="{C7450868-8FA5-48A7-A27A-4D1F4F95E3A2}" type="slidenum">
              <a:rPr lang="en-US" altLang="en-US"/>
              <a:pPr/>
              <a:t>‹#›</a:t>
            </a:fld>
            <a:endParaRPr lang="en-US" altLang="en-US"/>
          </a:p>
        </p:txBody>
      </p:sp>
    </p:spTree>
    <p:extLst>
      <p:ext uri="{BB962C8B-B14F-4D97-AF65-F5344CB8AC3E}">
        <p14:creationId xmlns:p14="http://schemas.microsoft.com/office/powerpoint/2010/main" val="102771154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25254022-8D48-4723-82FF-7D472F4D718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01F9766C-BA49-4DDD-8C07-612EDCBCCC83}"/>
              </a:ext>
            </a:extLst>
          </p:cNvPr>
          <p:cNvSpPr>
            <a:spLocks noGrp="1"/>
          </p:cNvSpPr>
          <p:nvPr>
            <p:ph type="sldNum" sz="quarter" idx="11"/>
          </p:nvPr>
        </p:nvSpPr>
        <p:spPr>
          <a:ln/>
        </p:spPr>
        <p:txBody>
          <a:bodyPr/>
          <a:lstStyle>
            <a:lvl1pPr>
              <a:defRPr/>
            </a:lvl1pPr>
          </a:lstStyle>
          <a:p>
            <a:fld id="{6F634A9A-0CC3-4DBC-A2CF-C42B324363C5}" type="slidenum">
              <a:rPr lang="en-US" altLang="en-US"/>
              <a:pPr/>
              <a:t>‹#›</a:t>
            </a:fld>
            <a:endParaRPr lang="en-US" altLang="en-US"/>
          </a:p>
        </p:txBody>
      </p:sp>
    </p:spTree>
    <p:extLst>
      <p:ext uri="{BB962C8B-B14F-4D97-AF65-F5344CB8AC3E}">
        <p14:creationId xmlns:p14="http://schemas.microsoft.com/office/powerpoint/2010/main" val="814217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0629BAA-803D-4D11-804F-90B36A541972}"/>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F8EEF12E-0605-446A-8117-4D0C92FFC4F5}"/>
              </a:ext>
            </a:extLst>
          </p:cNvPr>
          <p:cNvSpPr>
            <a:spLocks noGrp="1"/>
          </p:cNvSpPr>
          <p:nvPr>
            <p:ph type="sldNum" sz="quarter" idx="11"/>
          </p:nvPr>
        </p:nvSpPr>
        <p:spPr>
          <a:ln/>
        </p:spPr>
        <p:txBody>
          <a:bodyPr/>
          <a:lstStyle>
            <a:lvl1pPr>
              <a:defRPr/>
            </a:lvl1pPr>
          </a:lstStyle>
          <a:p>
            <a:fld id="{3CB63D7B-6C7D-48AB-BC30-A16FA4311471}" type="slidenum">
              <a:rPr lang="en-US" altLang="en-US"/>
              <a:pPr/>
              <a:t>‹#›</a:t>
            </a:fld>
            <a:endParaRPr lang="en-US" altLang="en-US"/>
          </a:p>
        </p:txBody>
      </p:sp>
    </p:spTree>
    <p:extLst>
      <p:ext uri="{BB962C8B-B14F-4D97-AF65-F5344CB8AC3E}">
        <p14:creationId xmlns:p14="http://schemas.microsoft.com/office/powerpoint/2010/main" val="39490966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B58D8C6F-2837-404A-8324-4D5A0476D7D5}"/>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42300901-6DEB-4AC7-94A5-ED17B009DC99}"/>
              </a:ext>
            </a:extLst>
          </p:cNvPr>
          <p:cNvSpPr>
            <a:spLocks noGrp="1"/>
          </p:cNvSpPr>
          <p:nvPr>
            <p:ph type="sldNum" sz="quarter" idx="11"/>
          </p:nvPr>
        </p:nvSpPr>
        <p:spPr>
          <a:ln/>
        </p:spPr>
        <p:txBody>
          <a:bodyPr/>
          <a:lstStyle>
            <a:lvl1pPr>
              <a:defRPr/>
            </a:lvl1pPr>
          </a:lstStyle>
          <a:p>
            <a:fld id="{F0339FD2-917D-4B67-A97C-00C06419AB94}" type="slidenum">
              <a:rPr lang="en-US" altLang="en-US"/>
              <a:pPr/>
              <a:t>‹#›</a:t>
            </a:fld>
            <a:endParaRPr lang="en-US" altLang="en-US"/>
          </a:p>
        </p:txBody>
      </p:sp>
    </p:spTree>
    <p:extLst>
      <p:ext uri="{BB962C8B-B14F-4D97-AF65-F5344CB8AC3E}">
        <p14:creationId xmlns:p14="http://schemas.microsoft.com/office/powerpoint/2010/main" val="76349522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7F98FEF-52F9-4521-9B52-36413BD3FCF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18488B97-145C-4B9C-893A-F6E61F97D0A5}"/>
              </a:ext>
            </a:extLst>
          </p:cNvPr>
          <p:cNvSpPr>
            <a:spLocks noGrp="1"/>
          </p:cNvSpPr>
          <p:nvPr>
            <p:ph type="sldNum" sz="quarter" idx="11"/>
          </p:nvPr>
        </p:nvSpPr>
        <p:spPr>
          <a:ln/>
        </p:spPr>
        <p:txBody>
          <a:bodyPr/>
          <a:lstStyle>
            <a:lvl1pPr>
              <a:defRPr/>
            </a:lvl1pPr>
          </a:lstStyle>
          <a:p>
            <a:fld id="{D16D409C-83EF-4519-9BA4-EB5B47E7225D}" type="slidenum">
              <a:rPr lang="en-US" altLang="en-US"/>
              <a:pPr/>
              <a:t>‹#›</a:t>
            </a:fld>
            <a:endParaRPr lang="en-US" altLang="en-US"/>
          </a:p>
        </p:txBody>
      </p:sp>
    </p:spTree>
    <p:extLst>
      <p:ext uri="{BB962C8B-B14F-4D97-AF65-F5344CB8AC3E}">
        <p14:creationId xmlns:p14="http://schemas.microsoft.com/office/powerpoint/2010/main" val="143998858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Text Placeholder 2"/>
          <p:cNvSpPr>
            <a:spLocks noGrp="1"/>
          </p:cNvSpPr>
          <p:nvPr>
            <p:ph type="body"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762000"/>
            <a:ext cx="404177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B93064C4-AAEC-4D9A-BC77-D65DA58C713B}"/>
              </a:ext>
            </a:extLst>
          </p:cNvPr>
          <p:cNvSpPr>
            <a:spLocks noGrp="1" noChangeArrowheads="1"/>
          </p:cNvSpPr>
          <p:nvPr>
            <p:ph type="sldNum" sz="quarter" idx="10"/>
          </p:nvPr>
        </p:nvSpPr>
        <p:spPr/>
        <p:txBody>
          <a:bodyPr/>
          <a:lstStyle>
            <a:lvl1pPr>
              <a:defRPr/>
            </a:lvl1pPr>
          </a:lstStyle>
          <a:p>
            <a:fld id="{C93993A7-3816-46F2-A845-9C2F7B1B1072}" type="slidenum">
              <a:rPr lang="en-US" altLang="en-US"/>
              <a:pPr/>
              <a:t>‹#›</a:t>
            </a:fld>
            <a:endParaRPr lang="en-US" altLang="en-US"/>
          </a:p>
        </p:txBody>
      </p:sp>
    </p:spTree>
    <p:extLst>
      <p:ext uri="{BB962C8B-B14F-4D97-AF65-F5344CB8AC3E}">
        <p14:creationId xmlns:p14="http://schemas.microsoft.com/office/powerpoint/2010/main" val="37641202"/>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7CDC86D5-3126-484A-AC00-BE35EE188F26}"/>
              </a:ext>
            </a:extLst>
          </p:cNvPr>
          <p:cNvSpPr>
            <a:spLocks noGrp="1" noChangeArrowheads="1"/>
          </p:cNvSpPr>
          <p:nvPr>
            <p:ph type="dt" sz="half" idx="10"/>
          </p:nvPr>
        </p:nvSpPr>
        <p:spPr>
          <a:xfrm>
            <a:off x="685800" y="6248400"/>
            <a:ext cx="1905000" cy="457200"/>
          </a:xfrm>
          <a:prstGeom prst="rect">
            <a:avLst/>
          </a:prstGeom>
        </p:spPr>
        <p:txBody>
          <a:bodyPr/>
          <a:lstStyle>
            <a:lvl1pPr>
              <a:defRPr>
                <a:solidFill>
                  <a:srgbClr val="070605"/>
                </a:solidFill>
              </a:defRPr>
            </a:lvl1pPr>
          </a:lstStyle>
          <a:p>
            <a:pPr>
              <a:defRPr/>
            </a:pPr>
            <a:endParaRPr lang="en-US" altLang="en-US"/>
          </a:p>
        </p:txBody>
      </p:sp>
      <p:sp>
        <p:nvSpPr>
          <p:cNvPr id="4" name="Rectangle 5">
            <a:extLst>
              <a:ext uri="{FF2B5EF4-FFF2-40B4-BE49-F238E27FC236}">
                <a16:creationId xmlns:a16="http://schemas.microsoft.com/office/drawing/2014/main" id="{B3B71B13-D06B-453C-B4BD-5859489BB121}"/>
              </a:ext>
            </a:extLst>
          </p:cNvPr>
          <p:cNvSpPr>
            <a:spLocks noGrp="1" noChangeArrowheads="1"/>
          </p:cNvSpPr>
          <p:nvPr>
            <p:ph type="ftr" sz="quarter" idx="11"/>
          </p:nvPr>
        </p:nvSpPr>
        <p:spPr>
          <a:xfrm>
            <a:off x="3124200" y="6248400"/>
            <a:ext cx="2895600" cy="457200"/>
          </a:xfrm>
        </p:spPr>
        <p:txBody>
          <a:bodyPr/>
          <a:lstStyle>
            <a:lvl1pPr>
              <a:defRPr/>
            </a:lvl1pPr>
          </a:lstStyle>
          <a:p>
            <a:pPr>
              <a:defRPr/>
            </a:pPr>
            <a:r>
              <a:rPr lang="en-US" altLang="en-US"/>
              <a:t>Basic Statistics, NCS&amp;T Parenterals, Day 1</a:t>
            </a:r>
          </a:p>
        </p:txBody>
      </p:sp>
      <p:sp>
        <p:nvSpPr>
          <p:cNvPr id="5" name="Rectangle 6">
            <a:extLst>
              <a:ext uri="{FF2B5EF4-FFF2-40B4-BE49-F238E27FC236}">
                <a16:creationId xmlns:a16="http://schemas.microsoft.com/office/drawing/2014/main" id="{B73A29C9-003F-4521-B45C-E20A8B7596A2}"/>
              </a:ext>
            </a:extLst>
          </p:cNvPr>
          <p:cNvSpPr>
            <a:spLocks noGrp="1" noChangeArrowheads="1"/>
          </p:cNvSpPr>
          <p:nvPr>
            <p:ph type="sldNum" sz="quarter" idx="12"/>
          </p:nvPr>
        </p:nvSpPr>
        <p:spPr/>
        <p:txBody>
          <a:bodyPr/>
          <a:lstStyle>
            <a:lvl1pPr>
              <a:defRPr/>
            </a:lvl1pPr>
          </a:lstStyle>
          <a:p>
            <a:fld id="{E33BFBEA-5050-449D-8DF9-D6CC43B7998F}" type="slidenum">
              <a:rPr lang="en-US" altLang="en-US"/>
              <a:pPr/>
              <a:t>‹#›</a:t>
            </a:fld>
            <a:endParaRPr lang="en-US" altLang="en-US"/>
          </a:p>
        </p:txBody>
      </p:sp>
    </p:spTree>
    <p:extLst>
      <p:ext uri="{BB962C8B-B14F-4D97-AF65-F5344CB8AC3E}">
        <p14:creationId xmlns:p14="http://schemas.microsoft.com/office/powerpoint/2010/main" val="2302162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Text Placeholder 2"/>
          <p:cNvSpPr>
            <a:spLocks noGrp="1"/>
          </p:cNvSpPr>
          <p:nvPr>
            <p:ph type="body"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762000"/>
            <a:ext cx="404177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16:creationId xmlns:a16="http://schemas.microsoft.com/office/drawing/2014/main" id="{536A6B14-A7A2-4374-9DEB-537B972A800F}"/>
              </a:ext>
            </a:extLst>
          </p:cNvPr>
          <p:cNvSpPr>
            <a:spLocks noGrp="1" noChangeArrowheads="1"/>
          </p:cNvSpPr>
          <p:nvPr>
            <p:ph type="sldNum" sz="quarter" idx="10"/>
          </p:nvPr>
        </p:nvSpPr>
        <p:spPr>
          <a:ln/>
        </p:spPr>
        <p:txBody>
          <a:bodyPr/>
          <a:lstStyle>
            <a:lvl1pPr>
              <a:defRPr/>
            </a:lvl1pPr>
          </a:lstStyle>
          <a:p>
            <a:fld id="{BF9CF64F-BBDC-4D71-9B5F-82AA120464F2}" type="slidenum">
              <a:rPr lang="en-US" altLang="en-US"/>
              <a:pPr/>
              <a:t>‹#›</a:t>
            </a:fld>
            <a:endParaRPr lang="en-US" altLang="en-US"/>
          </a:p>
        </p:txBody>
      </p:sp>
    </p:spTree>
    <p:extLst>
      <p:ext uri="{BB962C8B-B14F-4D97-AF65-F5344CB8AC3E}">
        <p14:creationId xmlns:p14="http://schemas.microsoft.com/office/powerpoint/2010/main" val="23497874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a:extLst>
              <a:ext uri="{FF2B5EF4-FFF2-40B4-BE49-F238E27FC236}">
                <a16:creationId xmlns:a16="http://schemas.microsoft.com/office/drawing/2014/main" id="{B58617AD-3938-4589-A5A1-40C1147EEB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93713"/>
            <a:ext cx="13716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13">
            <a:extLst>
              <a:ext uri="{FF2B5EF4-FFF2-40B4-BE49-F238E27FC236}">
                <a16:creationId xmlns:a16="http://schemas.microsoft.com/office/drawing/2014/main" id="{10454398-A701-4511-8182-E5D7ACEAFDD6}"/>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756646844 w 94692"/>
              <a:gd name="T5" fmla="*/ 0 h 3865545"/>
              <a:gd name="T6" fmla="*/ 756646844 w 94692"/>
              <a:gd name="T7" fmla="*/ 2185905 h 3865545"/>
              <a:gd name="T8" fmla="*/ 0 w 94692"/>
              <a:gd name="T9" fmla="*/ 2185905 h 3865545"/>
              <a:gd name="T10" fmla="*/ 0 w 94692"/>
              <a:gd name="T11" fmla="*/ 2185905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hlink"/>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pic>
        <p:nvPicPr>
          <p:cNvPr id="6" name="Picture 9">
            <a:extLst>
              <a:ext uri="{FF2B5EF4-FFF2-40B4-BE49-F238E27FC236}">
                <a16:creationId xmlns:a16="http://schemas.microsoft.com/office/drawing/2014/main" id="{DBB446A5-AEEC-40D0-AEF0-CBC80F4A16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0"/>
            <a:ext cx="4229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a:t>Click to edit Master subtitle style</a:t>
            </a:r>
          </a:p>
        </p:txBody>
      </p:sp>
      <p:sp>
        <p:nvSpPr>
          <p:cNvPr id="7" name="Date Placeholder 3">
            <a:extLst>
              <a:ext uri="{FF2B5EF4-FFF2-40B4-BE49-F238E27FC236}">
                <a16:creationId xmlns:a16="http://schemas.microsoft.com/office/drawing/2014/main" id="{6CD8ECB6-65E3-43A7-B915-BD3170E28694}"/>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p>
        </p:txBody>
      </p:sp>
    </p:spTree>
    <p:extLst>
      <p:ext uri="{BB962C8B-B14F-4D97-AF65-F5344CB8AC3E}">
        <p14:creationId xmlns:p14="http://schemas.microsoft.com/office/powerpoint/2010/main" val="2219744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796DEB00-DCD7-4EE8-83CD-88056B209D5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CCD57F58-B0CE-4722-A636-6389776502B6}"/>
              </a:ext>
            </a:extLst>
          </p:cNvPr>
          <p:cNvSpPr>
            <a:spLocks noGrp="1"/>
          </p:cNvSpPr>
          <p:nvPr>
            <p:ph type="sldNum" sz="quarter" idx="11"/>
          </p:nvPr>
        </p:nvSpPr>
        <p:spPr>
          <a:ln/>
        </p:spPr>
        <p:txBody>
          <a:bodyPr/>
          <a:lstStyle>
            <a:lvl1pPr>
              <a:defRPr/>
            </a:lvl1pPr>
          </a:lstStyle>
          <a:p>
            <a:fld id="{AFC6194E-E451-4026-B041-BA4061930065}" type="slidenum">
              <a:rPr lang="en-US" altLang="en-US"/>
              <a:pPr/>
              <a:t>‹#›</a:t>
            </a:fld>
            <a:endParaRPr lang="en-US" altLang="en-US"/>
          </a:p>
        </p:txBody>
      </p:sp>
    </p:spTree>
    <p:extLst>
      <p:ext uri="{BB962C8B-B14F-4D97-AF65-F5344CB8AC3E}">
        <p14:creationId xmlns:p14="http://schemas.microsoft.com/office/powerpoint/2010/main" val="2367149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a:extLst>
              <a:ext uri="{FF2B5EF4-FFF2-40B4-BE49-F238E27FC236}">
                <a16:creationId xmlns:a16="http://schemas.microsoft.com/office/drawing/2014/main" id="{A068C339-0049-44C0-A5C7-8E289CF627DF}"/>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29243C60-4AF0-49CE-85A2-F0594C76B10B}"/>
              </a:ext>
            </a:extLst>
          </p:cNvPr>
          <p:cNvSpPr>
            <a:spLocks noGrp="1"/>
          </p:cNvSpPr>
          <p:nvPr>
            <p:ph type="sldNum" sz="quarter" idx="11"/>
          </p:nvPr>
        </p:nvSpPr>
        <p:spPr>
          <a:xfrm>
            <a:off x="8458200" y="6675438"/>
            <a:ext cx="247650" cy="182562"/>
          </a:xfrm>
        </p:spPr>
        <p:txBody>
          <a:bodyPr/>
          <a:lstStyle>
            <a:lvl1pPr>
              <a:defRPr/>
            </a:lvl1pPr>
          </a:lstStyle>
          <a:p>
            <a:fld id="{C44BBF35-5367-473F-B22B-BA726E731582}" type="slidenum">
              <a:rPr lang="en-US" altLang="en-US"/>
              <a:pPr/>
              <a:t>‹#›</a:t>
            </a:fld>
            <a:endParaRPr lang="en-US" altLang="en-US"/>
          </a:p>
        </p:txBody>
      </p:sp>
    </p:spTree>
    <p:extLst>
      <p:ext uri="{BB962C8B-B14F-4D97-AF65-F5344CB8AC3E}">
        <p14:creationId xmlns:p14="http://schemas.microsoft.com/office/powerpoint/2010/main" val="259139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12939D8-CB1B-4F80-8B66-BF3641755C7F}"/>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B9A0F3D0-807E-45C3-AA64-1BA63097F8DC}"/>
              </a:ext>
            </a:extLst>
          </p:cNvPr>
          <p:cNvSpPr>
            <a:spLocks noGrp="1"/>
          </p:cNvSpPr>
          <p:nvPr>
            <p:ph type="sldNum" sz="quarter" idx="11"/>
          </p:nvPr>
        </p:nvSpPr>
        <p:spPr>
          <a:ln/>
        </p:spPr>
        <p:txBody>
          <a:bodyPr/>
          <a:lstStyle>
            <a:lvl1pPr>
              <a:defRPr/>
            </a:lvl1pPr>
          </a:lstStyle>
          <a:p>
            <a:fld id="{F09C8589-5F87-4AF6-9323-4452C08D431D}" type="slidenum">
              <a:rPr lang="en-US" altLang="en-US"/>
              <a:pPr/>
              <a:t>‹#›</a:t>
            </a:fld>
            <a:endParaRPr lang="en-US" altLang="en-US"/>
          </a:p>
        </p:txBody>
      </p:sp>
    </p:spTree>
    <p:extLst>
      <p:ext uri="{BB962C8B-B14F-4D97-AF65-F5344CB8AC3E}">
        <p14:creationId xmlns:p14="http://schemas.microsoft.com/office/powerpoint/2010/main" val="1162125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EFC2EF09-DC98-43BF-BA27-73F7C7FE8275}"/>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569C0510-8106-46A0-BAEC-C5F2FAAEB109}"/>
              </a:ext>
            </a:extLst>
          </p:cNvPr>
          <p:cNvSpPr>
            <a:spLocks noGrp="1"/>
          </p:cNvSpPr>
          <p:nvPr>
            <p:ph type="sldNum" sz="quarter" idx="11"/>
          </p:nvPr>
        </p:nvSpPr>
        <p:spPr>
          <a:ln/>
        </p:spPr>
        <p:txBody>
          <a:bodyPr/>
          <a:lstStyle>
            <a:lvl1pPr>
              <a:defRPr/>
            </a:lvl1pPr>
          </a:lstStyle>
          <a:p>
            <a:fld id="{D9751889-C024-4A4F-8A1C-5DE1D2C8171B}" type="slidenum">
              <a:rPr lang="en-US" altLang="en-US"/>
              <a:pPr/>
              <a:t>‹#›</a:t>
            </a:fld>
            <a:endParaRPr lang="en-US" altLang="en-US"/>
          </a:p>
        </p:txBody>
      </p:sp>
    </p:spTree>
    <p:extLst>
      <p:ext uri="{BB962C8B-B14F-4D97-AF65-F5344CB8AC3E}">
        <p14:creationId xmlns:p14="http://schemas.microsoft.com/office/powerpoint/2010/main" val="3275264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3A10D32-AE5D-4CFA-8F28-05FB2CEB2680}"/>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9147E825-DFE7-44CE-BAA4-5BF941FE6898}"/>
              </a:ext>
            </a:extLst>
          </p:cNvPr>
          <p:cNvSpPr>
            <a:spLocks noGrp="1"/>
          </p:cNvSpPr>
          <p:nvPr>
            <p:ph type="sldNum" sz="quarter" idx="11"/>
          </p:nvPr>
        </p:nvSpPr>
        <p:spPr>
          <a:ln/>
        </p:spPr>
        <p:txBody>
          <a:bodyPr/>
          <a:lstStyle>
            <a:lvl1pPr>
              <a:defRPr/>
            </a:lvl1pPr>
          </a:lstStyle>
          <a:p>
            <a:fld id="{850E9ADF-CA6B-458B-ABA7-F250716CAD81}" type="slidenum">
              <a:rPr lang="en-US" altLang="en-US"/>
              <a:pPr/>
              <a:t>‹#›</a:t>
            </a:fld>
            <a:endParaRPr lang="en-US" altLang="en-US"/>
          </a:p>
        </p:txBody>
      </p:sp>
    </p:spTree>
    <p:extLst>
      <p:ext uri="{BB962C8B-B14F-4D97-AF65-F5344CB8AC3E}">
        <p14:creationId xmlns:p14="http://schemas.microsoft.com/office/powerpoint/2010/main" val="243060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6096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8">
            <a:extLst>
              <a:ext uri="{FF2B5EF4-FFF2-40B4-BE49-F238E27FC236}">
                <a16:creationId xmlns:a16="http://schemas.microsoft.com/office/drawing/2014/main" id="{8A38E8A6-A4D5-49F0-831E-A30BB5F136D9}"/>
              </a:ext>
            </a:extLst>
          </p:cNvPr>
          <p:cNvSpPr>
            <a:spLocks noGrp="1" noChangeArrowheads="1"/>
          </p:cNvSpPr>
          <p:nvPr>
            <p:ph type="sldNum" sz="quarter" idx="10"/>
          </p:nvPr>
        </p:nvSpPr>
        <p:spPr>
          <a:ln/>
        </p:spPr>
        <p:txBody>
          <a:bodyPr/>
          <a:lstStyle>
            <a:lvl1pPr>
              <a:defRPr/>
            </a:lvl1pPr>
          </a:lstStyle>
          <a:p>
            <a:fld id="{1E7F437E-6BAA-44A8-A593-54127CABB6B0}" type="slidenum">
              <a:rPr lang="en-US" altLang="en-US"/>
              <a:pPr/>
              <a:t>‹#›</a:t>
            </a:fld>
            <a:endParaRPr lang="en-US" altLang="en-US"/>
          </a:p>
        </p:txBody>
      </p:sp>
    </p:spTree>
    <p:extLst>
      <p:ext uri="{BB962C8B-B14F-4D97-AF65-F5344CB8AC3E}">
        <p14:creationId xmlns:p14="http://schemas.microsoft.com/office/powerpoint/2010/main" val="293076066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2BFE295-C9A8-4E4C-B6BA-D5F7A2173019}"/>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0EE2AD91-9FB5-4E88-908C-84648F76110B}"/>
              </a:ext>
            </a:extLst>
          </p:cNvPr>
          <p:cNvSpPr>
            <a:spLocks noGrp="1"/>
          </p:cNvSpPr>
          <p:nvPr>
            <p:ph type="sldNum" sz="quarter" idx="11"/>
          </p:nvPr>
        </p:nvSpPr>
        <p:spPr>
          <a:ln/>
        </p:spPr>
        <p:txBody>
          <a:bodyPr/>
          <a:lstStyle>
            <a:lvl1pPr>
              <a:defRPr/>
            </a:lvl1pPr>
          </a:lstStyle>
          <a:p>
            <a:fld id="{3B5352E7-5D73-496E-94F2-26246E7DB272}" type="slidenum">
              <a:rPr lang="en-US" altLang="en-US"/>
              <a:pPr/>
              <a:t>‹#›</a:t>
            </a:fld>
            <a:endParaRPr lang="en-US" altLang="en-US"/>
          </a:p>
        </p:txBody>
      </p:sp>
    </p:spTree>
    <p:extLst>
      <p:ext uri="{BB962C8B-B14F-4D97-AF65-F5344CB8AC3E}">
        <p14:creationId xmlns:p14="http://schemas.microsoft.com/office/powerpoint/2010/main" val="1552960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4E3F4321-7F4C-47F1-9CE4-375CE8FDB06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71D51CB2-9AE4-49B1-B9F8-BEF68D58DDC5}"/>
              </a:ext>
            </a:extLst>
          </p:cNvPr>
          <p:cNvSpPr>
            <a:spLocks noGrp="1"/>
          </p:cNvSpPr>
          <p:nvPr>
            <p:ph type="sldNum" sz="quarter" idx="11"/>
          </p:nvPr>
        </p:nvSpPr>
        <p:spPr>
          <a:ln/>
        </p:spPr>
        <p:txBody>
          <a:bodyPr/>
          <a:lstStyle>
            <a:lvl1pPr>
              <a:defRPr/>
            </a:lvl1pPr>
          </a:lstStyle>
          <a:p>
            <a:fld id="{6E7F4AD7-C225-4189-8209-0AF7297E1391}" type="slidenum">
              <a:rPr lang="en-US" altLang="en-US"/>
              <a:pPr/>
              <a:t>‹#›</a:t>
            </a:fld>
            <a:endParaRPr lang="en-US" altLang="en-US"/>
          </a:p>
        </p:txBody>
      </p:sp>
    </p:spTree>
    <p:extLst>
      <p:ext uri="{BB962C8B-B14F-4D97-AF65-F5344CB8AC3E}">
        <p14:creationId xmlns:p14="http://schemas.microsoft.com/office/powerpoint/2010/main" val="3487117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6462598-B562-4F82-8A09-56ABF35D85A4}"/>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FB5A832D-D112-4480-84CE-0ACE04257A25}"/>
              </a:ext>
            </a:extLst>
          </p:cNvPr>
          <p:cNvSpPr>
            <a:spLocks noGrp="1"/>
          </p:cNvSpPr>
          <p:nvPr>
            <p:ph type="sldNum" sz="quarter" idx="11"/>
          </p:nvPr>
        </p:nvSpPr>
        <p:spPr>
          <a:ln/>
        </p:spPr>
        <p:txBody>
          <a:bodyPr/>
          <a:lstStyle>
            <a:lvl1pPr>
              <a:defRPr/>
            </a:lvl1pPr>
          </a:lstStyle>
          <a:p>
            <a:fld id="{247B4FA2-5A1E-4402-B15C-00E8E77CF671}" type="slidenum">
              <a:rPr lang="en-US" altLang="en-US"/>
              <a:pPr/>
              <a:t>‹#›</a:t>
            </a:fld>
            <a:endParaRPr lang="en-US" altLang="en-US"/>
          </a:p>
        </p:txBody>
      </p:sp>
    </p:spTree>
    <p:extLst>
      <p:ext uri="{BB962C8B-B14F-4D97-AF65-F5344CB8AC3E}">
        <p14:creationId xmlns:p14="http://schemas.microsoft.com/office/powerpoint/2010/main" val="3768371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BC8B9C6-E73A-42C0-8ADD-507089AD947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A484717C-5752-4C7D-9AFB-E043A48C8C28}"/>
              </a:ext>
            </a:extLst>
          </p:cNvPr>
          <p:cNvSpPr>
            <a:spLocks noGrp="1"/>
          </p:cNvSpPr>
          <p:nvPr>
            <p:ph type="sldNum" sz="quarter" idx="11"/>
          </p:nvPr>
        </p:nvSpPr>
        <p:spPr>
          <a:ln/>
        </p:spPr>
        <p:txBody>
          <a:bodyPr/>
          <a:lstStyle>
            <a:lvl1pPr>
              <a:defRPr/>
            </a:lvl1pPr>
          </a:lstStyle>
          <a:p>
            <a:fld id="{EA1B3D02-39E0-4E5B-885D-592FA8709D9D}" type="slidenum">
              <a:rPr lang="en-US" altLang="en-US"/>
              <a:pPr/>
              <a:t>‹#›</a:t>
            </a:fld>
            <a:endParaRPr lang="en-US" altLang="en-US"/>
          </a:p>
        </p:txBody>
      </p:sp>
    </p:spTree>
    <p:extLst>
      <p:ext uri="{BB962C8B-B14F-4D97-AF65-F5344CB8AC3E}">
        <p14:creationId xmlns:p14="http://schemas.microsoft.com/office/powerpoint/2010/main" val="2596914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44367A50-4DAC-44D7-847C-6C7978F64C4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00B6E253-0E56-49DA-AFD8-D667FADD83DD}"/>
              </a:ext>
            </a:extLst>
          </p:cNvPr>
          <p:cNvSpPr>
            <a:spLocks noGrp="1"/>
          </p:cNvSpPr>
          <p:nvPr>
            <p:ph type="sldNum" sz="quarter" idx="11"/>
          </p:nvPr>
        </p:nvSpPr>
        <p:spPr>
          <a:ln/>
        </p:spPr>
        <p:txBody>
          <a:bodyPr/>
          <a:lstStyle>
            <a:lvl1pPr>
              <a:defRPr/>
            </a:lvl1pPr>
          </a:lstStyle>
          <a:p>
            <a:fld id="{CF33DA4A-1890-4D48-9B88-EEEB1CE9081E}" type="slidenum">
              <a:rPr lang="en-US" altLang="en-US"/>
              <a:pPr/>
              <a:t>‹#›</a:t>
            </a:fld>
            <a:endParaRPr lang="en-US" altLang="en-US"/>
          </a:p>
        </p:txBody>
      </p:sp>
    </p:spTree>
    <p:extLst>
      <p:ext uri="{BB962C8B-B14F-4D97-AF65-F5344CB8AC3E}">
        <p14:creationId xmlns:p14="http://schemas.microsoft.com/office/powerpoint/2010/main" val="2642215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Content Placeholder 2"/>
          <p:cNvSpPr>
            <a:spLocks noGrp="1"/>
          </p:cNvSpPr>
          <p:nvPr>
            <p:ph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5025" y="762000"/>
            <a:ext cx="4041775"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5025" y="3619500"/>
            <a:ext cx="4041775"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8">
            <a:extLst>
              <a:ext uri="{FF2B5EF4-FFF2-40B4-BE49-F238E27FC236}">
                <a16:creationId xmlns:a16="http://schemas.microsoft.com/office/drawing/2014/main" id="{EEB36002-7A1C-45AC-9FDE-3EA33F51B747}"/>
              </a:ext>
            </a:extLst>
          </p:cNvPr>
          <p:cNvSpPr>
            <a:spLocks noGrp="1" noChangeArrowheads="1"/>
          </p:cNvSpPr>
          <p:nvPr>
            <p:ph type="sldNum" sz="quarter" idx="10"/>
          </p:nvPr>
        </p:nvSpPr>
        <p:spPr/>
        <p:txBody>
          <a:bodyPr/>
          <a:lstStyle>
            <a:lvl1pPr>
              <a:defRPr/>
            </a:lvl1pPr>
          </a:lstStyle>
          <a:p>
            <a:fld id="{2CEFCF2D-A07B-4DAC-B65C-B163E78BC820}" type="slidenum">
              <a:rPr lang="en-US" altLang="en-US"/>
              <a:pPr/>
              <a:t>‹#›</a:t>
            </a:fld>
            <a:endParaRPr lang="en-US" altLang="en-US"/>
          </a:p>
        </p:txBody>
      </p:sp>
    </p:spTree>
    <p:extLst>
      <p:ext uri="{BB962C8B-B14F-4D97-AF65-F5344CB8AC3E}">
        <p14:creationId xmlns:p14="http://schemas.microsoft.com/office/powerpoint/2010/main" val="370183049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Text Placeholder 2"/>
          <p:cNvSpPr>
            <a:spLocks noGrp="1"/>
          </p:cNvSpPr>
          <p:nvPr>
            <p:ph type="body"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762000"/>
            <a:ext cx="404177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16:creationId xmlns:a16="http://schemas.microsoft.com/office/drawing/2014/main" id="{E1F9F6D6-843D-4197-8042-235DF94CBD6F}"/>
              </a:ext>
            </a:extLst>
          </p:cNvPr>
          <p:cNvSpPr>
            <a:spLocks noGrp="1" noChangeArrowheads="1"/>
          </p:cNvSpPr>
          <p:nvPr>
            <p:ph type="sldNum" sz="quarter" idx="10"/>
          </p:nvPr>
        </p:nvSpPr>
        <p:spPr/>
        <p:txBody>
          <a:bodyPr/>
          <a:lstStyle>
            <a:lvl1pPr>
              <a:defRPr/>
            </a:lvl1pPr>
          </a:lstStyle>
          <a:p>
            <a:fld id="{73354BE2-A803-4CE6-A048-CEE5815EE00B}" type="slidenum">
              <a:rPr lang="en-US" altLang="en-US"/>
              <a:pPr/>
              <a:t>‹#›</a:t>
            </a:fld>
            <a:endParaRPr lang="en-US" altLang="en-US"/>
          </a:p>
        </p:txBody>
      </p:sp>
    </p:spTree>
    <p:extLst>
      <p:ext uri="{BB962C8B-B14F-4D97-AF65-F5344CB8AC3E}">
        <p14:creationId xmlns:p14="http://schemas.microsoft.com/office/powerpoint/2010/main" val="294879349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tx1"/>
        </a:solidFill>
        <a:effectLst/>
      </p:bgPr>
    </p:bg>
    <p:spTree>
      <p:nvGrpSpPr>
        <p:cNvPr id="1" name=""/>
        <p:cNvGrpSpPr/>
        <p:nvPr/>
      </p:nvGrpSpPr>
      <p:grpSpPr>
        <a:xfrm>
          <a:off x="0" y="0"/>
          <a:ext cx="0" cy="0"/>
          <a:chOff x="0" y="0"/>
          <a:chExt cx="0" cy="0"/>
        </a:xfrm>
      </p:grpSpPr>
      <p:pic>
        <p:nvPicPr>
          <p:cNvPr id="4" name="Picture 12" descr="AbbVieLogo_Standard_White.eps">
            <a:extLst>
              <a:ext uri="{FF2B5EF4-FFF2-40B4-BE49-F238E27FC236}">
                <a16:creationId xmlns:a16="http://schemas.microsoft.com/office/drawing/2014/main" id="{6BE5B855-F69B-4497-96EB-B279EBF030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93713"/>
            <a:ext cx="13716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84785E01-982A-4651-A3E3-FD5ACF5A47D3}"/>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solidFill>
                  <a:schemeClr val="bg1"/>
                </a:solidFill>
                <a:cs typeface="+mn-cs"/>
              </a:defRPr>
            </a:lvl1pPr>
          </a:lstStyle>
          <a:p>
            <a:pPr>
              <a:defRPr/>
            </a:pPr>
            <a:endParaRPr lang="en-US"/>
          </a:p>
        </p:txBody>
      </p:sp>
    </p:spTree>
    <p:extLst>
      <p:ext uri="{BB962C8B-B14F-4D97-AF65-F5344CB8AC3E}">
        <p14:creationId xmlns:p14="http://schemas.microsoft.com/office/powerpoint/2010/main" val="4006725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a:extLst>
              <a:ext uri="{FF2B5EF4-FFF2-40B4-BE49-F238E27FC236}">
                <a16:creationId xmlns:a16="http://schemas.microsoft.com/office/drawing/2014/main" id="{90BBF54A-C907-4FC9-B917-8F450AD8D7EA}"/>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5" name="Slide Number Placeholder 5">
            <a:extLst>
              <a:ext uri="{FF2B5EF4-FFF2-40B4-BE49-F238E27FC236}">
                <a16:creationId xmlns:a16="http://schemas.microsoft.com/office/drawing/2014/main" id="{90A8D800-2CDD-446B-B3FB-D62CF0B3D99A}"/>
              </a:ext>
            </a:extLst>
          </p:cNvPr>
          <p:cNvSpPr>
            <a:spLocks noGrp="1"/>
          </p:cNvSpPr>
          <p:nvPr>
            <p:ph type="sldNum" sz="quarter" idx="11"/>
          </p:nvPr>
        </p:nvSpPr>
        <p:spPr>
          <a:ln/>
        </p:spPr>
        <p:txBody>
          <a:bodyPr/>
          <a:lstStyle>
            <a:lvl1pPr>
              <a:defRPr/>
            </a:lvl1pPr>
          </a:lstStyle>
          <a:p>
            <a:fld id="{42135F44-F07F-498C-932D-E7BE5C611215}" type="slidenum">
              <a:rPr lang="en-US" altLang="en-US"/>
              <a:pPr/>
              <a:t>‹#›</a:t>
            </a:fld>
            <a:endParaRPr lang="en-US" altLang="en-US"/>
          </a:p>
        </p:txBody>
      </p:sp>
    </p:spTree>
    <p:extLst>
      <p:ext uri="{BB962C8B-B14F-4D97-AF65-F5344CB8AC3E}">
        <p14:creationId xmlns:p14="http://schemas.microsoft.com/office/powerpoint/2010/main" val="3008332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0972EADD-06CF-4027-848E-B59F9A0AC491}"/>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5" name="Slide Number Placeholder 5">
            <a:extLst>
              <a:ext uri="{FF2B5EF4-FFF2-40B4-BE49-F238E27FC236}">
                <a16:creationId xmlns:a16="http://schemas.microsoft.com/office/drawing/2014/main" id="{B7FC6E10-DB2D-4A22-96CB-47EA7985F3DA}"/>
              </a:ext>
            </a:extLst>
          </p:cNvPr>
          <p:cNvSpPr>
            <a:spLocks noGrp="1"/>
          </p:cNvSpPr>
          <p:nvPr>
            <p:ph type="sldNum" sz="quarter" idx="11"/>
          </p:nvPr>
        </p:nvSpPr>
        <p:spPr>
          <a:ln/>
        </p:spPr>
        <p:txBody>
          <a:bodyPr/>
          <a:lstStyle>
            <a:lvl1pPr>
              <a:defRPr/>
            </a:lvl1pPr>
          </a:lstStyle>
          <a:p>
            <a:fld id="{AF26C561-A820-4B0C-9B8F-17295CEF5B9E}" type="slidenum">
              <a:rPr lang="en-US" altLang="en-US"/>
              <a:pPr/>
              <a:t>‹#›</a:t>
            </a:fld>
            <a:endParaRPr lang="en-US" altLang="en-US"/>
          </a:p>
        </p:txBody>
      </p:sp>
    </p:spTree>
    <p:extLst>
      <p:ext uri="{BB962C8B-B14F-4D97-AF65-F5344CB8AC3E}">
        <p14:creationId xmlns:p14="http://schemas.microsoft.com/office/powerpoint/2010/main" val="2619342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a:extLst>
              <a:ext uri="{FF2B5EF4-FFF2-40B4-BE49-F238E27FC236}">
                <a16:creationId xmlns:a16="http://schemas.microsoft.com/office/drawing/2014/main" id="{7B25E7DF-6AD0-4950-973E-7DDB99EA4EAC}"/>
              </a:ext>
            </a:extLst>
          </p:cNvPr>
          <p:cNvSpPr>
            <a:spLocks noGrp="1" noChangeArrowheads="1"/>
          </p:cNvSpPr>
          <p:nvPr>
            <p:ph type="sldNum" sz="quarter" idx="10"/>
          </p:nvPr>
        </p:nvSpPr>
        <p:spPr>
          <a:ln/>
        </p:spPr>
        <p:txBody>
          <a:bodyPr/>
          <a:lstStyle>
            <a:lvl1pPr>
              <a:defRPr/>
            </a:lvl1pPr>
          </a:lstStyle>
          <a:p>
            <a:fld id="{81E89D54-5E14-4CD3-8B4D-DF956718FDA6}" type="slidenum">
              <a:rPr lang="en-US" altLang="en-US"/>
              <a:pPr/>
              <a:t>‹#›</a:t>
            </a:fld>
            <a:endParaRPr lang="en-US" altLang="en-US"/>
          </a:p>
        </p:txBody>
      </p:sp>
    </p:spTree>
    <p:extLst>
      <p:ext uri="{BB962C8B-B14F-4D97-AF65-F5344CB8AC3E}">
        <p14:creationId xmlns:p14="http://schemas.microsoft.com/office/powerpoint/2010/main" val="91300676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1A8A8515-742E-4877-A50E-27A110947F90}"/>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5" name="Slide Number Placeholder 5">
            <a:extLst>
              <a:ext uri="{FF2B5EF4-FFF2-40B4-BE49-F238E27FC236}">
                <a16:creationId xmlns:a16="http://schemas.microsoft.com/office/drawing/2014/main" id="{81D368C2-93F2-4E5B-B18A-B167911011A7}"/>
              </a:ext>
            </a:extLst>
          </p:cNvPr>
          <p:cNvSpPr>
            <a:spLocks noGrp="1"/>
          </p:cNvSpPr>
          <p:nvPr>
            <p:ph type="sldNum" sz="quarter" idx="11"/>
          </p:nvPr>
        </p:nvSpPr>
        <p:spPr>
          <a:ln/>
        </p:spPr>
        <p:txBody>
          <a:bodyPr/>
          <a:lstStyle>
            <a:lvl1pPr>
              <a:defRPr/>
            </a:lvl1pPr>
          </a:lstStyle>
          <a:p>
            <a:fld id="{1637D021-A936-45BC-989C-398F4A57F688}" type="slidenum">
              <a:rPr lang="en-US" altLang="en-US"/>
              <a:pPr/>
              <a:t>‹#›</a:t>
            </a:fld>
            <a:endParaRPr lang="en-US" altLang="en-US"/>
          </a:p>
        </p:txBody>
      </p:sp>
    </p:spTree>
    <p:extLst>
      <p:ext uri="{BB962C8B-B14F-4D97-AF65-F5344CB8AC3E}">
        <p14:creationId xmlns:p14="http://schemas.microsoft.com/office/powerpoint/2010/main" val="38996496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AC8B641-3951-41AF-9E67-402A02818A8E}"/>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6" name="Slide Number Placeholder 5">
            <a:extLst>
              <a:ext uri="{FF2B5EF4-FFF2-40B4-BE49-F238E27FC236}">
                <a16:creationId xmlns:a16="http://schemas.microsoft.com/office/drawing/2014/main" id="{2EBB07B4-8E08-4B58-A969-A55D86704AF7}"/>
              </a:ext>
            </a:extLst>
          </p:cNvPr>
          <p:cNvSpPr>
            <a:spLocks noGrp="1"/>
          </p:cNvSpPr>
          <p:nvPr>
            <p:ph type="sldNum" sz="quarter" idx="11"/>
          </p:nvPr>
        </p:nvSpPr>
        <p:spPr>
          <a:ln/>
        </p:spPr>
        <p:txBody>
          <a:bodyPr/>
          <a:lstStyle>
            <a:lvl1pPr>
              <a:defRPr/>
            </a:lvl1pPr>
          </a:lstStyle>
          <a:p>
            <a:fld id="{6B77AE05-9912-4212-9DDB-27EEBCE7CBCB}" type="slidenum">
              <a:rPr lang="en-US" altLang="en-US"/>
              <a:pPr/>
              <a:t>‹#›</a:t>
            </a:fld>
            <a:endParaRPr lang="en-US" altLang="en-US"/>
          </a:p>
        </p:txBody>
      </p:sp>
    </p:spTree>
    <p:extLst>
      <p:ext uri="{BB962C8B-B14F-4D97-AF65-F5344CB8AC3E}">
        <p14:creationId xmlns:p14="http://schemas.microsoft.com/office/powerpoint/2010/main" val="2925300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E00D1AE4-AF54-4BB6-AB56-18C1EB74DA91}"/>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8" name="Slide Number Placeholder 5">
            <a:extLst>
              <a:ext uri="{FF2B5EF4-FFF2-40B4-BE49-F238E27FC236}">
                <a16:creationId xmlns:a16="http://schemas.microsoft.com/office/drawing/2014/main" id="{A9C8EADC-FC29-4447-AA6D-3C5AF69E1E84}"/>
              </a:ext>
            </a:extLst>
          </p:cNvPr>
          <p:cNvSpPr>
            <a:spLocks noGrp="1"/>
          </p:cNvSpPr>
          <p:nvPr>
            <p:ph type="sldNum" sz="quarter" idx="11"/>
          </p:nvPr>
        </p:nvSpPr>
        <p:spPr>
          <a:ln/>
        </p:spPr>
        <p:txBody>
          <a:bodyPr/>
          <a:lstStyle>
            <a:lvl1pPr>
              <a:defRPr/>
            </a:lvl1pPr>
          </a:lstStyle>
          <a:p>
            <a:fld id="{7834A9D7-4560-4AC5-8A67-4A7703B3FE3F}" type="slidenum">
              <a:rPr lang="en-US" altLang="en-US"/>
              <a:pPr/>
              <a:t>‹#›</a:t>
            </a:fld>
            <a:endParaRPr lang="en-US" altLang="en-US"/>
          </a:p>
        </p:txBody>
      </p:sp>
    </p:spTree>
    <p:extLst>
      <p:ext uri="{BB962C8B-B14F-4D97-AF65-F5344CB8AC3E}">
        <p14:creationId xmlns:p14="http://schemas.microsoft.com/office/powerpoint/2010/main" val="1248451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01C204-9BB6-403D-8533-CA07B67E3775}"/>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4" name="Slide Number Placeholder 5">
            <a:extLst>
              <a:ext uri="{FF2B5EF4-FFF2-40B4-BE49-F238E27FC236}">
                <a16:creationId xmlns:a16="http://schemas.microsoft.com/office/drawing/2014/main" id="{D60E600C-772F-477D-B256-903DFB1F8FFF}"/>
              </a:ext>
            </a:extLst>
          </p:cNvPr>
          <p:cNvSpPr>
            <a:spLocks noGrp="1"/>
          </p:cNvSpPr>
          <p:nvPr>
            <p:ph type="sldNum" sz="quarter" idx="11"/>
          </p:nvPr>
        </p:nvSpPr>
        <p:spPr>
          <a:ln/>
        </p:spPr>
        <p:txBody>
          <a:bodyPr/>
          <a:lstStyle>
            <a:lvl1pPr>
              <a:defRPr/>
            </a:lvl1pPr>
          </a:lstStyle>
          <a:p>
            <a:fld id="{F0FACB21-587F-4CB6-A8D5-90DAC6BE6EBE}" type="slidenum">
              <a:rPr lang="en-US" altLang="en-US"/>
              <a:pPr/>
              <a:t>‹#›</a:t>
            </a:fld>
            <a:endParaRPr lang="en-US" altLang="en-US"/>
          </a:p>
        </p:txBody>
      </p:sp>
    </p:spTree>
    <p:extLst>
      <p:ext uri="{BB962C8B-B14F-4D97-AF65-F5344CB8AC3E}">
        <p14:creationId xmlns:p14="http://schemas.microsoft.com/office/powerpoint/2010/main" val="626672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AFEE2301-D765-40C3-8810-EB10E6627407}"/>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3" name="Slide Number Placeholder 5">
            <a:extLst>
              <a:ext uri="{FF2B5EF4-FFF2-40B4-BE49-F238E27FC236}">
                <a16:creationId xmlns:a16="http://schemas.microsoft.com/office/drawing/2014/main" id="{9A14D978-5799-4514-BD91-BE0C712A90CC}"/>
              </a:ext>
            </a:extLst>
          </p:cNvPr>
          <p:cNvSpPr>
            <a:spLocks noGrp="1"/>
          </p:cNvSpPr>
          <p:nvPr>
            <p:ph type="sldNum" sz="quarter" idx="11"/>
          </p:nvPr>
        </p:nvSpPr>
        <p:spPr>
          <a:ln/>
        </p:spPr>
        <p:txBody>
          <a:bodyPr/>
          <a:lstStyle>
            <a:lvl1pPr>
              <a:defRPr/>
            </a:lvl1pPr>
          </a:lstStyle>
          <a:p>
            <a:fld id="{A3D02937-8382-464C-9645-A3F16EC0354E}" type="slidenum">
              <a:rPr lang="en-US" altLang="en-US"/>
              <a:pPr/>
              <a:t>‹#›</a:t>
            </a:fld>
            <a:endParaRPr lang="en-US" altLang="en-US"/>
          </a:p>
        </p:txBody>
      </p:sp>
    </p:spTree>
    <p:extLst>
      <p:ext uri="{BB962C8B-B14F-4D97-AF65-F5344CB8AC3E}">
        <p14:creationId xmlns:p14="http://schemas.microsoft.com/office/powerpoint/2010/main" val="21211369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4177837D-71AC-425D-B2F8-ED13E69B6C3F}"/>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6" name="Slide Number Placeholder 5">
            <a:extLst>
              <a:ext uri="{FF2B5EF4-FFF2-40B4-BE49-F238E27FC236}">
                <a16:creationId xmlns:a16="http://schemas.microsoft.com/office/drawing/2014/main" id="{2D2DDADB-4D4F-41A9-8748-9565DE91F62E}"/>
              </a:ext>
            </a:extLst>
          </p:cNvPr>
          <p:cNvSpPr>
            <a:spLocks noGrp="1"/>
          </p:cNvSpPr>
          <p:nvPr>
            <p:ph type="sldNum" sz="quarter" idx="11"/>
          </p:nvPr>
        </p:nvSpPr>
        <p:spPr>
          <a:ln/>
        </p:spPr>
        <p:txBody>
          <a:bodyPr/>
          <a:lstStyle>
            <a:lvl1pPr>
              <a:defRPr/>
            </a:lvl1pPr>
          </a:lstStyle>
          <a:p>
            <a:fld id="{6B24CC5F-7964-44B7-AC00-34DB44462321}" type="slidenum">
              <a:rPr lang="en-US" altLang="en-US"/>
              <a:pPr/>
              <a:t>‹#›</a:t>
            </a:fld>
            <a:endParaRPr lang="en-US" altLang="en-US"/>
          </a:p>
        </p:txBody>
      </p:sp>
    </p:spTree>
    <p:extLst>
      <p:ext uri="{BB962C8B-B14F-4D97-AF65-F5344CB8AC3E}">
        <p14:creationId xmlns:p14="http://schemas.microsoft.com/office/powerpoint/2010/main" val="113933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ACB43F6-EBD5-45FD-9DEA-95E9DDBE8E52}"/>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6" name="Slide Number Placeholder 5">
            <a:extLst>
              <a:ext uri="{FF2B5EF4-FFF2-40B4-BE49-F238E27FC236}">
                <a16:creationId xmlns:a16="http://schemas.microsoft.com/office/drawing/2014/main" id="{76C52EFA-D371-49BA-971A-6692698156E3}"/>
              </a:ext>
            </a:extLst>
          </p:cNvPr>
          <p:cNvSpPr>
            <a:spLocks noGrp="1"/>
          </p:cNvSpPr>
          <p:nvPr>
            <p:ph type="sldNum" sz="quarter" idx="11"/>
          </p:nvPr>
        </p:nvSpPr>
        <p:spPr>
          <a:ln/>
        </p:spPr>
        <p:txBody>
          <a:bodyPr/>
          <a:lstStyle>
            <a:lvl1pPr>
              <a:defRPr/>
            </a:lvl1pPr>
          </a:lstStyle>
          <a:p>
            <a:fld id="{2D6B5AF3-3534-48C0-85D1-A18D241C6BD6}" type="slidenum">
              <a:rPr lang="en-US" altLang="en-US"/>
              <a:pPr/>
              <a:t>‹#›</a:t>
            </a:fld>
            <a:endParaRPr lang="en-US" altLang="en-US"/>
          </a:p>
        </p:txBody>
      </p:sp>
    </p:spTree>
    <p:extLst>
      <p:ext uri="{BB962C8B-B14F-4D97-AF65-F5344CB8AC3E}">
        <p14:creationId xmlns:p14="http://schemas.microsoft.com/office/powerpoint/2010/main" val="2254051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6A9D3078-CB01-43DA-AF98-A6DBE23ACFA3}"/>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5" name="Slide Number Placeholder 5">
            <a:extLst>
              <a:ext uri="{FF2B5EF4-FFF2-40B4-BE49-F238E27FC236}">
                <a16:creationId xmlns:a16="http://schemas.microsoft.com/office/drawing/2014/main" id="{BDC8CB92-8667-41B0-A8E8-143D411FA0C0}"/>
              </a:ext>
            </a:extLst>
          </p:cNvPr>
          <p:cNvSpPr>
            <a:spLocks noGrp="1"/>
          </p:cNvSpPr>
          <p:nvPr>
            <p:ph type="sldNum" sz="quarter" idx="11"/>
          </p:nvPr>
        </p:nvSpPr>
        <p:spPr>
          <a:ln/>
        </p:spPr>
        <p:txBody>
          <a:bodyPr/>
          <a:lstStyle>
            <a:lvl1pPr>
              <a:defRPr/>
            </a:lvl1pPr>
          </a:lstStyle>
          <a:p>
            <a:fld id="{22D04DCE-4636-44E4-91BD-179BF37BDA7B}" type="slidenum">
              <a:rPr lang="en-US" altLang="en-US"/>
              <a:pPr/>
              <a:t>‹#›</a:t>
            </a:fld>
            <a:endParaRPr lang="en-US" altLang="en-US"/>
          </a:p>
        </p:txBody>
      </p:sp>
    </p:spTree>
    <p:extLst>
      <p:ext uri="{BB962C8B-B14F-4D97-AF65-F5344CB8AC3E}">
        <p14:creationId xmlns:p14="http://schemas.microsoft.com/office/powerpoint/2010/main" val="31533172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AF3BDCF-743B-497C-9DCE-785DE65A0893}"/>
              </a:ext>
            </a:extLst>
          </p:cNvPr>
          <p:cNvSpPr>
            <a:spLocks noGrp="1"/>
          </p:cNvSpPr>
          <p:nvPr>
            <p:ph type="ftr" sz="quarter" idx="10"/>
          </p:nvPr>
        </p:nvSpPr>
        <p:spPr>
          <a:ln/>
        </p:spPr>
        <p:txBody>
          <a:bodyPr/>
          <a:lstStyle>
            <a:lvl1pPr>
              <a:defRPr/>
            </a:lvl1pPr>
          </a:lstStyle>
          <a:p>
            <a:pPr>
              <a:defRPr/>
            </a:pPr>
            <a:r>
              <a:rPr lang="en-US"/>
              <a:t>Basic Statistics, NCS&amp;T Parenterals, Day 1</a:t>
            </a:r>
            <a:endParaRPr lang="en-US" dirty="0"/>
          </a:p>
        </p:txBody>
      </p:sp>
      <p:sp>
        <p:nvSpPr>
          <p:cNvPr id="5" name="Slide Number Placeholder 5">
            <a:extLst>
              <a:ext uri="{FF2B5EF4-FFF2-40B4-BE49-F238E27FC236}">
                <a16:creationId xmlns:a16="http://schemas.microsoft.com/office/drawing/2014/main" id="{6DEE831A-B61E-49F0-862C-0A4E86F891CD}"/>
              </a:ext>
            </a:extLst>
          </p:cNvPr>
          <p:cNvSpPr>
            <a:spLocks noGrp="1"/>
          </p:cNvSpPr>
          <p:nvPr>
            <p:ph type="sldNum" sz="quarter" idx="11"/>
          </p:nvPr>
        </p:nvSpPr>
        <p:spPr>
          <a:ln/>
        </p:spPr>
        <p:txBody>
          <a:bodyPr/>
          <a:lstStyle>
            <a:lvl1pPr>
              <a:defRPr/>
            </a:lvl1pPr>
          </a:lstStyle>
          <a:p>
            <a:fld id="{BFE3C395-AFA6-4F41-A829-8EB49AAC90CC}" type="slidenum">
              <a:rPr lang="en-US" altLang="en-US"/>
              <a:pPr/>
              <a:t>‹#›</a:t>
            </a:fld>
            <a:endParaRPr lang="en-US" altLang="en-US"/>
          </a:p>
        </p:txBody>
      </p:sp>
    </p:spTree>
    <p:extLst>
      <p:ext uri="{BB962C8B-B14F-4D97-AF65-F5344CB8AC3E}">
        <p14:creationId xmlns:p14="http://schemas.microsoft.com/office/powerpoint/2010/main" val="34130437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a:extLst>
              <a:ext uri="{FF2B5EF4-FFF2-40B4-BE49-F238E27FC236}">
                <a16:creationId xmlns:a16="http://schemas.microsoft.com/office/drawing/2014/main" id="{17867A64-61B9-4BD9-9775-7D403197C3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93713"/>
            <a:ext cx="13716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FF790A5F-E567-4CD8-B4F8-349EF962F83D}"/>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p>
        </p:txBody>
      </p:sp>
    </p:spTree>
    <p:extLst>
      <p:ext uri="{BB962C8B-B14F-4D97-AF65-F5344CB8AC3E}">
        <p14:creationId xmlns:p14="http://schemas.microsoft.com/office/powerpoint/2010/main" val="295159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2438" y="914400"/>
            <a:ext cx="4040187"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914400"/>
            <a:ext cx="4041775"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16:creationId xmlns:a16="http://schemas.microsoft.com/office/drawing/2014/main" id="{F7BA91A5-5FA0-44AF-A0D3-3C7F657326C9}"/>
              </a:ext>
            </a:extLst>
          </p:cNvPr>
          <p:cNvSpPr>
            <a:spLocks noGrp="1" noChangeArrowheads="1"/>
          </p:cNvSpPr>
          <p:nvPr>
            <p:ph type="sldNum" sz="quarter" idx="10"/>
          </p:nvPr>
        </p:nvSpPr>
        <p:spPr>
          <a:ln/>
        </p:spPr>
        <p:txBody>
          <a:bodyPr/>
          <a:lstStyle>
            <a:lvl1pPr>
              <a:defRPr/>
            </a:lvl1pPr>
          </a:lstStyle>
          <a:p>
            <a:fld id="{DC3ED198-358B-474B-8039-999CD71C9900}" type="slidenum">
              <a:rPr lang="en-US" altLang="en-US"/>
              <a:pPr/>
              <a:t>‹#›</a:t>
            </a:fld>
            <a:endParaRPr lang="en-US" altLang="en-US"/>
          </a:p>
        </p:txBody>
      </p:sp>
    </p:spTree>
    <p:extLst>
      <p:ext uri="{BB962C8B-B14F-4D97-AF65-F5344CB8AC3E}">
        <p14:creationId xmlns:p14="http://schemas.microsoft.com/office/powerpoint/2010/main" val="238713889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1A1FFAC8-E5B5-417F-A9C7-2F7CD9E5744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4CDD65B5-F96C-4C2E-ABD8-9FA77EF1BDFD}"/>
              </a:ext>
            </a:extLst>
          </p:cNvPr>
          <p:cNvSpPr>
            <a:spLocks noGrp="1"/>
          </p:cNvSpPr>
          <p:nvPr>
            <p:ph type="sldNum" sz="quarter" idx="11"/>
          </p:nvPr>
        </p:nvSpPr>
        <p:spPr>
          <a:ln/>
        </p:spPr>
        <p:txBody>
          <a:bodyPr/>
          <a:lstStyle>
            <a:lvl1pPr>
              <a:defRPr/>
            </a:lvl1pPr>
          </a:lstStyle>
          <a:p>
            <a:fld id="{96DD4FC2-E18D-4541-BF97-3D90AF002595}" type="slidenum">
              <a:rPr lang="en-US" altLang="en-US"/>
              <a:pPr/>
              <a:t>‹#›</a:t>
            </a:fld>
            <a:endParaRPr lang="en-US" altLang="en-US"/>
          </a:p>
        </p:txBody>
      </p:sp>
    </p:spTree>
    <p:extLst>
      <p:ext uri="{BB962C8B-B14F-4D97-AF65-F5344CB8AC3E}">
        <p14:creationId xmlns:p14="http://schemas.microsoft.com/office/powerpoint/2010/main" val="14701536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a:extLst>
              <a:ext uri="{FF2B5EF4-FFF2-40B4-BE49-F238E27FC236}">
                <a16:creationId xmlns:a16="http://schemas.microsoft.com/office/drawing/2014/main" id="{883E7C5C-4DC2-431B-A4D6-AEBC9F297991}"/>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D4592ABA-060C-42F6-B1D0-2ADCF93E3ECB}"/>
              </a:ext>
            </a:extLst>
          </p:cNvPr>
          <p:cNvSpPr>
            <a:spLocks noGrp="1"/>
          </p:cNvSpPr>
          <p:nvPr>
            <p:ph type="sldNum" sz="quarter" idx="11"/>
          </p:nvPr>
        </p:nvSpPr>
        <p:spPr>
          <a:ln/>
        </p:spPr>
        <p:txBody>
          <a:bodyPr/>
          <a:lstStyle>
            <a:lvl1pPr>
              <a:defRPr/>
            </a:lvl1pPr>
          </a:lstStyle>
          <a:p>
            <a:fld id="{27241835-F289-4253-A7F7-C76FC1215933}" type="slidenum">
              <a:rPr lang="en-US" altLang="en-US"/>
              <a:pPr/>
              <a:t>‹#›</a:t>
            </a:fld>
            <a:endParaRPr lang="en-US" altLang="en-US"/>
          </a:p>
        </p:txBody>
      </p:sp>
    </p:spTree>
    <p:extLst>
      <p:ext uri="{BB962C8B-B14F-4D97-AF65-F5344CB8AC3E}">
        <p14:creationId xmlns:p14="http://schemas.microsoft.com/office/powerpoint/2010/main" val="401782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9B5EBD2-6798-4B15-A6A4-723F0EFAE12B}"/>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4215C145-45B0-4F9F-A199-547076578D70}"/>
              </a:ext>
            </a:extLst>
          </p:cNvPr>
          <p:cNvSpPr>
            <a:spLocks noGrp="1"/>
          </p:cNvSpPr>
          <p:nvPr>
            <p:ph type="sldNum" sz="quarter" idx="11"/>
          </p:nvPr>
        </p:nvSpPr>
        <p:spPr>
          <a:ln/>
        </p:spPr>
        <p:txBody>
          <a:bodyPr/>
          <a:lstStyle>
            <a:lvl1pPr>
              <a:defRPr/>
            </a:lvl1pPr>
          </a:lstStyle>
          <a:p>
            <a:fld id="{D187E32C-5B3C-451B-8A24-CA8317B1E705}" type="slidenum">
              <a:rPr lang="en-US" altLang="en-US"/>
              <a:pPr/>
              <a:t>‹#›</a:t>
            </a:fld>
            <a:endParaRPr lang="en-US" altLang="en-US"/>
          </a:p>
        </p:txBody>
      </p:sp>
    </p:spTree>
    <p:extLst>
      <p:ext uri="{BB962C8B-B14F-4D97-AF65-F5344CB8AC3E}">
        <p14:creationId xmlns:p14="http://schemas.microsoft.com/office/powerpoint/2010/main" val="42858703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A9947B13-226D-4607-A89D-55F8A4196C1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21A38E8A-8B6D-4176-8995-41C72AD99D91}"/>
              </a:ext>
            </a:extLst>
          </p:cNvPr>
          <p:cNvSpPr>
            <a:spLocks noGrp="1"/>
          </p:cNvSpPr>
          <p:nvPr>
            <p:ph type="sldNum" sz="quarter" idx="11"/>
          </p:nvPr>
        </p:nvSpPr>
        <p:spPr>
          <a:ln/>
        </p:spPr>
        <p:txBody>
          <a:bodyPr/>
          <a:lstStyle>
            <a:lvl1pPr>
              <a:defRPr/>
            </a:lvl1pPr>
          </a:lstStyle>
          <a:p>
            <a:fld id="{EAAA7138-815D-4401-B9CE-AE603A3F16E0}" type="slidenum">
              <a:rPr lang="en-US" altLang="en-US"/>
              <a:pPr/>
              <a:t>‹#›</a:t>
            </a:fld>
            <a:endParaRPr lang="en-US" altLang="en-US"/>
          </a:p>
        </p:txBody>
      </p:sp>
    </p:spTree>
    <p:extLst>
      <p:ext uri="{BB962C8B-B14F-4D97-AF65-F5344CB8AC3E}">
        <p14:creationId xmlns:p14="http://schemas.microsoft.com/office/powerpoint/2010/main" val="1800479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2FE5E6EA-27AE-483B-A779-C5972ED4B76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1F88D39F-7B6E-47D2-932D-274046CA2415}"/>
              </a:ext>
            </a:extLst>
          </p:cNvPr>
          <p:cNvSpPr>
            <a:spLocks noGrp="1"/>
          </p:cNvSpPr>
          <p:nvPr>
            <p:ph type="sldNum" sz="quarter" idx="11"/>
          </p:nvPr>
        </p:nvSpPr>
        <p:spPr>
          <a:ln/>
        </p:spPr>
        <p:txBody>
          <a:bodyPr/>
          <a:lstStyle>
            <a:lvl1pPr>
              <a:defRPr/>
            </a:lvl1pPr>
          </a:lstStyle>
          <a:p>
            <a:fld id="{91C3CE92-BC4C-40CA-9C31-359371DCFD46}" type="slidenum">
              <a:rPr lang="en-US" altLang="en-US"/>
              <a:pPr/>
              <a:t>‹#›</a:t>
            </a:fld>
            <a:endParaRPr lang="en-US" altLang="en-US"/>
          </a:p>
        </p:txBody>
      </p:sp>
    </p:spTree>
    <p:extLst>
      <p:ext uri="{BB962C8B-B14F-4D97-AF65-F5344CB8AC3E}">
        <p14:creationId xmlns:p14="http://schemas.microsoft.com/office/powerpoint/2010/main" val="3023961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2B1C2DB-6EB0-407F-8832-F6A51BA06642}"/>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CD54B0A0-7FDF-4952-8DD8-C3CEF03A18E9}"/>
              </a:ext>
            </a:extLst>
          </p:cNvPr>
          <p:cNvSpPr>
            <a:spLocks noGrp="1"/>
          </p:cNvSpPr>
          <p:nvPr>
            <p:ph type="sldNum" sz="quarter" idx="11"/>
          </p:nvPr>
        </p:nvSpPr>
        <p:spPr>
          <a:ln/>
        </p:spPr>
        <p:txBody>
          <a:bodyPr/>
          <a:lstStyle>
            <a:lvl1pPr>
              <a:defRPr/>
            </a:lvl1pPr>
          </a:lstStyle>
          <a:p>
            <a:fld id="{557FB4CF-E658-4571-B573-807CF0B05225}" type="slidenum">
              <a:rPr lang="en-US" altLang="en-US"/>
              <a:pPr/>
              <a:t>‹#›</a:t>
            </a:fld>
            <a:endParaRPr lang="en-US" altLang="en-US"/>
          </a:p>
        </p:txBody>
      </p:sp>
    </p:spTree>
    <p:extLst>
      <p:ext uri="{BB962C8B-B14F-4D97-AF65-F5344CB8AC3E}">
        <p14:creationId xmlns:p14="http://schemas.microsoft.com/office/powerpoint/2010/main" val="2870005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61914553-EAED-4926-9C72-924C2D7E86FC}"/>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55FB48DC-A6A4-4DF5-A001-A405BB60B1E3}"/>
              </a:ext>
            </a:extLst>
          </p:cNvPr>
          <p:cNvSpPr>
            <a:spLocks noGrp="1"/>
          </p:cNvSpPr>
          <p:nvPr>
            <p:ph type="sldNum" sz="quarter" idx="11"/>
          </p:nvPr>
        </p:nvSpPr>
        <p:spPr>
          <a:ln/>
        </p:spPr>
        <p:txBody>
          <a:bodyPr/>
          <a:lstStyle>
            <a:lvl1pPr>
              <a:defRPr/>
            </a:lvl1pPr>
          </a:lstStyle>
          <a:p>
            <a:fld id="{BE2D4F24-FD04-459E-84F7-C45E63248CF2}" type="slidenum">
              <a:rPr lang="en-US" altLang="en-US"/>
              <a:pPr/>
              <a:t>‹#›</a:t>
            </a:fld>
            <a:endParaRPr lang="en-US" altLang="en-US"/>
          </a:p>
        </p:txBody>
      </p:sp>
    </p:spTree>
    <p:extLst>
      <p:ext uri="{BB962C8B-B14F-4D97-AF65-F5344CB8AC3E}">
        <p14:creationId xmlns:p14="http://schemas.microsoft.com/office/powerpoint/2010/main" val="872418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DCD4EBCF-8E08-4629-9BB8-64CBCADBE010}"/>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8C39A599-8D60-47EF-A116-86E828FE2E69}"/>
              </a:ext>
            </a:extLst>
          </p:cNvPr>
          <p:cNvSpPr>
            <a:spLocks noGrp="1"/>
          </p:cNvSpPr>
          <p:nvPr>
            <p:ph type="sldNum" sz="quarter" idx="11"/>
          </p:nvPr>
        </p:nvSpPr>
        <p:spPr>
          <a:ln/>
        </p:spPr>
        <p:txBody>
          <a:bodyPr/>
          <a:lstStyle>
            <a:lvl1pPr>
              <a:defRPr/>
            </a:lvl1pPr>
          </a:lstStyle>
          <a:p>
            <a:fld id="{7198DC50-E6D4-4E7F-84AE-898C30AFCEF4}" type="slidenum">
              <a:rPr lang="en-US" altLang="en-US"/>
              <a:pPr/>
              <a:t>‹#›</a:t>
            </a:fld>
            <a:endParaRPr lang="en-US" altLang="en-US"/>
          </a:p>
        </p:txBody>
      </p:sp>
    </p:spTree>
    <p:extLst>
      <p:ext uri="{BB962C8B-B14F-4D97-AF65-F5344CB8AC3E}">
        <p14:creationId xmlns:p14="http://schemas.microsoft.com/office/powerpoint/2010/main" val="1130233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940B781C-0348-4BF1-8D13-6FF7CAEFD7EF}"/>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91E60A51-C9BC-47A2-84D9-396A040078CF}"/>
              </a:ext>
            </a:extLst>
          </p:cNvPr>
          <p:cNvSpPr>
            <a:spLocks noGrp="1"/>
          </p:cNvSpPr>
          <p:nvPr>
            <p:ph type="sldNum" sz="quarter" idx="11"/>
          </p:nvPr>
        </p:nvSpPr>
        <p:spPr>
          <a:ln/>
        </p:spPr>
        <p:txBody>
          <a:bodyPr/>
          <a:lstStyle>
            <a:lvl1pPr>
              <a:defRPr/>
            </a:lvl1pPr>
          </a:lstStyle>
          <a:p>
            <a:fld id="{FFE5A039-B368-4D61-9265-681B91C7CD5D}" type="slidenum">
              <a:rPr lang="en-US" altLang="en-US"/>
              <a:pPr/>
              <a:t>‹#›</a:t>
            </a:fld>
            <a:endParaRPr lang="en-US" altLang="en-US"/>
          </a:p>
        </p:txBody>
      </p:sp>
    </p:spTree>
    <p:extLst>
      <p:ext uri="{BB962C8B-B14F-4D97-AF65-F5344CB8AC3E}">
        <p14:creationId xmlns:p14="http://schemas.microsoft.com/office/powerpoint/2010/main" val="40372549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DE3C0C4D-B75B-41BC-BC8A-DD7C0920650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AB8657AB-59E8-419C-9038-3433E7D4275F}"/>
              </a:ext>
            </a:extLst>
          </p:cNvPr>
          <p:cNvSpPr>
            <a:spLocks noGrp="1"/>
          </p:cNvSpPr>
          <p:nvPr>
            <p:ph type="sldNum" sz="quarter" idx="11"/>
          </p:nvPr>
        </p:nvSpPr>
        <p:spPr>
          <a:ln/>
        </p:spPr>
        <p:txBody>
          <a:bodyPr/>
          <a:lstStyle>
            <a:lvl1pPr>
              <a:defRPr/>
            </a:lvl1pPr>
          </a:lstStyle>
          <a:p>
            <a:fld id="{27607848-AFB7-45C5-B58C-ADEEE1E77F72}" type="slidenum">
              <a:rPr lang="en-US" altLang="en-US"/>
              <a:pPr/>
              <a:t>‹#›</a:t>
            </a:fld>
            <a:endParaRPr lang="en-US" altLang="en-US"/>
          </a:p>
        </p:txBody>
      </p:sp>
    </p:spTree>
    <p:extLst>
      <p:ext uri="{BB962C8B-B14F-4D97-AF65-F5344CB8AC3E}">
        <p14:creationId xmlns:p14="http://schemas.microsoft.com/office/powerpoint/2010/main" val="1683520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16:creationId xmlns:a16="http://schemas.microsoft.com/office/drawing/2014/main" id="{2AC5DC98-F1E6-4E3E-AB5F-227049939CA4}"/>
              </a:ext>
            </a:extLst>
          </p:cNvPr>
          <p:cNvSpPr>
            <a:spLocks noGrp="1" noChangeArrowheads="1"/>
          </p:cNvSpPr>
          <p:nvPr>
            <p:ph type="sldNum" sz="quarter" idx="10"/>
          </p:nvPr>
        </p:nvSpPr>
        <p:spPr>
          <a:ln/>
        </p:spPr>
        <p:txBody>
          <a:bodyPr/>
          <a:lstStyle>
            <a:lvl1pPr>
              <a:defRPr/>
            </a:lvl1pPr>
          </a:lstStyle>
          <a:p>
            <a:fld id="{BC623476-A02E-4BAE-8DAF-BA84AF5EC426}" type="slidenum">
              <a:rPr lang="en-US" altLang="en-US"/>
              <a:pPr/>
              <a:t>‹#›</a:t>
            </a:fld>
            <a:endParaRPr lang="en-US" altLang="en-US"/>
          </a:p>
        </p:txBody>
      </p:sp>
    </p:spTree>
    <p:extLst>
      <p:ext uri="{BB962C8B-B14F-4D97-AF65-F5344CB8AC3E}">
        <p14:creationId xmlns:p14="http://schemas.microsoft.com/office/powerpoint/2010/main" val="318610872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tx1"/>
        </a:solidFill>
        <a:effectLst/>
      </p:bgPr>
    </p:bg>
    <p:spTree>
      <p:nvGrpSpPr>
        <p:cNvPr id="1" name=""/>
        <p:cNvGrpSpPr/>
        <p:nvPr/>
      </p:nvGrpSpPr>
      <p:grpSpPr>
        <a:xfrm>
          <a:off x="0" y="0"/>
          <a:ext cx="0" cy="0"/>
          <a:chOff x="0" y="0"/>
          <a:chExt cx="0" cy="0"/>
        </a:xfrm>
      </p:grpSpPr>
      <p:pic>
        <p:nvPicPr>
          <p:cNvPr id="4" name="Picture 12" descr="AbbVieLogo_Standard_White.eps">
            <a:extLst>
              <a:ext uri="{FF2B5EF4-FFF2-40B4-BE49-F238E27FC236}">
                <a16:creationId xmlns:a16="http://schemas.microsoft.com/office/drawing/2014/main" id="{A9E4D500-8D7D-4465-8203-590E83B130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93713"/>
            <a:ext cx="13716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457F0C25-48A0-4DF7-A9F5-75A10D7609E1}"/>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solidFill>
                  <a:schemeClr val="bg1"/>
                </a:solidFill>
                <a:cs typeface="+mn-cs"/>
              </a:defRPr>
            </a:lvl1pPr>
          </a:lstStyle>
          <a:p>
            <a:pPr>
              <a:defRPr/>
            </a:pPr>
            <a:endParaRPr lang="en-US"/>
          </a:p>
        </p:txBody>
      </p:sp>
    </p:spTree>
    <p:extLst>
      <p:ext uri="{BB962C8B-B14F-4D97-AF65-F5344CB8AC3E}">
        <p14:creationId xmlns:p14="http://schemas.microsoft.com/office/powerpoint/2010/main" val="13639935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a:extLst>
              <a:ext uri="{FF2B5EF4-FFF2-40B4-BE49-F238E27FC236}">
                <a16:creationId xmlns:a16="http://schemas.microsoft.com/office/drawing/2014/main" id="{5E823FC5-3781-4E0E-BE99-6BF585733EEE}"/>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BC59B10E-CB26-4B9D-B52B-D2D637474311}"/>
              </a:ext>
            </a:extLst>
          </p:cNvPr>
          <p:cNvSpPr>
            <a:spLocks noGrp="1"/>
          </p:cNvSpPr>
          <p:nvPr>
            <p:ph type="sldNum" sz="quarter" idx="11"/>
          </p:nvPr>
        </p:nvSpPr>
        <p:spPr>
          <a:ln/>
        </p:spPr>
        <p:txBody>
          <a:bodyPr/>
          <a:lstStyle>
            <a:lvl1pPr>
              <a:defRPr/>
            </a:lvl1pPr>
          </a:lstStyle>
          <a:p>
            <a:fld id="{EAB23565-35F4-4A63-948D-2508A8BA8BC5}" type="slidenum">
              <a:rPr lang="en-US" altLang="en-US"/>
              <a:pPr/>
              <a:t>‹#›</a:t>
            </a:fld>
            <a:endParaRPr lang="en-US" altLang="en-US"/>
          </a:p>
        </p:txBody>
      </p:sp>
    </p:spTree>
    <p:extLst>
      <p:ext uri="{BB962C8B-B14F-4D97-AF65-F5344CB8AC3E}">
        <p14:creationId xmlns:p14="http://schemas.microsoft.com/office/powerpoint/2010/main" val="17324088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8CADB13D-00E0-41FC-A230-07183928382F}"/>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5895959D-A407-448D-9F08-984E115EDD24}"/>
              </a:ext>
            </a:extLst>
          </p:cNvPr>
          <p:cNvSpPr>
            <a:spLocks noGrp="1"/>
          </p:cNvSpPr>
          <p:nvPr>
            <p:ph type="sldNum" sz="quarter" idx="11"/>
          </p:nvPr>
        </p:nvSpPr>
        <p:spPr>
          <a:ln/>
        </p:spPr>
        <p:txBody>
          <a:bodyPr/>
          <a:lstStyle>
            <a:lvl1pPr>
              <a:defRPr/>
            </a:lvl1pPr>
          </a:lstStyle>
          <a:p>
            <a:fld id="{2111B673-4353-4E9B-AEDE-C8D45C3FC6FD}" type="slidenum">
              <a:rPr lang="en-US" altLang="en-US"/>
              <a:pPr/>
              <a:t>‹#›</a:t>
            </a:fld>
            <a:endParaRPr lang="en-US" altLang="en-US"/>
          </a:p>
        </p:txBody>
      </p:sp>
    </p:spTree>
    <p:extLst>
      <p:ext uri="{BB962C8B-B14F-4D97-AF65-F5344CB8AC3E}">
        <p14:creationId xmlns:p14="http://schemas.microsoft.com/office/powerpoint/2010/main" val="22023418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FD03299E-7AA6-476B-BC84-2BF064C35CA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C620DC78-BC24-4648-8C56-239D39E343DE}"/>
              </a:ext>
            </a:extLst>
          </p:cNvPr>
          <p:cNvSpPr>
            <a:spLocks noGrp="1"/>
          </p:cNvSpPr>
          <p:nvPr>
            <p:ph type="sldNum" sz="quarter" idx="11"/>
          </p:nvPr>
        </p:nvSpPr>
        <p:spPr>
          <a:ln/>
        </p:spPr>
        <p:txBody>
          <a:bodyPr/>
          <a:lstStyle>
            <a:lvl1pPr>
              <a:defRPr/>
            </a:lvl1pPr>
          </a:lstStyle>
          <a:p>
            <a:fld id="{F7BAB32E-2DAB-41E1-A15D-08EDF084F729}" type="slidenum">
              <a:rPr lang="en-US" altLang="en-US"/>
              <a:pPr/>
              <a:t>‹#›</a:t>
            </a:fld>
            <a:endParaRPr lang="en-US" altLang="en-US"/>
          </a:p>
        </p:txBody>
      </p:sp>
    </p:spTree>
    <p:extLst>
      <p:ext uri="{BB962C8B-B14F-4D97-AF65-F5344CB8AC3E}">
        <p14:creationId xmlns:p14="http://schemas.microsoft.com/office/powerpoint/2010/main" val="185942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5B2B3B1-5594-4BA4-869D-D297033A363F}"/>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6796EDC3-C14C-489D-BDAC-DA7AFADB42CB}"/>
              </a:ext>
            </a:extLst>
          </p:cNvPr>
          <p:cNvSpPr>
            <a:spLocks noGrp="1"/>
          </p:cNvSpPr>
          <p:nvPr>
            <p:ph type="sldNum" sz="quarter" idx="11"/>
          </p:nvPr>
        </p:nvSpPr>
        <p:spPr>
          <a:ln/>
        </p:spPr>
        <p:txBody>
          <a:bodyPr/>
          <a:lstStyle>
            <a:lvl1pPr>
              <a:defRPr/>
            </a:lvl1pPr>
          </a:lstStyle>
          <a:p>
            <a:fld id="{77995520-D795-4E9B-B463-ACB5D3583E63}" type="slidenum">
              <a:rPr lang="en-US" altLang="en-US"/>
              <a:pPr/>
              <a:t>‹#›</a:t>
            </a:fld>
            <a:endParaRPr lang="en-US" altLang="en-US"/>
          </a:p>
        </p:txBody>
      </p:sp>
    </p:spTree>
    <p:extLst>
      <p:ext uri="{BB962C8B-B14F-4D97-AF65-F5344CB8AC3E}">
        <p14:creationId xmlns:p14="http://schemas.microsoft.com/office/powerpoint/2010/main" val="35874038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4B1753D-8C1B-4C64-BAC6-878F75B32C0A}"/>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A408BB70-ADE0-432B-A9A6-67F3344C440B}"/>
              </a:ext>
            </a:extLst>
          </p:cNvPr>
          <p:cNvSpPr>
            <a:spLocks noGrp="1"/>
          </p:cNvSpPr>
          <p:nvPr>
            <p:ph type="sldNum" sz="quarter" idx="11"/>
          </p:nvPr>
        </p:nvSpPr>
        <p:spPr>
          <a:ln/>
        </p:spPr>
        <p:txBody>
          <a:bodyPr/>
          <a:lstStyle>
            <a:lvl1pPr>
              <a:defRPr/>
            </a:lvl1pPr>
          </a:lstStyle>
          <a:p>
            <a:fld id="{FF68C206-DF98-4C4D-97A7-1485612DCEA6}" type="slidenum">
              <a:rPr lang="en-US" altLang="en-US"/>
              <a:pPr/>
              <a:t>‹#›</a:t>
            </a:fld>
            <a:endParaRPr lang="en-US" altLang="en-US"/>
          </a:p>
        </p:txBody>
      </p:sp>
    </p:spTree>
    <p:extLst>
      <p:ext uri="{BB962C8B-B14F-4D97-AF65-F5344CB8AC3E}">
        <p14:creationId xmlns:p14="http://schemas.microsoft.com/office/powerpoint/2010/main" val="620909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FF12C066-6252-40C4-8C39-09013BBEB2AA}"/>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F8A58867-3094-44CE-AAFD-41C687478DDA}"/>
              </a:ext>
            </a:extLst>
          </p:cNvPr>
          <p:cNvSpPr>
            <a:spLocks noGrp="1"/>
          </p:cNvSpPr>
          <p:nvPr>
            <p:ph type="sldNum" sz="quarter" idx="11"/>
          </p:nvPr>
        </p:nvSpPr>
        <p:spPr>
          <a:ln/>
        </p:spPr>
        <p:txBody>
          <a:bodyPr/>
          <a:lstStyle>
            <a:lvl1pPr>
              <a:defRPr/>
            </a:lvl1pPr>
          </a:lstStyle>
          <a:p>
            <a:fld id="{EEDD2F63-A9B0-4C9B-9E70-BEDDFBF315CF}" type="slidenum">
              <a:rPr lang="en-US" altLang="en-US"/>
              <a:pPr/>
              <a:t>‹#›</a:t>
            </a:fld>
            <a:endParaRPr lang="en-US" altLang="en-US"/>
          </a:p>
        </p:txBody>
      </p:sp>
    </p:spTree>
    <p:extLst>
      <p:ext uri="{BB962C8B-B14F-4D97-AF65-F5344CB8AC3E}">
        <p14:creationId xmlns:p14="http://schemas.microsoft.com/office/powerpoint/2010/main" val="9069944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D81C6CA-267B-4161-9C5B-84C721FFE66B}"/>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5137199D-6F67-4EA2-9D7F-9FE751C91D89}"/>
              </a:ext>
            </a:extLst>
          </p:cNvPr>
          <p:cNvSpPr>
            <a:spLocks noGrp="1"/>
          </p:cNvSpPr>
          <p:nvPr>
            <p:ph type="sldNum" sz="quarter" idx="11"/>
          </p:nvPr>
        </p:nvSpPr>
        <p:spPr>
          <a:ln/>
        </p:spPr>
        <p:txBody>
          <a:bodyPr/>
          <a:lstStyle>
            <a:lvl1pPr>
              <a:defRPr/>
            </a:lvl1pPr>
          </a:lstStyle>
          <a:p>
            <a:fld id="{339C0528-0975-42A1-B76E-1397592D192B}" type="slidenum">
              <a:rPr lang="en-US" altLang="en-US"/>
              <a:pPr/>
              <a:t>‹#›</a:t>
            </a:fld>
            <a:endParaRPr lang="en-US" altLang="en-US"/>
          </a:p>
        </p:txBody>
      </p:sp>
    </p:spTree>
    <p:extLst>
      <p:ext uri="{BB962C8B-B14F-4D97-AF65-F5344CB8AC3E}">
        <p14:creationId xmlns:p14="http://schemas.microsoft.com/office/powerpoint/2010/main" val="24259760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54D5E40-E669-43A3-B62E-030001BF4814}"/>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AF6FD04C-7920-4D4B-AE1C-E8C6C327C850}"/>
              </a:ext>
            </a:extLst>
          </p:cNvPr>
          <p:cNvSpPr>
            <a:spLocks noGrp="1"/>
          </p:cNvSpPr>
          <p:nvPr>
            <p:ph type="sldNum" sz="quarter" idx="11"/>
          </p:nvPr>
        </p:nvSpPr>
        <p:spPr>
          <a:ln/>
        </p:spPr>
        <p:txBody>
          <a:bodyPr/>
          <a:lstStyle>
            <a:lvl1pPr>
              <a:defRPr/>
            </a:lvl1pPr>
          </a:lstStyle>
          <a:p>
            <a:fld id="{74395F3C-243E-47D3-B4F4-CBFFA4707FC9}" type="slidenum">
              <a:rPr lang="en-US" altLang="en-US"/>
              <a:pPr/>
              <a:t>‹#›</a:t>
            </a:fld>
            <a:endParaRPr lang="en-US" altLang="en-US"/>
          </a:p>
        </p:txBody>
      </p:sp>
    </p:spTree>
    <p:extLst>
      <p:ext uri="{BB962C8B-B14F-4D97-AF65-F5344CB8AC3E}">
        <p14:creationId xmlns:p14="http://schemas.microsoft.com/office/powerpoint/2010/main" val="15836188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12091CEB-65A6-482B-85AE-C4C9D77E7B5A}"/>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43230D55-DCA0-4C8C-AE90-15796D462FEA}"/>
              </a:ext>
            </a:extLst>
          </p:cNvPr>
          <p:cNvSpPr>
            <a:spLocks noGrp="1"/>
          </p:cNvSpPr>
          <p:nvPr>
            <p:ph type="sldNum" sz="quarter" idx="11"/>
          </p:nvPr>
        </p:nvSpPr>
        <p:spPr>
          <a:ln/>
        </p:spPr>
        <p:txBody>
          <a:bodyPr/>
          <a:lstStyle>
            <a:lvl1pPr>
              <a:defRPr/>
            </a:lvl1pPr>
          </a:lstStyle>
          <a:p>
            <a:fld id="{B5650221-8919-41D2-B130-7FAE930A74BB}" type="slidenum">
              <a:rPr lang="en-US" altLang="en-US"/>
              <a:pPr/>
              <a:t>‹#›</a:t>
            </a:fld>
            <a:endParaRPr lang="en-US" altLang="en-US"/>
          </a:p>
        </p:txBody>
      </p:sp>
    </p:spTree>
    <p:extLst>
      <p:ext uri="{BB962C8B-B14F-4D97-AF65-F5344CB8AC3E}">
        <p14:creationId xmlns:p14="http://schemas.microsoft.com/office/powerpoint/2010/main" val="48868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16:creationId xmlns:a16="http://schemas.microsoft.com/office/drawing/2014/main" id="{4173E4F0-BCA6-4071-A3A6-E368C8FA7740}"/>
              </a:ext>
            </a:extLst>
          </p:cNvPr>
          <p:cNvSpPr>
            <a:spLocks noGrp="1" noChangeArrowheads="1"/>
          </p:cNvSpPr>
          <p:nvPr>
            <p:ph type="sldNum" sz="quarter" idx="10"/>
          </p:nvPr>
        </p:nvSpPr>
        <p:spPr>
          <a:ln/>
        </p:spPr>
        <p:txBody>
          <a:bodyPr/>
          <a:lstStyle>
            <a:lvl1pPr>
              <a:defRPr/>
            </a:lvl1pPr>
          </a:lstStyle>
          <a:p>
            <a:fld id="{79D55B31-9BC4-4B00-A310-B73293251BA0}" type="slidenum">
              <a:rPr lang="en-US" altLang="en-US"/>
              <a:pPr/>
              <a:t>‹#›</a:t>
            </a:fld>
            <a:endParaRPr lang="en-US" altLang="en-US"/>
          </a:p>
        </p:txBody>
      </p:sp>
    </p:spTree>
    <p:extLst>
      <p:ext uri="{BB962C8B-B14F-4D97-AF65-F5344CB8AC3E}">
        <p14:creationId xmlns:p14="http://schemas.microsoft.com/office/powerpoint/2010/main" val="181395738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DFB48514-2D9A-4A6B-A4FC-D7F5AC72B492}"/>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E6ABEEDB-E696-4371-A9D2-C2E828272F14}"/>
              </a:ext>
            </a:extLst>
          </p:cNvPr>
          <p:cNvSpPr>
            <a:spLocks noGrp="1"/>
          </p:cNvSpPr>
          <p:nvPr>
            <p:ph type="sldNum" sz="quarter" idx="11"/>
          </p:nvPr>
        </p:nvSpPr>
        <p:spPr>
          <a:ln/>
        </p:spPr>
        <p:txBody>
          <a:bodyPr/>
          <a:lstStyle>
            <a:lvl1pPr>
              <a:defRPr/>
            </a:lvl1pPr>
          </a:lstStyle>
          <a:p>
            <a:fld id="{3660CB55-02B9-43D0-BC9B-F1FD3E0FA9E3}" type="slidenum">
              <a:rPr lang="en-US" altLang="en-US"/>
              <a:pPr/>
              <a:t>‹#›</a:t>
            </a:fld>
            <a:endParaRPr lang="en-US" altLang="en-US"/>
          </a:p>
        </p:txBody>
      </p:sp>
    </p:spTree>
    <p:extLst>
      <p:ext uri="{BB962C8B-B14F-4D97-AF65-F5344CB8AC3E}">
        <p14:creationId xmlns:p14="http://schemas.microsoft.com/office/powerpoint/2010/main" val="18453116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CF25A0B9-380F-4E9F-8140-65C52EC73B21}"/>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3E3B940F-C64F-4BFB-9B4A-54BEDC86FDEF}"/>
              </a:ext>
            </a:extLst>
          </p:cNvPr>
          <p:cNvSpPr>
            <a:spLocks noGrp="1"/>
          </p:cNvSpPr>
          <p:nvPr>
            <p:ph type="sldNum" sz="quarter" idx="11"/>
          </p:nvPr>
        </p:nvSpPr>
        <p:spPr>
          <a:ln/>
        </p:spPr>
        <p:txBody>
          <a:bodyPr/>
          <a:lstStyle>
            <a:lvl1pPr>
              <a:defRPr/>
            </a:lvl1pPr>
          </a:lstStyle>
          <a:p>
            <a:fld id="{339D0575-D466-46F6-8B26-EC2C0F95729D}" type="slidenum">
              <a:rPr lang="en-US" altLang="en-US"/>
              <a:pPr/>
              <a:t>‹#›</a:t>
            </a:fld>
            <a:endParaRPr lang="en-US" altLang="en-US"/>
          </a:p>
        </p:txBody>
      </p:sp>
    </p:spTree>
    <p:extLst>
      <p:ext uri="{BB962C8B-B14F-4D97-AF65-F5344CB8AC3E}">
        <p14:creationId xmlns:p14="http://schemas.microsoft.com/office/powerpoint/2010/main" val="6326433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a:extLst>
              <a:ext uri="{FF2B5EF4-FFF2-40B4-BE49-F238E27FC236}">
                <a16:creationId xmlns:a16="http://schemas.microsoft.com/office/drawing/2014/main" id="{E96642B0-7092-42C5-914A-895F906AEB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93713"/>
            <a:ext cx="13716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1781793A-6EB4-47FC-9356-60A146D6EFB0}"/>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p>
        </p:txBody>
      </p:sp>
    </p:spTree>
    <p:extLst>
      <p:ext uri="{BB962C8B-B14F-4D97-AF65-F5344CB8AC3E}">
        <p14:creationId xmlns:p14="http://schemas.microsoft.com/office/powerpoint/2010/main" val="19281419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AF9D2FC2-7B85-4DB1-A47D-8FB674C1EBD1}"/>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D57BD5E2-3739-4D32-930A-F0303F78528C}"/>
              </a:ext>
            </a:extLst>
          </p:cNvPr>
          <p:cNvSpPr>
            <a:spLocks noGrp="1"/>
          </p:cNvSpPr>
          <p:nvPr>
            <p:ph type="sldNum" sz="quarter" idx="11"/>
          </p:nvPr>
        </p:nvSpPr>
        <p:spPr>
          <a:ln/>
        </p:spPr>
        <p:txBody>
          <a:bodyPr/>
          <a:lstStyle>
            <a:lvl1pPr>
              <a:defRPr/>
            </a:lvl1pPr>
          </a:lstStyle>
          <a:p>
            <a:fld id="{6FB34BC6-DB4F-4A0D-8B97-9F8A1D633434}" type="slidenum">
              <a:rPr lang="en-US" altLang="en-US"/>
              <a:pPr/>
              <a:t>‹#›</a:t>
            </a:fld>
            <a:endParaRPr lang="en-US" altLang="en-US"/>
          </a:p>
        </p:txBody>
      </p:sp>
    </p:spTree>
    <p:extLst>
      <p:ext uri="{BB962C8B-B14F-4D97-AF65-F5344CB8AC3E}">
        <p14:creationId xmlns:p14="http://schemas.microsoft.com/office/powerpoint/2010/main" val="17130123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a:extLst>
              <a:ext uri="{FF2B5EF4-FFF2-40B4-BE49-F238E27FC236}">
                <a16:creationId xmlns:a16="http://schemas.microsoft.com/office/drawing/2014/main" id="{3D9009D2-97EB-4786-A2C2-988B0F49B95B}"/>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D1866854-7107-4615-9449-ECA336927094}"/>
              </a:ext>
            </a:extLst>
          </p:cNvPr>
          <p:cNvSpPr>
            <a:spLocks noGrp="1"/>
          </p:cNvSpPr>
          <p:nvPr>
            <p:ph type="sldNum" sz="quarter" idx="11"/>
          </p:nvPr>
        </p:nvSpPr>
        <p:spPr>
          <a:ln/>
        </p:spPr>
        <p:txBody>
          <a:bodyPr/>
          <a:lstStyle>
            <a:lvl1pPr>
              <a:defRPr/>
            </a:lvl1pPr>
          </a:lstStyle>
          <a:p>
            <a:fld id="{0662BADE-6826-48AF-B616-9DAE728A03D0}" type="slidenum">
              <a:rPr lang="en-US" altLang="en-US"/>
              <a:pPr/>
              <a:t>‹#›</a:t>
            </a:fld>
            <a:endParaRPr lang="en-US" altLang="en-US"/>
          </a:p>
        </p:txBody>
      </p:sp>
    </p:spTree>
    <p:extLst>
      <p:ext uri="{BB962C8B-B14F-4D97-AF65-F5344CB8AC3E}">
        <p14:creationId xmlns:p14="http://schemas.microsoft.com/office/powerpoint/2010/main" val="25786143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7112C8F-8158-45BD-AB99-69E029C22091}"/>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D7DC4BFC-15D4-47D8-93BE-20124F77E9B9}"/>
              </a:ext>
            </a:extLst>
          </p:cNvPr>
          <p:cNvSpPr>
            <a:spLocks noGrp="1"/>
          </p:cNvSpPr>
          <p:nvPr>
            <p:ph type="sldNum" sz="quarter" idx="11"/>
          </p:nvPr>
        </p:nvSpPr>
        <p:spPr>
          <a:ln/>
        </p:spPr>
        <p:txBody>
          <a:bodyPr/>
          <a:lstStyle>
            <a:lvl1pPr>
              <a:defRPr/>
            </a:lvl1pPr>
          </a:lstStyle>
          <a:p>
            <a:fld id="{2236F66B-2F21-4F87-956C-3FFA3B015127}" type="slidenum">
              <a:rPr lang="en-US" altLang="en-US"/>
              <a:pPr/>
              <a:t>‹#›</a:t>
            </a:fld>
            <a:endParaRPr lang="en-US" altLang="en-US"/>
          </a:p>
        </p:txBody>
      </p:sp>
    </p:spTree>
    <p:extLst>
      <p:ext uri="{BB962C8B-B14F-4D97-AF65-F5344CB8AC3E}">
        <p14:creationId xmlns:p14="http://schemas.microsoft.com/office/powerpoint/2010/main" val="37412104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1656EC7-9806-4049-8540-202DF268ABC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DC3D373B-5881-407A-9921-37651E633C74}"/>
              </a:ext>
            </a:extLst>
          </p:cNvPr>
          <p:cNvSpPr>
            <a:spLocks noGrp="1"/>
          </p:cNvSpPr>
          <p:nvPr>
            <p:ph type="sldNum" sz="quarter" idx="11"/>
          </p:nvPr>
        </p:nvSpPr>
        <p:spPr>
          <a:ln/>
        </p:spPr>
        <p:txBody>
          <a:bodyPr/>
          <a:lstStyle>
            <a:lvl1pPr>
              <a:defRPr/>
            </a:lvl1pPr>
          </a:lstStyle>
          <a:p>
            <a:fld id="{8065D025-DB2F-4E21-AAC7-BF0CCD7B517A}" type="slidenum">
              <a:rPr lang="en-US" altLang="en-US"/>
              <a:pPr/>
              <a:t>‹#›</a:t>
            </a:fld>
            <a:endParaRPr lang="en-US" altLang="en-US"/>
          </a:p>
        </p:txBody>
      </p:sp>
    </p:spTree>
    <p:extLst>
      <p:ext uri="{BB962C8B-B14F-4D97-AF65-F5344CB8AC3E}">
        <p14:creationId xmlns:p14="http://schemas.microsoft.com/office/powerpoint/2010/main" val="11340130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98F7AE69-9BEC-4824-8C3C-6584F6326562}"/>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43D561F6-638A-4B0E-BA93-93CF876B17DB}"/>
              </a:ext>
            </a:extLst>
          </p:cNvPr>
          <p:cNvSpPr>
            <a:spLocks noGrp="1"/>
          </p:cNvSpPr>
          <p:nvPr>
            <p:ph type="sldNum" sz="quarter" idx="11"/>
          </p:nvPr>
        </p:nvSpPr>
        <p:spPr>
          <a:ln/>
        </p:spPr>
        <p:txBody>
          <a:bodyPr/>
          <a:lstStyle>
            <a:lvl1pPr>
              <a:defRPr/>
            </a:lvl1pPr>
          </a:lstStyle>
          <a:p>
            <a:fld id="{C81F9F9E-B426-4E91-8EF4-DEC10A10C3E4}" type="slidenum">
              <a:rPr lang="en-US" altLang="en-US"/>
              <a:pPr/>
              <a:t>‹#›</a:t>
            </a:fld>
            <a:endParaRPr lang="en-US" altLang="en-US"/>
          </a:p>
        </p:txBody>
      </p:sp>
    </p:spTree>
    <p:extLst>
      <p:ext uri="{BB962C8B-B14F-4D97-AF65-F5344CB8AC3E}">
        <p14:creationId xmlns:p14="http://schemas.microsoft.com/office/powerpoint/2010/main" val="35726820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1177255-E55F-49E6-809A-C967AED3DE2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91FDE63E-DFB7-4868-9B9A-40C358C6D62E}"/>
              </a:ext>
            </a:extLst>
          </p:cNvPr>
          <p:cNvSpPr>
            <a:spLocks noGrp="1"/>
          </p:cNvSpPr>
          <p:nvPr>
            <p:ph type="sldNum" sz="quarter" idx="11"/>
          </p:nvPr>
        </p:nvSpPr>
        <p:spPr>
          <a:ln/>
        </p:spPr>
        <p:txBody>
          <a:bodyPr/>
          <a:lstStyle>
            <a:lvl1pPr>
              <a:defRPr/>
            </a:lvl1pPr>
          </a:lstStyle>
          <a:p>
            <a:fld id="{5BE721ED-999F-41E4-AF68-E8C9FC5C3143}" type="slidenum">
              <a:rPr lang="en-US" altLang="en-US"/>
              <a:pPr/>
              <a:t>‹#›</a:t>
            </a:fld>
            <a:endParaRPr lang="en-US" altLang="en-US"/>
          </a:p>
        </p:txBody>
      </p:sp>
    </p:spTree>
    <p:extLst>
      <p:ext uri="{BB962C8B-B14F-4D97-AF65-F5344CB8AC3E}">
        <p14:creationId xmlns:p14="http://schemas.microsoft.com/office/powerpoint/2010/main" val="24283418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2DE2482C-CBC8-485F-9E9C-81B8DCC05315}"/>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82534C87-08A5-4D36-9703-5738C2AA3722}"/>
              </a:ext>
            </a:extLst>
          </p:cNvPr>
          <p:cNvSpPr>
            <a:spLocks noGrp="1"/>
          </p:cNvSpPr>
          <p:nvPr>
            <p:ph type="sldNum" sz="quarter" idx="11"/>
          </p:nvPr>
        </p:nvSpPr>
        <p:spPr>
          <a:ln/>
        </p:spPr>
        <p:txBody>
          <a:bodyPr/>
          <a:lstStyle>
            <a:lvl1pPr>
              <a:defRPr/>
            </a:lvl1pPr>
          </a:lstStyle>
          <a:p>
            <a:fld id="{65FF44BC-E490-4943-8CE0-73914317D914}" type="slidenum">
              <a:rPr lang="en-US" altLang="en-US"/>
              <a:pPr/>
              <a:t>‹#›</a:t>
            </a:fld>
            <a:endParaRPr lang="en-US" altLang="en-US"/>
          </a:p>
        </p:txBody>
      </p:sp>
    </p:spTree>
    <p:extLst>
      <p:ext uri="{BB962C8B-B14F-4D97-AF65-F5344CB8AC3E}">
        <p14:creationId xmlns:p14="http://schemas.microsoft.com/office/powerpoint/2010/main" val="299713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B8945AA-8110-45EF-9E58-E676E5997D7C}"/>
              </a:ext>
            </a:extLst>
          </p:cNvPr>
          <p:cNvSpPr>
            <a:spLocks noGrp="1" noChangeArrowheads="1"/>
          </p:cNvSpPr>
          <p:nvPr>
            <p:ph type="sldNum" sz="quarter" idx="10"/>
          </p:nvPr>
        </p:nvSpPr>
        <p:spPr>
          <a:ln/>
        </p:spPr>
        <p:txBody>
          <a:bodyPr/>
          <a:lstStyle>
            <a:lvl1pPr>
              <a:defRPr/>
            </a:lvl1pPr>
          </a:lstStyle>
          <a:p>
            <a:fld id="{2A8FDE51-DED4-46A2-AFED-FA5952F57BCE}" type="slidenum">
              <a:rPr lang="en-US" altLang="en-US"/>
              <a:pPr/>
              <a:t>‹#›</a:t>
            </a:fld>
            <a:endParaRPr lang="en-US" altLang="en-US"/>
          </a:p>
        </p:txBody>
      </p:sp>
    </p:spTree>
    <p:extLst>
      <p:ext uri="{BB962C8B-B14F-4D97-AF65-F5344CB8AC3E}">
        <p14:creationId xmlns:p14="http://schemas.microsoft.com/office/powerpoint/2010/main" val="3266741189"/>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7E7922B3-4315-415C-9BA0-EB13BE195086}"/>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77765C16-2E75-43E0-BCA5-51B6749A22FB}"/>
              </a:ext>
            </a:extLst>
          </p:cNvPr>
          <p:cNvSpPr>
            <a:spLocks noGrp="1"/>
          </p:cNvSpPr>
          <p:nvPr>
            <p:ph type="sldNum" sz="quarter" idx="11"/>
          </p:nvPr>
        </p:nvSpPr>
        <p:spPr>
          <a:ln/>
        </p:spPr>
        <p:txBody>
          <a:bodyPr/>
          <a:lstStyle>
            <a:lvl1pPr>
              <a:defRPr/>
            </a:lvl1pPr>
          </a:lstStyle>
          <a:p>
            <a:fld id="{D165C9A4-7044-4976-B302-A00E25E96BDC}" type="slidenum">
              <a:rPr lang="en-US" altLang="en-US"/>
              <a:pPr/>
              <a:t>‹#›</a:t>
            </a:fld>
            <a:endParaRPr lang="en-US" altLang="en-US"/>
          </a:p>
        </p:txBody>
      </p:sp>
    </p:spTree>
    <p:extLst>
      <p:ext uri="{BB962C8B-B14F-4D97-AF65-F5344CB8AC3E}">
        <p14:creationId xmlns:p14="http://schemas.microsoft.com/office/powerpoint/2010/main" val="133883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FDBC6EA-3DA9-4592-BC54-9B6AD40F0E6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721D239E-EBF9-42AF-AA53-9D8104CBBF85}"/>
              </a:ext>
            </a:extLst>
          </p:cNvPr>
          <p:cNvSpPr>
            <a:spLocks noGrp="1"/>
          </p:cNvSpPr>
          <p:nvPr>
            <p:ph type="sldNum" sz="quarter" idx="11"/>
          </p:nvPr>
        </p:nvSpPr>
        <p:spPr>
          <a:ln/>
        </p:spPr>
        <p:txBody>
          <a:bodyPr/>
          <a:lstStyle>
            <a:lvl1pPr>
              <a:defRPr/>
            </a:lvl1pPr>
          </a:lstStyle>
          <a:p>
            <a:fld id="{A1254FEC-E971-4FC6-9DDD-14C8868308D7}" type="slidenum">
              <a:rPr lang="en-US" altLang="en-US"/>
              <a:pPr/>
              <a:t>‹#›</a:t>
            </a:fld>
            <a:endParaRPr lang="en-US" altLang="en-US"/>
          </a:p>
        </p:txBody>
      </p:sp>
    </p:spTree>
    <p:extLst>
      <p:ext uri="{BB962C8B-B14F-4D97-AF65-F5344CB8AC3E}">
        <p14:creationId xmlns:p14="http://schemas.microsoft.com/office/powerpoint/2010/main" val="17186053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A687B74C-7F96-4627-AC9B-CEC67B461A2B}"/>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BBB072A0-93EB-49A1-A1DA-107B49FB95EF}"/>
              </a:ext>
            </a:extLst>
          </p:cNvPr>
          <p:cNvSpPr>
            <a:spLocks noGrp="1"/>
          </p:cNvSpPr>
          <p:nvPr>
            <p:ph type="sldNum" sz="quarter" idx="11"/>
          </p:nvPr>
        </p:nvSpPr>
        <p:spPr>
          <a:ln/>
        </p:spPr>
        <p:txBody>
          <a:bodyPr/>
          <a:lstStyle>
            <a:lvl1pPr>
              <a:defRPr/>
            </a:lvl1pPr>
          </a:lstStyle>
          <a:p>
            <a:fld id="{E432D07D-4A70-4D44-BA66-BC4829F82762}" type="slidenum">
              <a:rPr lang="en-US" altLang="en-US"/>
              <a:pPr/>
              <a:t>‹#›</a:t>
            </a:fld>
            <a:endParaRPr lang="en-US" altLang="en-US"/>
          </a:p>
        </p:txBody>
      </p:sp>
    </p:spTree>
    <p:extLst>
      <p:ext uri="{BB962C8B-B14F-4D97-AF65-F5344CB8AC3E}">
        <p14:creationId xmlns:p14="http://schemas.microsoft.com/office/powerpoint/2010/main" val="41921400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tx1"/>
        </a:solidFill>
        <a:effectLst/>
      </p:bgPr>
    </p:bg>
    <p:spTree>
      <p:nvGrpSpPr>
        <p:cNvPr id="1" name=""/>
        <p:cNvGrpSpPr/>
        <p:nvPr/>
      </p:nvGrpSpPr>
      <p:grpSpPr>
        <a:xfrm>
          <a:off x="0" y="0"/>
          <a:ext cx="0" cy="0"/>
          <a:chOff x="0" y="0"/>
          <a:chExt cx="0" cy="0"/>
        </a:xfrm>
      </p:grpSpPr>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a:t>Click to edit Master subtitle style</a:t>
            </a:r>
          </a:p>
        </p:txBody>
      </p:sp>
      <p:sp>
        <p:nvSpPr>
          <p:cNvPr id="4" name="Date Placeholder 3">
            <a:extLst>
              <a:ext uri="{FF2B5EF4-FFF2-40B4-BE49-F238E27FC236}">
                <a16:creationId xmlns:a16="http://schemas.microsoft.com/office/drawing/2014/main" id="{741B70E4-188E-43F9-876B-B23B66CFDD45}"/>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solidFill>
                  <a:schemeClr val="bg1"/>
                </a:solidFill>
                <a:cs typeface="+mn-cs"/>
              </a:defRPr>
            </a:lvl1pPr>
          </a:lstStyle>
          <a:p>
            <a:pPr>
              <a:defRPr/>
            </a:pPr>
            <a:endParaRPr lang="en-US"/>
          </a:p>
        </p:txBody>
      </p:sp>
    </p:spTree>
    <p:extLst>
      <p:ext uri="{BB962C8B-B14F-4D97-AF65-F5344CB8AC3E}">
        <p14:creationId xmlns:p14="http://schemas.microsoft.com/office/powerpoint/2010/main" val="2834856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4">
            <a:extLst>
              <a:ext uri="{FF2B5EF4-FFF2-40B4-BE49-F238E27FC236}">
                <a16:creationId xmlns:a16="http://schemas.microsoft.com/office/drawing/2014/main" id="{59AEB449-C95B-4574-9F85-1A647419C460}"/>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1FAE417A-A4E4-4127-8D30-1D059E729F1D}"/>
              </a:ext>
            </a:extLst>
          </p:cNvPr>
          <p:cNvSpPr>
            <a:spLocks noGrp="1"/>
          </p:cNvSpPr>
          <p:nvPr>
            <p:ph type="sldNum" sz="quarter" idx="11"/>
          </p:nvPr>
        </p:nvSpPr>
        <p:spPr>
          <a:ln/>
        </p:spPr>
        <p:txBody>
          <a:bodyPr/>
          <a:lstStyle>
            <a:lvl1pPr>
              <a:defRPr/>
            </a:lvl1pPr>
          </a:lstStyle>
          <a:p>
            <a:fld id="{0C084684-F911-4F49-9F24-AF6B614975B0}" type="slidenum">
              <a:rPr lang="en-US" altLang="en-US"/>
              <a:pPr/>
              <a:t>‹#›</a:t>
            </a:fld>
            <a:endParaRPr lang="en-US" altLang="en-US"/>
          </a:p>
        </p:txBody>
      </p:sp>
    </p:spTree>
    <p:extLst>
      <p:ext uri="{BB962C8B-B14F-4D97-AF65-F5344CB8AC3E}">
        <p14:creationId xmlns:p14="http://schemas.microsoft.com/office/powerpoint/2010/main" val="31984800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A3409348-F455-45BB-8A35-C9FC98DCB6F0}"/>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FBFE2609-B92B-4EAA-BD9A-BFBBBDB06456}"/>
              </a:ext>
            </a:extLst>
          </p:cNvPr>
          <p:cNvSpPr>
            <a:spLocks noGrp="1"/>
          </p:cNvSpPr>
          <p:nvPr>
            <p:ph type="sldNum" sz="quarter" idx="11"/>
          </p:nvPr>
        </p:nvSpPr>
        <p:spPr>
          <a:xfrm>
            <a:off x="8482013" y="6629400"/>
            <a:ext cx="509587" cy="149225"/>
          </a:xfrm>
        </p:spPr>
        <p:txBody>
          <a:bodyPr/>
          <a:lstStyle>
            <a:lvl1pPr>
              <a:defRPr/>
            </a:lvl1pPr>
          </a:lstStyle>
          <a:p>
            <a:fld id="{19DA96BD-52D0-4489-82BB-3D261D9D98CB}" type="slidenum">
              <a:rPr lang="en-US" altLang="en-US"/>
              <a:pPr/>
              <a:t>‹#›</a:t>
            </a:fld>
            <a:endParaRPr lang="en-US" altLang="en-US"/>
          </a:p>
        </p:txBody>
      </p:sp>
    </p:spTree>
    <p:extLst>
      <p:ext uri="{BB962C8B-B14F-4D97-AF65-F5344CB8AC3E}">
        <p14:creationId xmlns:p14="http://schemas.microsoft.com/office/powerpoint/2010/main" val="1610198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a:extLst>
              <a:ext uri="{FF2B5EF4-FFF2-40B4-BE49-F238E27FC236}">
                <a16:creationId xmlns:a16="http://schemas.microsoft.com/office/drawing/2014/main" id="{D257B165-1D5E-43D7-BF04-5F7971E4DF84}"/>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C091F45D-A627-4033-92B2-256A32789882}"/>
              </a:ext>
            </a:extLst>
          </p:cNvPr>
          <p:cNvSpPr>
            <a:spLocks noGrp="1"/>
          </p:cNvSpPr>
          <p:nvPr>
            <p:ph type="sldNum" sz="quarter" idx="11"/>
          </p:nvPr>
        </p:nvSpPr>
        <p:spPr>
          <a:xfrm>
            <a:off x="8482013" y="6629400"/>
            <a:ext cx="509587" cy="160338"/>
          </a:xfrm>
        </p:spPr>
        <p:txBody>
          <a:bodyPr/>
          <a:lstStyle>
            <a:lvl1pPr>
              <a:defRPr/>
            </a:lvl1pPr>
          </a:lstStyle>
          <a:p>
            <a:fld id="{C2AFC838-BE44-45BB-9814-347A9CD75BE9}" type="slidenum">
              <a:rPr lang="en-US" altLang="en-US"/>
              <a:pPr/>
              <a:t>‹#›</a:t>
            </a:fld>
            <a:endParaRPr lang="en-US" altLang="en-US"/>
          </a:p>
        </p:txBody>
      </p:sp>
    </p:spTree>
    <p:extLst>
      <p:ext uri="{BB962C8B-B14F-4D97-AF65-F5344CB8AC3E}">
        <p14:creationId xmlns:p14="http://schemas.microsoft.com/office/powerpoint/2010/main" val="5155298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CDD611C-7CFC-4C34-981D-C87C149F7E4F}"/>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137BEA8C-E301-4CC3-9408-C4033BBD3759}"/>
              </a:ext>
            </a:extLst>
          </p:cNvPr>
          <p:cNvSpPr>
            <a:spLocks noGrp="1"/>
          </p:cNvSpPr>
          <p:nvPr>
            <p:ph type="sldNum" sz="quarter" idx="11"/>
          </p:nvPr>
        </p:nvSpPr>
        <p:spPr>
          <a:xfrm>
            <a:off x="8482013" y="6553200"/>
            <a:ext cx="433387" cy="236538"/>
          </a:xfrm>
        </p:spPr>
        <p:txBody>
          <a:bodyPr/>
          <a:lstStyle>
            <a:lvl1pPr>
              <a:defRPr/>
            </a:lvl1pPr>
          </a:lstStyle>
          <a:p>
            <a:fld id="{4B656E6E-5AE3-4CA7-A4CB-B3A3F106DAE8}" type="slidenum">
              <a:rPr lang="en-US" altLang="en-US"/>
              <a:pPr/>
              <a:t>‹#›</a:t>
            </a:fld>
            <a:endParaRPr lang="en-US" altLang="en-US"/>
          </a:p>
        </p:txBody>
      </p:sp>
    </p:spTree>
    <p:extLst>
      <p:ext uri="{BB962C8B-B14F-4D97-AF65-F5344CB8AC3E}">
        <p14:creationId xmlns:p14="http://schemas.microsoft.com/office/powerpoint/2010/main" val="26297617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5C36D931-A7A8-4422-8595-80B849935E08}"/>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2B211BFD-9DDF-4977-B6FF-43BF8B3A4E99}"/>
              </a:ext>
            </a:extLst>
          </p:cNvPr>
          <p:cNvSpPr>
            <a:spLocks noGrp="1"/>
          </p:cNvSpPr>
          <p:nvPr>
            <p:ph type="sldNum" sz="quarter" idx="11"/>
          </p:nvPr>
        </p:nvSpPr>
        <p:spPr>
          <a:ln/>
        </p:spPr>
        <p:txBody>
          <a:bodyPr/>
          <a:lstStyle>
            <a:lvl1pPr>
              <a:defRPr/>
            </a:lvl1pPr>
          </a:lstStyle>
          <a:p>
            <a:fld id="{79A6A0E0-75BB-432F-9D59-BD818FD99CA3}" type="slidenum">
              <a:rPr lang="en-US" altLang="en-US"/>
              <a:pPr/>
              <a:t>‹#›</a:t>
            </a:fld>
            <a:endParaRPr lang="en-US" altLang="en-US"/>
          </a:p>
        </p:txBody>
      </p:sp>
    </p:spTree>
    <p:extLst>
      <p:ext uri="{BB962C8B-B14F-4D97-AF65-F5344CB8AC3E}">
        <p14:creationId xmlns:p14="http://schemas.microsoft.com/office/powerpoint/2010/main" val="32430473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ABDFF22E-7190-4777-825E-47A507421B42}"/>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0DB50B02-5499-48EF-9667-4BA3675BE1EB}"/>
              </a:ext>
            </a:extLst>
          </p:cNvPr>
          <p:cNvSpPr>
            <a:spLocks noGrp="1"/>
          </p:cNvSpPr>
          <p:nvPr>
            <p:ph type="sldNum" sz="quarter" idx="11"/>
          </p:nvPr>
        </p:nvSpPr>
        <p:spPr>
          <a:xfrm>
            <a:off x="8482013" y="6618288"/>
            <a:ext cx="357187" cy="160337"/>
          </a:xfrm>
        </p:spPr>
        <p:txBody>
          <a:bodyPr/>
          <a:lstStyle>
            <a:lvl1pPr>
              <a:defRPr/>
            </a:lvl1pPr>
          </a:lstStyle>
          <a:p>
            <a:fld id="{A1306C88-B53D-489B-81CE-2234E50317E0}" type="slidenum">
              <a:rPr lang="en-US" altLang="en-US"/>
              <a:pPr/>
              <a:t>‹#›</a:t>
            </a:fld>
            <a:endParaRPr lang="en-US" altLang="en-US"/>
          </a:p>
        </p:txBody>
      </p:sp>
    </p:spTree>
    <p:extLst>
      <p:ext uri="{BB962C8B-B14F-4D97-AF65-F5344CB8AC3E}">
        <p14:creationId xmlns:p14="http://schemas.microsoft.com/office/powerpoint/2010/main" val="155510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a:extLst>
              <a:ext uri="{FF2B5EF4-FFF2-40B4-BE49-F238E27FC236}">
                <a16:creationId xmlns:a16="http://schemas.microsoft.com/office/drawing/2014/main" id="{6B9CDE90-7250-4B8D-BFAF-5DD5FCDA392B}"/>
              </a:ext>
            </a:extLst>
          </p:cNvPr>
          <p:cNvSpPr>
            <a:spLocks noGrp="1" noChangeArrowheads="1"/>
          </p:cNvSpPr>
          <p:nvPr>
            <p:ph type="sldNum" sz="quarter" idx="10"/>
          </p:nvPr>
        </p:nvSpPr>
        <p:spPr>
          <a:ln/>
        </p:spPr>
        <p:txBody>
          <a:bodyPr/>
          <a:lstStyle>
            <a:lvl1pPr>
              <a:defRPr/>
            </a:lvl1pPr>
          </a:lstStyle>
          <a:p>
            <a:fld id="{B1FEBB69-0F95-4AC6-A0B8-6095F1B82109}" type="slidenum">
              <a:rPr lang="en-US" altLang="en-US"/>
              <a:pPr/>
              <a:t>‹#›</a:t>
            </a:fld>
            <a:endParaRPr lang="en-US" altLang="en-US"/>
          </a:p>
        </p:txBody>
      </p:sp>
    </p:spTree>
    <p:extLst>
      <p:ext uri="{BB962C8B-B14F-4D97-AF65-F5344CB8AC3E}">
        <p14:creationId xmlns:p14="http://schemas.microsoft.com/office/powerpoint/2010/main" val="1385176926"/>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420806D-2E46-4598-B721-EB5B9E2EC13C}"/>
              </a:ext>
            </a:extLst>
          </p:cNvPr>
          <p:cNvSpPr>
            <a:spLocks noGrp="1"/>
          </p:cNvSpPr>
          <p:nvPr>
            <p:ph type="ftr" sz="quarter" idx="10"/>
          </p:nvPr>
        </p:nvSpPr>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77D834AA-B9FF-4B4F-BB2D-55DDF725448C}"/>
              </a:ext>
            </a:extLst>
          </p:cNvPr>
          <p:cNvSpPr>
            <a:spLocks noGrp="1"/>
          </p:cNvSpPr>
          <p:nvPr>
            <p:ph type="sldNum" sz="quarter" idx="11"/>
          </p:nvPr>
        </p:nvSpPr>
        <p:spPr>
          <a:xfrm>
            <a:off x="8482013" y="6629400"/>
            <a:ext cx="509587" cy="160338"/>
          </a:xfrm>
        </p:spPr>
        <p:txBody>
          <a:bodyPr/>
          <a:lstStyle>
            <a:lvl1pPr>
              <a:defRPr/>
            </a:lvl1pPr>
          </a:lstStyle>
          <a:p>
            <a:fld id="{E2ADE0B6-61CA-45F4-A07B-5FA3AE1E4B27}" type="slidenum">
              <a:rPr lang="en-US" altLang="en-US"/>
              <a:pPr/>
              <a:t>‹#›</a:t>
            </a:fld>
            <a:endParaRPr lang="en-US" altLang="en-US"/>
          </a:p>
        </p:txBody>
      </p:sp>
    </p:spTree>
    <p:extLst>
      <p:ext uri="{BB962C8B-B14F-4D97-AF65-F5344CB8AC3E}">
        <p14:creationId xmlns:p14="http://schemas.microsoft.com/office/powerpoint/2010/main" val="11247807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9FAD320A-1D2C-44DF-AD04-2443A6073E52}"/>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47DBD2B1-CC73-4B8B-BD4F-6EEB07936D26}"/>
              </a:ext>
            </a:extLst>
          </p:cNvPr>
          <p:cNvSpPr>
            <a:spLocks noGrp="1"/>
          </p:cNvSpPr>
          <p:nvPr>
            <p:ph type="sldNum" sz="quarter" idx="11"/>
          </p:nvPr>
        </p:nvSpPr>
        <p:spPr>
          <a:ln/>
        </p:spPr>
        <p:txBody>
          <a:bodyPr/>
          <a:lstStyle>
            <a:lvl1pPr>
              <a:defRPr/>
            </a:lvl1pPr>
          </a:lstStyle>
          <a:p>
            <a:fld id="{0B624E01-5A1F-45E9-A72A-E5A7B5F36319}" type="slidenum">
              <a:rPr lang="en-US" altLang="en-US"/>
              <a:pPr/>
              <a:t>‹#›</a:t>
            </a:fld>
            <a:endParaRPr lang="en-US" altLang="en-US"/>
          </a:p>
        </p:txBody>
      </p:sp>
    </p:spTree>
    <p:extLst>
      <p:ext uri="{BB962C8B-B14F-4D97-AF65-F5344CB8AC3E}">
        <p14:creationId xmlns:p14="http://schemas.microsoft.com/office/powerpoint/2010/main" val="36715693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E0E41B36-A172-49E8-8B23-09A52ADA856F}"/>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8F55FE7C-9974-45F2-9ECC-441E51D66783}"/>
              </a:ext>
            </a:extLst>
          </p:cNvPr>
          <p:cNvSpPr>
            <a:spLocks noGrp="1"/>
          </p:cNvSpPr>
          <p:nvPr>
            <p:ph type="sldNum" sz="quarter" idx="11"/>
          </p:nvPr>
        </p:nvSpPr>
        <p:spPr>
          <a:ln/>
        </p:spPr>
        <p:txBody>
          <a:bodyPr/>
          <a:lstStyle>
            <a:lvl1pPr>
              <a:defRPr/>
            </a:lvl1pPr>
          </a:lstStyle>
          <a:p>
            <a:fld id="{2F5F37CC-1568-4D02-8A4D-1184D7641EEB}" type="slidenum">
              <a:rPr lang="en-US" altLang="en-US"/>
              <a:pPr/>
              <a:t>‹#›</a:t>
            </a:fld>
            <a:endParaRPr lang="en-US" altLang="en-US"/>
          </a:p>
        </p:txBody>
      </p:sp>
    </p:spTree>
    <p:extLst>
      <p:ext uri="{BB962C8B-B14F-4D97-AF65-F5344CB8AC3E}">
        <p14:creationId xmlns:p14="http://schemas.microsoft.com/office/powerpoint/2010/main" val="14312165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0AD406A5-A839-4215-A882-FFC62E83D94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6F550F76-4EF2-4544-AC07-C5813354C4A2}"/>
              </a:ext>
            </a:extLst>
          </p:cNvPr>
          <p:cNvSpPr>
            <a:spLocks noGrp="1"/>
          </p:cNvSpPr>
          <p:nvPr>
            <p:ph type="sldNum" sz="quarter" idx="11"/>
          </p:nvPr>
        </p:nvSpPr>
        <p:spPr>
          <a:ln/>
        </p:spPr>
        <p:txBody>
          <a:bodyPr/>
          <a:lstStyle>
            <a:lvl1pPr>
              <a:defRPr/>
            </a:lvl1pPr>
          </a:lstStyle>
          <a:p>
            <a:fld id="{76C15D3B-5DDB-4E98-A473-401C0F67421D}" type="slidenum">
              <a:rPr lang="en-US" altLang="en-US"/>
              <a:pPr/>
              <a:t>‹#›</a:t>
            </a:fld>
            <a:endParaRPr lang="en-US" altLang="en-US"/>
          </a:p>
        </p:txBody>
      </p:sp>
    </p:spTree>
    <p:extLst>
      <p:ext uri="{BB962C8B-B14F-4D97-AF65-F5344CB8AC3E}">
        <p14:creationId xmlns:p14="http://schemas.microsoft.com/office/powerpoint/2010/main" val="20059083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7A3EEC7-FFAA-4F79-8FCC-3C08932F2889}"/>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F5D3560F-4FFC-4772-8534-7653D092C33C}"/>
              </a:ext>
            </a:extLst>
          </p:cNvPr>
          <p:cNvSpPr>
            <a:spLocks noGrp="1"/>
          </p:cNvSpPr>
          <p:nvPr>
            <p:ph type="sldNum" sz="quarter" idx="11"/>
          </p:nvPr>
        </p:nvSpPr>
        <p:spPr>
          <a:ln/>
        </p:spPr>
        <p:txBody>
          <a:bodyPr/>
          <a:lstStyle>
            <a:lvl1pPr>
              <a:defRPr/>
            </a:lvl1pPr>
          </a:lstStyle>
          <a:p>
            <a:fld id="{4103A022-BB1A-4909-A4D8-E8DCCC5537AC}" type="slidenum">
              <a:rPr lang="en-US" altLang="en-US"/>
              <a:pPr/>
              <a:t>‹#›</a:t>
            </a:fld>
            <a:endParaRPr lang="en-US" altLang="en-US"/>
          </a:p>
        </p:txBody>
      </p:sp>
    </p:spTree>
    <p:extLst>
      <p:ext uri="{BB962C8B-B14F-4D97-AF65-F5344CB8AC3E}">
        <p14:creationId xmlns:p14="http://schemas.microsoft.com/office/powerpoint/2010/main" val="34717788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325" y="0"/>
            <a:ext cx="8248650" cy="495300"/>
          </a:xfrm>
        </p:spPr>
        <p:txBody>
          <a:bodyPr/>
          <a:lstStyle/>
          <a:p>
            <a:r>
              <a:rPr lang="en-US"/>
              <a:t>Click to edit Master title style</a:t>
            </a:r>
          </a:p>
        </p:txBody>
      </p:sp>
      <p:sp>
        <p:nvSpPr>
          <p:cNvPr id="3" name="Text Placeholder 2"/>
          <p:cNvSpPr>
            <a:spLocks noGrp="1"/>
          </p:cNvSpPr>
          <p:nvPr>
            <p:ph type="body" sz="half" idx="1"/>
          </p:nvPr>
        </p:nvSpPr>
        <p:spPr>
          <a:xfrm>
            <a:off x="452438" y="762000"/>
            <a:ext cx="4040187"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762000"/>
            <a:ext cx="404177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2D3638BB-73FA-4F40-9355-A1E59E479348}"/>
              </a:ext>
            </a:extLst>
          </p:cNvPr>
          <p:cNvSpPr>
            <a:spLocks noGrp="1" noChangeArrowheads="1"/>
          </p:cNvSpPr>
          <p:nvPr>
            <p:ph type="sldNum" sz="quarter" idx="10"/>
          </p:nvPr>
        </p:nvSpPr>
        <p:spPr/>
        <p:txBody>
          <a:bodyPr/>
          <a:lstStyle>
            <a:lvl1pPr>
              <a:defRPr/>
            </a:lvl1pPr>
          </a:lstStyle>
          <a:p>
            <a:fld id="{7FB2C1EB-B4B0-4785-B027-321A0A661793}" type="slidenum">
              <a:rPr lang="en-US" altLang="en-US"/>
              <a:pPr/>
              <a:t>‹#›</a:t>
            </a:fld>
            <a:endParaRPr lang="en-US" altLang="en-US"/>
          </a:p>
        </p:txBody>
      </p:sp>
    </p:spTree>
    <p:extLst>
      <p:ext uri="{BB962C8B-B14F-4D97-AF65-F5344CB8AC3E}">
        <p14:creationId xmlns:p14="http://schemas.microsoft.com/office/powerpoint/2010/main" val="363199289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24680E62-98EF-4D48-9387-F66916DB669E}"/>
              </a:ext>
            </a:extLst>
          </p:cNvPr>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87BF78BB-B71A-4052-B032-2CE4C3176C6B}"/>
              </a:ext>
            </a:extLst>
          </p:cNvPr>
          <p:cNvSpPr>
            <a:spLocks noGrp="1" noChangeArrowheads="1"/>
          </p:cNvSpPr>
          <p:nvPr>
            <p:ph type="ftr" sz="quarter" idx="11"/>
          </p:nvPr>
        </p:nvSpPr>
        <p:spPr>
          <a:xfrm>
            <a:off x="3124200" y="6248400"/>
            <a:ext cx="2895600" cy="457200"/>
          </a:xfrm>
        </p:spPr>
        <p:txBody>
          <a:bodyPr/>
          <a:lstStyle>
            <a:lvl1pPr>
              <a:defRPr/>
            </a:lvl1pPr>
          </a:lstStyle>
          <a:p>
            <a:pPr>
              <a:defRPr/>
            </a:pPr>
            <a:r>
              <a:rPr lang="en-US" altLang="en-US"/>
              <a:t>Basic Statistics, NCS&amp;T Parenterals, Day 1</a:t>
            </a:r>
          </a:p>
        </p:txBody>
      </p:sp>
      <p:sp>
        <p:nvSpPr>
          <p:cNvPr id="5" name="Rectangle 6">
            <a:extLst>
              <a:ext uri="{FF2B5EF4-FFF2-40B4-BE49-F238E27FC236}">
                <a16:creationId xmlns:a16="http://schemas.microsoft.com/office/drawing/2014/main" id="{B064B3C1-F035-4D85-ACA8-B435B7982D1F}"/>
              </a:ext>
            </a:extLst>
          </p:cNvPr>
          <p:cNvSpPr>
            <a:spLocks noGrp="1" noChangeArrowheads="1"/>
          </p:cNvSpPr>
          <p:nvPr>
            <p:ph type="sldNum" sz="quarter" idx="12"/>
          </p:nvPr>
        </p:nvSpPr>
        <p:spPr/>
        <p:txBody>
          <a:bodyPr/>
          <a:lstStyle>
            <a:lvl1pPr>
              <a:defRPr/>
            </a:lvl1pPr>
          </a:lstStyle>
          <a:p>
            <a:fld id="{59864816-728C-4CC8-ADDD-66D4E42C23FE}" type="slidenum">
              <a:rPr lang="en-US" altLang="en-US"/>
              <a:pPr/>
              <a:t>‹#›</a:t>
            </a:fld>
            <a:endParaRPr lang="en-US" altLang="en-US"/>
          </a:p>
        </p:txBody>
      </p:sp>
    </p:spTree>
    <p:extLst>
      <p:ext uri="{BB962C8B-B14F-4D97-AF65-F5344CB8AC3E}">
        <p14:creationId xmlns:p14="http://schemas.microsoft.com/office/powerpoint/2010/main" val="16988215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69EF7DEA-AE72-41B2-918B-B10F257ED756}"/>
              </a:ext>
            </a:extLst>
          </p:cNvPr>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ltLang="en-US"/>
          </a:p>
        </p:txBody>
      </p:sp>
      <p:sp>
        <p:nvSpPr>
          <p:cNvPr id="7" name="Rectangle 5">
            <a:extLst>
              <a:ext uri="{FF2B5EF4-FFF2-40B4-BE49-F238E27FC236}">
                <a16:creationId xmlns:a16="http://schemas.microsoft.com/office/drawing/2014/main" id="{84710480-8041-400B-B25F-B945C6BC2A86}"/>
              </a:ext>
            </a:extLst>
          </p:cNvPr>
          <p:cNvSpPr>
            <a:spLocks noGrp="1" noChangeArrowheads="1"/>
          </p:cNvSpPr>
          <p:nvPr>
            <p:ph type="ftr" sz="quarter" idx="11"/>
          </p:nvPr>
        </p:nvSpPr>
        <p:spPr>
          <a:xfrm>
            <a:off x="3124200" y="6248400"/>
            <a:ext cx="2895600" cy="457200"/>
          </a:xfrm>
        </p:spPr>
        <p:txBody>
          <a:bodyPr/>
          <a:lstStyle>
            <a:lvl1pPr>
              <a:defRPr/>
            </a:lvl1pPr>
          </a:lstStyle>
          <a:p>
            <a:pPr>
              <a:defRPr/>
            </a:pPr>
            <a:r>
              <a:rPr lang="en-US" altLang="en-US"/>
              <a:t>Basic Statistics, NCS&amp;T Parenterals, Day 1</a:t>
            </a:r>
          </a:p>
        </p:txBody>
      </p:sp>
      <p:sp>
        <p:nvSpPr>
          <p:cNvPr id="8" name="Rectangle 6">
            <a:extLst>
              <a:ext uri="{FF2B5EF4-FFF2-40B4-BE49-F238E27FC236}">
                <a16:creationId xmlns:a16="http://schemas.microsoft.com/office/drawing/2014/main" id="{944A6805-E86E-4165-A14B-BFA37F51A5BE}"/>
              </a:ext>
            </a:extLst>
          </p:cNvPr>
          <p:cNvSpPr>
            <a:spLocks noGrp="1" noChangeArrowheads="1"/>
          </p:cNvSpPr>
          <p:nvPr>
            <p:ph type="sldNum" sz="quarter" idx="12"/>
          </p:nvPr>
        </p:nvSpPr>
        <p:spPr/>
        <p:txBody>
          <a:bodyPr/>
          <a:lstStyle>
            <a:lvl1pPr>
              <a:defRPr/>
            </a:lvl1pPr>
          </a:lstStyle>
          <a:p>
            <a:fld id="{5289A937-6839-4AB8-B571-25DC50D342ED}" type="slidenum">
              <a:rPr lang="en-US" altLang="en-US"/>
              <a:pPr/>
              <a:t>‹#›</a:t>
            </a:fld>
            <a:endParaRPr lang="en-US" altLang="en-US"/>
          </a:p>
        </p:txBody>
      </p:sp>
    </p:spTree>
    <p:extLst>
      <p:ext uri="{BB962C8B-B14F-4D97-AF65-F5344CB8AC3E}">
        <p14:creationId xmlns:p14="http://schemas.microsoft.com/office/powerpoint/2010/main" val="23412949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9304FAE-A0AF-4874-84CE-4297A81215A1}"/>
              </a:ext>
            </a:extLst>
          </p:cNvPr>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9C58C8FC-DDE1-49E9-B07E-B989BA441962}"/>
              </a:ext>
            </a:extLst>
          </p:cNvPr>
          <p:cNvSpPr>
            <a:spLocks noGrp="1" noChangeArrowheads="1"/>
          </p:cNvSpPr>
          <p:nvPr>
            <p:ph type="ftr" sz="quarter" idx="11"/>
          </p:nvPr>
        </p:nvSpPr>
        <p:spPr>
          <a:xfrm>
            <a:off x="3124200" y="6248400"/>
            <a:ext cx="2895600" cy="457200"/>
          </a:xfrm>
        </p:spPr>
        <p:txBody>
          <a:bodyPr/>
          <a:lstStyle>
            <a:lvl1pPr>
              <a:defRPr/>
            </a:lvl1pPr>
          </a:lstStyle>
          <a:p>
            <a:pPr>
              <a:defRPr/>
            </a:pPr>
            <a:r>
              <a:rPr lang="en-US" altLang="en-US"/>
              <a:t>Basic Statistics, NCS&amp;T Parenterals, Day 1</a:t>
            </a:r>
          </a:p>
        </p:txBody>
      </p:sp>
      <p:sp>
        <p:nvSpPr>
          <p:cNvPr id="9" name="Rectangle 6">
            <a:extLst>
              <a:ext uri="{FF2B5EF4-FFF2-40B4-BE49-F238E27FC236}">
                <a16:creationId xmlns:a16="http://schemas.microsoft.com/office/drawing/2014/main" id="{2A10DE35-874C-49D8-B15F-CD0813BA1375}"/>
              </a:ext>
            </a:extLst>
          </p:cNvPr>
          <p:cNvSpPr>
            <a:spLocks noGrp="1" noChangeArrowheads="1"/>
          </p:cNvSpPr>
          <p:nvPr>
            <p:ph type="sldNum" sz="quarter" idx="12"/>
          </p:nvPr>
        </p:nvSpPr>
        <p:spPr/>
        <p:txBody>
          <a:bodyPr/>
          <a:lstStyle>
            <a:lvl1pPr>
              <a:defRPr/>
            </a:lvl1pPr>
          </a:lstStyle>
          <a:p>
            <a:fld id="{759ADB59-8D81-488D-B8C9-900D8AFCCAFF}" type="slidenum">
              <a:rPr lang="en-US" altLang="en-US"/>
              <a:pPr/>
              <a:t>‹#›</a:t>
            </a:fld>
            <a:endParaRPr lang="en-US" altLang="en-US"/>
          </a:p>
        </p:txBody>
      </p:sp>
    </p:spTree>
    <p:extLst>
      <p:ext uri="{BB962C8B-B14F-4D97-AF65-F5344CB8AC3E}">
        <p14:creationId xmlns:p14="http://schemas.microsoft.com/office/powerpoint/2010/main" val="1916653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a:extLst>
              <a:ext uri="{FF2B5EF4-FFF2-40B4-BE49-F238E27FC236}">
                <a16:creationId xmlns:a16="http://schemas.microsoft.com/office/drawing/2014/main" id="{96143A72-5AFC-4B29-9B85-671784A4C6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463" y="493713"/>
            <a:ext cx="13716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a:t>Click to edit Master subtitle style</a:t>
            </a:r>
          </a:p>
        </p:txBody>
      </p:sp>
      <p:sp>
        <p:nvSpPr>
          <p:cNvPr id="5" name="Date Placeholder 3">
            <a:extLst>
              <a:ext uri="{FF2B5EF4-FFF2-40B4-BE49-F238E27FC236}">
                <a16:creationId xmlns:a16="http://schemas.microsoft.com/office/drawing/2014/main" id="{B2C95A48-CBBC-4B9A-870F-71C169CCD591}"/>
              </a:ext>
            </a:extLst>
          </p:cNvPr>
          <p:cNvSpPr>
            <a:spLocks noGrp="1"/>
          </p:cNvSpPr>
          <p:nvPr>
            <p:ph type="dt" sz="half" idx="10"/>
          </p:nvPr>
        </p:nvSpPr>
        <p:spPr bwMode="gray">
          <a:xfrm>
            <a:off x="411163" y="4021138"/>
            <a:ext cx="2133600" cy="304800"/>
          </a:xfrm>
          <a:prstGeom prst="rect">
            <a:avLst/>
          </a:prstGeom>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p>
        </p:txBody>
      </p:sp>
    </p:spTree>
    <p:extLst>
      <p:ext uri="{BB962C8B-B14F-4D97-AF65-F5344CB8AC3E}">
        <p14:creationId xmlns:p14="http://schemas.microsoft.com/office/powerpoint/2010/main" val="398010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a:extLst>
              <a:ext uri="{FF2B5EF4-FFF2-40B4-BE49-F238E27FC236}">
                <a16:creationId xmlns:a16="http://schemas.microsoft.com/office/drawing/2014/main" id="{C80B73CD-A788-4DC4-848A-45E83DFC4413}"/>
              </a:ext>
            </a:extLst>
          </p:cNvPr>
          <p:cNvSpPr>
            <a:spLocks noGrp="1" noChangeArrowheads="1"/>
          </p:cNvSpPr>
          <p:nvPr>
            <p:ph type="sldNum" sz="quarter" idx="10"/>
          </p:nvPr>
        </p:nvSpPr>
        <p:spPr>
          <a:ln/>
        </p:spPr>
        <p:txBody>
          <a:bodyPr/>
          <a:lstStyle>
            <a:lvl1pPr>
              <a:defRPr/>
            </a:lvl1pPr>
          </a:lstStyle>
          <a:p>
            <a:fld id="{A3A018F0-2FD9-4F5A-BDAB-B26DBE36CB2B}" type="slidenum">
              <a:rPr lang="en-US" altLang="en-US"/>
              <a:pPr/>
              <a:t>‹#›</a:t>
            </a:fld>
            <a:endParaRPr lang="en-US" altLang="en-US"/>
          </a:p>
        </p:txBody>
      </p:sp>
    </p:spTree>
    <p:extLst>
      <p:ext uri="{BB962C8B-B14F-4D97-AF65-F5344CB8AC3E}">
        <p14:creationId xmlns:p14="http://schemas.microsoft.com/office/powerpoint/2010/main" val="3755129889"/>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6F554C9-6270-439C-95E0-76E68464830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BAAE5ED9-510D-464D-A89B-4C03C28F0B91}"/>
              </a:ext>
            </a:extLst>
          </p:cNvPr>
          <p:cNvSpPr>
            <a:spLocks noGrp="1"/>
          </p:cNvSpPr>
          <p:nvPr>
            <p:ph type="sldNum" sz="quarter" idx="11"/>
          </p:nvPr>
        </p:nvSpPr>
        <p:spPr>
          <a:ln/>
        </p:spPr>
        <p:txBody>
          <a:bodyPr/>
          <a:lstStyle>
            <a:lvl1pPr>
              <a:defRPr/>
            </a:lvl1pPr>
          </a:lstStyle>
          <a:p>
            <a:fld id="{1284B08A-D269-4F63-81CE-77B3F7FF5060}" type="slidenum">
              <a:rPr lang="en-US" altLang="en-US"/>
              <a:pPr/>
              <a:t>‹#›</a:t>
            </a:fld>
            <a:endParaRPr lang="en-US" altLang="en-US"/>
          </a:p>
        </p:txBody>
      </p:sp>
    </p:spTree>
    <p:extLst>
      <p:ext uri="{BB962C8B-B14F-4D97-AF65-F5344CB8AC3E}">
        <p14:creationId xmlns:p14="http://schemas.microsoft.com/office/powerpoint/2010/main" val="27167403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4">
            <a:extLst>
              <a:ext uri="{FF2B5EF4-FFF2-40B4-BE49-F238E27FC236}">
                <a16:creationId xmlns:a16="http://schemas.microsoft.com/office/drawing/2014/main" id="{A60FD8E3-95E5-4F36-A95E-6AA3B7E76E1B}"/>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14188138-3F62-4389-ACAB-270BC2EEE7FB}"/>
              </a:ext>
            </a:extLst>
          </p:cNvPr>
          <p:cNvSpPr>
            <a:spLocks noGrp="1"/>
          </p:cNvSpPr>
          <p:nvPr>
            <p:ph type="sldNum" sz="quarter" idx="11"/>
          </p:nvPr>
        </p:nvSpPr>
        <p:spPr>
          <a:ln/>
        </p:spPr>
        <p:txBody>
          <a:bodyPr/>
          <a:lstStyle>
            <a:lvl1pPr>
              <a:defRPr/>
            </a:lvl1pPr>
          </a:lstStyle>
          <a:p>
            <a:fld id="{B6C1A9A0-13BE-4255-B66E-107583A5F9A0}" type="slidenum">
              <a:rPr lang="en-US" altLang="en-US"/>
              <a:pPr/>
              <a:t>‹#›</a:t>
            </a:fld>
            <a:endParaRPr lang="en-US" altLang="en-US"/>
          </a:p>
        </p:txBody>
      </p:sp>
    </p:spTree>
    <p:extLst>
      <p:ext uri="{BB962C8B-B14F-4D97-AF65-F5344CB8AC3E}">
        <p14:creationId xmlns:p14="http://schemas.microsoft.com/office/powerpoint/2010/main" val="10220974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87ECC43-9266-4B2E-A55C-E6DC2C9DAE58}"/>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A6236751-48A0-4DDF-A14B-5D9FFD128D14}"/>
              </a:ext>
            </a:extLst>
          </p:cNvPr>
          <p:cNvSpPr>
            <a:spLocks noGrp="1"/>
          </p:cNvSpPr>
          <p:nvPr>
            <p:ph type="sldNum" sz="quarter" idx="11"/>
          </p:nvPr>
        </p:nvSpPr>
        <p:spPr>
          <a:ln/>
        </p:spPr>
        <p:txBody>
          <a:bodyPr/>
          <a:lstStyle>
            <a:lvl1pPr>
              <a:defRPr/>
            </a:lvl1pPr>
          </a:lstStyle>
          <a:p>
            <a:fld id="{33C4AF6D-0015-4AE5-A6F4-7F1308CB820D}" type="slidenum">
              <a:rPr lang="en-US" altLang="en-US"/>
              <a:pPr/>
              <a:t>‹#›</a:t>
            </a:fld>
            <a:endParaRPr lang="en-US" altLang="en-US"/>
          </a:p>
        </p:txBody>
      </p:sp>
    </p:spTree>
    <p:extLst>
      <p:ext uri="{BB962C8B-B14F-4D97-AF65-F5344CB8AC3E}">
        <p14:creationId xmlns:p14="http://schemas.microsoft.com/office/powerpoint/2010/main" val="9922360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F4C49160-28C5-4BB6-BCE0-805600957F7A}"/>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8" name="Slide Number Placeholder 5">
            <a:extLst>
              <a:ext uri="{FF2B5EF4-FFF2-40B4-BE49-F238E27FC236}">
                <a16:creationId xmlns:a16="http://schemas.microsoft.com/office/drawing/2014/main" id="{CE114EEE-E0C3-472F-9542-C15936D735B7}"/>
              </a:ext>
            </a:extLst>
          </p:cNvPr>
          <p:cNvSpPr>
            <a:spLocks noGrp="1"/>
          </p:cNvSpPr>
          <p:nvPr>
            <p:ph type="sldNum" sz="quarter" idx="11"/>
          </p:nvPr>
        </p:nvSpPr>
        <p:spPr>
          <a:ln/>
        </p:spPr>
        <p:txBody>
          <a:bodyPr/>
          <a:lstStyle>
            <a:lvl1pPr>
              <a:defRPr/>
            </a:lvl1pPr>
          </a:lstStyle>
          <a:p>
            <a:fld id="{A52F64AD-DAC6-4048-8444-A282E596D534}" type="slidenum">
              <a:rPr lang="en-US" altLang="en-US"/>
              <a:pPr/>
              <a:t>‹#›</a:t>
            </a:fld>
            <a:endParaRPr lang="en-US" altLang="en-US"/>
          </a:p>
        </p:txBody>
      </p:sp>
    </p:spTree>
    <p:extLst>
      <p:ext uri="{BB962C8B-B14F-4D97-AF65-F5344CB8AC3E}">
        <p14:creationId xmlns:p14="http://schemas.microsoft.com/office/powerpoint/2010/main" val="28164991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E830D47A-BC82-4463-BD99-056B49BCC46F}"/>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4" name="Slide Number Placeholder 5">
            <a:extLst>
              <a:ext uri="{FF2B5EF4-FFF2-40B4-BE49-F238E27FC236}">
                <a16:creationId xmlns:a16="http://schemas.microsoft.com/office/drawing/2014/main" id="{33ED20AA-D923-44FE-B3C2-24D03060F566}"/>
              </a:ext>
            </a:extLst>
          </p:cNvPr>
          <p:cNvSpPr>
            <a:spLocks noGrp="1"/>
          </p:cNvSpPr>
          <p:nvPr>
            <p:ph type="sldNum" sz="quarter" idx="11"/>
          </p:nvPr>
        </p:nvSpPr>
        <p:spPr>
          <a:ln/>
        </p:spPr>
        <p:txBody>
          <a:bodyPr/>
          <a:lstStyle>
            <a:lvl1pPr>
              <a:defRPr/>
            </a:lvl1pPr>
          </a:lstStyle>
          <a:p>
            <a:fld id="{57A2A7DF-C8B7-478E-B7FB-D113B119BC4D}" type="slidenum">
              <a:rPr lang="en-US" altLang="en-US"/>
              <a:pPr/>
              <a:t>‹#›</a:t>
            </a:fld>
            <a:endParaRPr lang="en-US" altLang="en-US"/>
          </a:p>
        </p:txBody>
      </p:sp>
    </p:spTree>
    <p:extLst>
      <p:ext uri="{BB962C8B-B14F-4D97-AF65-F5344CB8AC3E}">
        <p14:creationId xmlns:p14="http://schemas.microsoft.com/office/powerpoint/2010/main" val="15919745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BD2211DE-EF4D-4A5B-AC1B-8B7D0E76ADB4}"/>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3" name="Slide Number Placeholder 5">
            <a:extLst>
              <a:ext uri="{FF2B5EF4-FFF2-40B4-BE49-F238E27FC236}">
                <a16:creationId xmlns:a16="http://schemas.microsoft.com/office/drawing/2014/main" id="{A10D5177-E187-4B35-B9CC-5851303722A6}"/>
              </a:ext>
            </a:extLst>
          </p:cNvPr>
          <p:cNvSpPr>
            <a:spLocks noGrp="1"/>
          </p:cNvSpPr>
          <p:nvPr>
            <p:ph type="sldNum" sz="quarter" idx="11"/>
          </p:nvPr>
        </p:nvSpPr>
        <p:spPr>
          <a:ln/>
        </p:spPr>
        <p:txBody>
          <a:bodyPr/>
          <a:lstStyle>
            <a:lvl1pPr>
              <a:defRPr/>
            </a:lvl1pPr>
          </a:lstStyle>
          <a:p>
            <a:fld id="{2CDF8E3C-08F4-4818-8D4F-3274C92FB6C4}" type="slidenum">
              <a:rPr lang="en-US" altLang="en-US"/>
              <a:pPr/>
              <a:t>‹#›</a:t>
            </a:fld>
            <a:endParaRPr lang="en-US" altLang="en-US"/>
          </a:p>
        </p:txBody>
      </p:sp>
    </p:spTree>
    <p:extLst>
      <p:ext uri="{BB962C8B-B14F-4D97-AF65-F5344CB8AC3E}">
        <p14:creationId xmlns:p14="http://schemas.microsoft.com/office/powerpoint/2010/main" val="27046581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F2E1B6D2-63B3-48A5-BC43-A58526E76F11}"/>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35F19E27-72D0-4D77-B303-1B26C0B719EC}"/>
              </a:ext>
            </a:extLst>
          </p:cNvPr>
          <p:cNvSpPr>
            <a:spLocks noGrp="1"/>
          </p:cNvSpPr>
          <p:nvPr>
            <p:ph type="sldNum" sz="quarter" idx="11"/>
          </p:nvPr>
        </p:nvSpPr>
        <p:spPr>
          <a:ln/>
        </p:spPr>
        <p:txBody>
          <a:bodyPr/>
          <a:lstStyle>
            <a:lvl1pPr>
              <a:defRPr/>
            </a:lvl1pPr>
          </a:lstStyle>
          <a:p>
            <a:fld id="{C1A04543-E9E4-4BD9-B615-0EFD96E4AC11}" type="slidenum">
              <a:rPr lang="en-US" altLang="en-US"/>
              <a:pPr/>
              <a:t>‹#›</a:t>
            </a:fld>
            <a:endParaRPr lang="en-US" altLang="en-US"/>
          </a:p>
        </p:txBody>
      </p:sp>
    </p:spTree>
    <p:extLst>
      <p:ext uri="{BB962C8B-B14F-4D97-AF65-F5344CB8AC3E}">
        <p14:creationId xmlns:p14="http://schemas.microsoft.com/office/powerpoint/2010/main" val="9704468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4BC28E80-71A2-4FBC-B172-76C0637F4CFD}"/>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16E10ADA-01A7-472E-B50B-CE798CE5C95F}"/>
              </a:ext>
            </a:extLst>
          </p:cNvPr>
          <p:cNvSpPr>
            <a:spLocks noGrp="1"/>
          </p:cNvSpPr>
          <p:nvPr>
            <p:ph type="sldNum" sz="quarter" idx="11"/>
          </p:nvPr>
        </p:nvSpPr>
        <p:spPr>
          <a:ln/>
        </p:spPr>
        <p:txBody>
          <a:bodyPr/>
          <a:lstStyle>
            <a:lvl1pPr>
              <a:defRPr/>
            </a:lvl1pPr>
          </a:lstStyle>
          <a:p>
            <a:fld id="{53759162-9526-4EAA-8C1D-D5084EDCE28C}" type="slidenum">
              <a:rPr lang="en-US" altLang="en-US"/>
              <a:pPr/>
              <a:t>‹#›</a:t>
            </a:fld>
            <a:endParaRPr lang="en-US" altLang="en-US"/>
          </a:p>
        </p:txBody>
      </p:sp>
    </p:spTree>
    <p:extLst>
      <p:ext uri="{BB962C8B-B14F-4D97-AF65-F5344CB8AC3E}">
        <p14:creationId xmlns:p14="http://schemas.microsoft.com/office/powerpoint/2010/main" val="8161638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717074B3-ADE2-4041-99CA-52D18C521B50}"/>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7AD1D4B0-C16C-43B3-B8DF-FCF2645C47F8}"/>
              </a:ext>
            </a:extLst>
          </p:cNvPr>
          <p:cNvSpPr>
            <a:spLocks noGrp="1"/>
          </p:cNvSpPr>
          <p:nvPr>
            <p:ph type="sldNum" sz="quarter" idx="11"/>
          </p:nvPr>
        </p:nvSpPr>
        <p:spPr>
          <a:ln/>
        </p:spPr>
        <p:txBody>
          <a:bodyPr/>
          <a:lstStyle>
            <a:lvl1pPr>
              <a:defRPr/>
            </a:lvl1pPr>
          </a:lstStyle>
          <a:p>
            <a:fld id="{5A773013-BC42-488D-86C1-2087DDD57AC6}" type="slidenum">
              <a:rPr lang="en-US" altLang="en-US"/>
              <a:pPr/>
              <a:t>‹#›</a:t>
            </a:fld>
            <a:endParaRPr lang="en-US" altLang="en-US"/>
          </a:p>
        </p:txBody>
      </p:sp>
    </p:spTree>
    <p:extLst>
      <p:ext uri="{BB962C8B-B14F-4D97-AF65-F5344CB8AC3E}">
        <p14:creationId xmlns:p14="http://schemas.microsoft.com/office/powerpoint/2010/main" val="15756674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9F4722A-59CB-43E3-AB8A-46FF11B6FEA8}"/>
              </a:ext>
            </a:extLst>
          </p:cNvPr>
          <p:cNvSpPr>
            <a:spLocks noGrp="1"/>
          </p:cNvSpPr>
          <p:nvPr>
            <p:ph type="ftr" sz="quarter" idx="10"/>
          </p:nvPr>
        </p:nvSpPr>
        <p:spPr>
          <a:ln/>
        </p:spPr>
        <p:txBody>
          <a:bodyPr/>
          <a:lstStyle>
            <a:lvl1pPr>
              <a:defRPr/>
            </a:lvl1pPr>
          </a:lstStyle>
          <a:p>
            <a:pPr>
              <a:defRPr/>
            </a:pPr>
            <a:r>
              <a:rPr lang="en-US"/>
              <a:t>Basic Statistics, NCS&amp;T Parenterals, Day 1</a:t>
            </a:r>
          </a:p>
        </p:txBody>
      </p:sp>
      <p:sp>
        <p:nvSpPr>
          <p:cNvPr id="5" name="Slide Number Placeholder 5">
            <a:extLst>
              <a:ext uri="{FF2B5EF4-FFF2-40B4-BE49-F238E27FC236}">
                <a16:creationId xmlns:a16="http://schemas.microsoft.com/office/drawing/2014/main" id="{97437DBA-8231-49E3-8090-38E525E2B438}"/>
              </a:ext>
            </a:extLst>
          </p:cNvPr>
          <p:cNvSpPr>
            <a:spLocks noGrp="1"/>
          </p:cNvSpPr>
          <p:nvPr>
            <p:ph type="sldNum" sz="quarter" idx="11"/>
          </p:nvPr>
        </p:nvSpPr>
        <p:spPr>
          <a:ln/>
        </p:spPr>
        <p:txBody>
          <a:bodyPr/>
          <a:lstStyle>
            <a:lvl1pPr>
              <a:defRPr/>
            </a:lvl1pPr>
          </a:lstStyle>
          <a:p>
            <a:fld id="{CE18E18C-040C-4F5B-B777-57E9DE3FE52B}" type="slidenum">
              <a:rPr lang="en-US" altLang="en-US"/>
              <a:pPr/>
              <a:t>‹#›</a:t>
            </a:fld>
            <a:endParaRPr lang="en-US" altLang="en-US"/>
          </a:p>
        </p:txBody>
      </p:sp>
    </p:spTree>
    <p:extLst>
      <p:ext uri="{BB962C8B-B14F-4D97-AF65-F5344CB8AC3E}">
        <p14:creationId xmlns:p14="http://schemas.microsoft.com/office/powerpoint/2010/main" val="193482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6" Type="http://schemas.openxmlformats.org/officeDocument/2006/relationships/image" Target="../media/image1.emf"/><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theme" Target="../theme/theme10.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emf"/><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emf"/><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emf"/><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1.emf"/><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emf"/><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8.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1.emf"/><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9.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072CCE9E-43E9-4FAC-BF12-21020BD11C35}"/>
              </a:ext>
            </a:extLst>
          </p:cNvPr>
          <p:cNvSpPr>
            <a:spLocks noChangeArrowheads="1"/>
          </p:cNvSpPr>
          <p:nvPr userDrawn="1"/>
        </p:nvSpPr>
        <p:spPr bwMode="ltGray">
          <a:xfrm>
            <a:off x="457200" y="685800"/>
            <a:ext cx="8686800" cy="63500"/>
          </a:xfrm>
          <a:prstGeom prst="rect">
            <a:avLst/>
          </a:prstGeom>
          <a:solidFill>
            <a:schemeClr val="tx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1027" name="Rectangle 4">
            <a:extLst>
              <a:ext uri="{FF2B5EF4-FFF2-40B4-BE49-F238E27FC236}">
                <a16:creationId xmlns:a16="http://schemas.microsoft.com/office/drawing/2014/main" id="{0BBFA62E-973F-49D4-A987-9B6ED6415DD9}"/>
              </a:ext>
            </a:extLst>
          </p:cNvPr>
          <p:cNvSpPr>
            <a:spLocks noGrp="1" noChangeArrowheads="1"/>
          </p:cNvSpPr>
          <p:nvPr>
            <p:ph type="title"/>
          </p:nvPr>
        </p:nvSpPr>
        <p:spPr bwMode="auto">
          <a:xfrm>
            <a:off x="441325" y="0"/>
            <a:ext cx="8248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8" name="Rectangle 5">
            <a:extLst>
              <a:ext uri="{FF2B5EF4-FFF2-40B4-BE49-F238E27FC236}">
                <a16:creationId xmlns:a16="http://schemas.microsoft.com/office/drawing/2014/main" id="{D3135C7A-88EF-4157-9934-963BE14BFE44}"/>
              </a:ext>
            </a:extLst>
          </p:cNvPr>
          <p:cNvSpPr>
            <a:spLocks noGrp="1" noChangeArrowheads="1"/>
          </p:cNvSpPr>
          <p:nvPr>
            <p:ph type="body" idx="1"/>
          </p:nvPr>
        </p:nvSpPr>
        <p:spPr bwMode="auto">
          <a:xfrm>
            <a:off x="452438" y="914400"/>
            <a:ext cx="8234362"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1"/>
            <a:r>
              <a:rPr lang="en-US" altLang="en-US"/>
              <a:t>Click to edit Master text styles</a:t>
            </a:r>
          </a:p>
          <a:p>
            <a:pPr lvl="2"/>
            <a:r>
              <a:rPr lang="en-US" altLang="en-US"/>
              <a:t>Second level</a:t>
            </a:r>
          </a:p>
          <a:p>
            <a:pPr lvl="3"/>
            <a:r>
              <a:rPr lang="en-US" altLang="en-US"/>
              <a:t>Third level</a:t>
            </a:r>
          </a:p>
          <a:p>
            <a:pPr lvl="4"/>
            <a:r>
              <a:rPr lang="en-US" altLang="en-US"/>
              <a:t>Fourth level</a:t>
            </a:r>
          </a:p>
          <a:p>
            <a:pPr lvl="4"/>
            <a:r>
              <a:rPr lang="en-US" altLang="en-US"/>
              <a:t>Fifth level</a:t>
            </a:r>
          </a:p>
        </p:txBody>
      </p:sp>
      <p:sp>
        <p:nvSpPr>
          <p:cNvPr id="1029" name="Line 7">
            <a:extLst>
              <a:ext uri="{FF2B5EF4-FFF2-40B4-BE49-F238E27FC236}">
                <a16:creationId xmlns:a16="http://schemas.microsoft.com/office/drawing/2014/main" id="{13DBDC7C-3591-4BF2-8A8E-4EE8EEF95BEE}"/>
              </a:ext>
            </a:extLst>
          </p:cNvPr>
          <p:cNvSpPr>
            <a:spLocks noChangeShapeType="1"/>
          </p:cNvSpPr>
          <p:nvPr userDrawn="1"/>
        </p:nvSpPr>
        <p:spPr bwMode="auto">
          <a:xfrm flipH="1">
            <a:off x="457200" y="6400800"/>
            <a:ext cx="8686800" cy="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5560" name="Rectangle 8">
            <a:extLst>
              <a:ext uri="{FF2B5EF4-FFF2-40B4-BE49-F238E27FC236}">
                <a16:creationId xmlns:a16="http://schemas.microsoft.com/office/drawing/2014/main" id="{4864B201-9DBE-4DFE-9872-F9F2E8257FDE}"/>
              </a:ext>
            </a:extLst>
          </p:cNvPr>
          <p:cNvSpPr>
            <a:spLocks noGrp="1" noChangeArrowheads="1"/>
          </p:cNvSpPr>
          <p:nvPr>
            <p:ph type="sldNum" sz="quarter" idx="4"/>
          </p:nvPr>
        </p:nvSpPr>
        <p:spPr bwMode="auto">
          <a:xfrm>
            <a:off x="4619625" y="6516688"/>
            <a:ext cx="1066800" cy="247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spcAft>
                <a:spcPct val="0"/>
              </a:spcAft>
              <a:defRPr sz="800"/>
            </a:lvl1pPr>
          </a:lstStyle>
          <a:p>
            <a:fld id="{DE8D3F05-808C-446E-97FE-3E160A52AA4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6887" r:id="rId1"/>
    <p:sldLayoutId id="2147486790" r:id="rId2"/>
    <p:sldLayoutId id="2147486791" r:id="rId3"/>
    <p:sldLayoutId id="2147486792" r:id="rId4"/>
    <p:sldLayoutId id="2147486793" r:id="rId5"/>
    <p:sldLayoutId id="2147486794" r:id="rId6"/>
    <p:sldLayoutId id="2147486795" r:id="rId7"/>
    <p:sldLayoutId id="2147486796" r:id="rId8"/>
    <p:sldLayoutId id="2147486797" r:id="rId9"/>
    <p:sldLayoutId id="2147486798" r:id="rId10"/>
    <p:sldLayoutId id="2147486799" r:id="rId11"/>
    <p:sldLayoutId id="2147486800" r:id="rId12"/>
    <p:sldLayoutId id="2147486801" r:id="rId13"/>
  </p:sldLayoutIdLst>
  <p:transition/>
  <p:hf hd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pitchFamily="34" charset="0"/>
        </a:defRPr>
      </a:lvl2pPr>
      <a:lvl3pPr algn="l" rtl="0" eaLnBrk="0" fontAlgn="base" hangingPunct="0">
        <a:lnSpc>
          <a:spcPct val="90000"/>
        </a:lnSpc>
        <a:spcBef>
          <a:spcPct val="0"/>
        </a:spcBef>
        <a:spcAft>
          <a:spcPct val="0"/>
        </a:spcAft>
        <a:defRPr sz="2800">
          <a:solidFill>
            <a:schemeClr val="tx2"/>
          </a:solidFill>
          <a:latin typeface="Arial" pitchFamily="34" charset="0"/>
        </a:defRPr>
      </a:lvl3pPr>
      <a:lvl4pPr algn="l" rtl="0" eaLnBrk="0" fontAlgn="base" hangingPunct="0">
        <a:lnSpc>
          <a:spcPct val="90000"/>
        </a:lnSpc>
        <a:spcBef>
          <a:spcPct val="0"/>
        </a:spcBef>
        <a:spcAft>
          <a:spcPct val="0"/>
        </a:spcAft>
        <a:defRPr sz="2800">
          <a:solidFill>
            <a:schemeClr val="tx2"/>
          </a:solidFill>
          <a:latin typeface="Arial" pitchFamily="34" charset="0"/>
        </a:defRPr>
      </a:lvl4pPr>
      <a:lvl5pPr algn="l" rtl="0" eaLnBrk="0" fontAlgn="base" hangingPunct="0">
        <a:lnSpc>
          <a:spcPct val="90000"/>
        </a:lnSpc>
        <a:spcBef>
          <a:spcPct val="0"/>
        </a:spcBef>
        <a:spcAft>
          <a:spcPct val="0"/>
        </a:spcAft>
        <a:defRPr sz="2800">
          <a:solidFill>
            <a:schemeClr val="tx2"/>
          </a:solidFill>
          <a:latin typeface="Arial" pitchFamily="34" charset="0"/>
        </a:defRPr>
      </a:lvl5pPr>
      <a:lvl6pPr marL="457200" algn="l" rtl="0" fontAlgn="base">
        <a:lnSpc>
          <a:spcPct val="90000"/>
        </a:lnSpc>
        <a:spcBef>
          <a:spcPct val="0"/>
        </a:spcBef>
        <a:spcAft>
          <a:spcPct val="0"/>
        </a:spcAft>
        <a:defRPr sz="2800">
          <a:solidFill>
            <a:schemeClr val="tx2"/>
          </a:solidFill>
          <a:latin typeface="Arial" pitchFamily="34" charset="0"/>
        </a:defRPr>
      </a:lvl6pPr>
      <a:lvl7pPr marL="914400" algn="l" rtl="0" fontAlgn="base">
        <a:lnSpc>
          <a:spcPct val="90000"/>
        </a:lnSpc>
        <a:spcBef>
          <a:spcPct val="0"/>
        </a:spcBef>
        <a:spcAft>
          <a:spcPct val="0"/>
        </a:spcAft>
        <a:defRPr sz="2800">
          <a:solidFill>
            <a:schemeClr val="tx2"/>
          </a:solidFill>
          <a:latin typeface="Arial" pitchFamily="34" charset="0"/>
        </a:defRPr>
      </a:lvl7pPr>
      <a:lvl8pPr marL="1371600" algn="l" rtl="0" fontAlgn="base">
        <a:lnSpc>
          <a:spcPct val="90000"/>
        </a:lnSpc>
        <a:spcBef>
          <a:spcPct val="0"/>
        </a:spcBef>
        <a:spcAft>
          <a:spcPct val="0"/>
        </a:spcAft>
        <a:defRPr sz="2800">
          <a:solidFill>
            <a:schemeClr val="tx2"/>
          </a:solidFill>
          <a:latin typeface="Arial" pitchFamily="34" charset="0"/>
        </a:defRPr>
      </a:lvl8pPr>
      <a:lvl9pPr marL="1828800" algn="l" rtl="0" fontAlgn="base">
        <a:lnSpc>
          <a:spcPct val="90000"/>
        </a:lnSpc>
        <a:spcBef>
          <a:spcPct val="0"/>
        </a:spcBef>
        <a:spcAft>
          <a:spcPct val="0"/>
        </a:spcAft>
        <a:defRPr sz="2800">
          <a:solidFill>
            <a:schemeClr val="tx2"/>
          </a:solidFill>
          <a:latin typeface="Arial" pitchFamily="34" charset="0"/>
        </a:defRPr>
      </a:lvl9pPr>
    </p:titleStyle>
    <p:bodyStyle>
      <a:lvl1pPr marL="342900" indent="-342900" algn="l" rtl="0" eaLnBrk="0" fontAlgn="base" hangingPunct="0">
        <a:spcBef>
          <a:spcPct val="0"/>
        </a:spcBef>
        <a:spcAft>
          <a:spcPct val="50000"/>
        </a:spcAft>
        <a:buChar char="•"/>
        <a:defRPr sz="2200">
          <a:solidFill>
            <a:schemeClr val="tx1"/>
          </a:solidFill>
          <a:latin typeface="+mn-lt"/>
          <a:ea typeface="+mn-ea"/>
          <a:cs typeface="+mn-cs"/>
        </a:defRPr>
      </a:lvl1pPr>
      <a:lvl2pPr marL="228600" indent="-227013" algn="l" rtl="0" eaLnBrk="0" fontAlgn="base" hangingPunct="0">
        <a:lnSpc>
          <a:spcPct val="90000"/>
        </a:lnSpc>
        <a:spcBef>
          <a:spcPct val="10000"/>
        </a:spcBef>
        <a:spcAft>
          <a:spcPct val="10000"/>
        </a:spcAft>
        <a:buClr>
          <a:schemeClr val="tx1"/>
        </a:buClr>
        <a:buChar char="•"/>
        <a:defRPr sz="2400">
          <a:solidFill>
            <a:schemeClr val="tx1"/>
          </a:solidFill>
          <a:latin typeface="+mn-lt"/>
        </a:defRPr>
      </a:lvl2pPr>
      <a:lvl3pPr marL="457200" indent="-227013" algn="l" rtl="0" eaLnBrk="0" fontAlgn="base" hangingPunct="0">
        <a:lnSpc>
          <a:spcPct val="90000"/>
        </a:lnSpc>
        <a:spcBef>
          <a:spcPct val="10000"/>
        </a:spcBef>
        <a:spcAft>
          <a:spcPct val="10000"/>
        </a:spcAft>
        <a:buClr>
          <a:schemeClr val="tx1"/>
        </a:buClr>
        <a:buFont typeface="Arial" panose="020B0604020202020204" pitchFamily="34" charset="0"/>
        <a:buChar char="–"/>
        <a:defRPr sz="2000">
          <a:solidFill>
            <a:schemeClr val="tx1"/>
          </a:solidFill>
          <a:latin typeface="+mn-lt"/>
        </a:defRPr>
      </a:lvl3pPr>
      <a:lvl4pPr marL="684213" indent="-225425" algn="l" rtl="0" eaLnBrk="0" fontAlgn="base" hangingPunct="0">
        <a:lnSpc>
          <a:spcPct val="90000"/>
        </a:lnSpc>
        <a:spcBef>
          <a:spcPct val="10000"/>
        </a:spcBef>
        <a:spcAft>
          <a:spcPct val="10000"/>
        </a:spcAft>
        <a:buClr>
          <a:schemeClr val="tx1"/>
        </a:buClr>
        <a:buChar char="•"/>
        <a:defRPr>
          <a:solidFill>
            <a:schemeClr val="tx1"/>
          </a:solidFill>
          <a:latin typeface="+mn-lt"/>
        </a:defRPr>
      </a:lvl4pPr>
      <a:lvl5pPr marL="912813" indent="-227013" algn="l" rtl="0" eaLnBrk="0" fontAlgn="base" hangingPunct="0">
        <a:lnSpc>
          <a:spcPct val="90000"/>
        </a:lnSpc>
        <a:spcBef>
          <a:spcPct val="10000"/>
        </a:spcBef>
        <a:spcAft>
          <a:spcPct val="10000"/>
        </a:spcAft>
        <a:buClr>
          <a:schemeClr val="tx1"/>
        </a:buClr>
        <a:buChar char="–"/>
        <a:defRPr sz="1700">
          <a:solidFill>
            <a:schemeClr val="tx1"/>
          </a:solidFill>
          <a:latin typeface="+mn-lt"/>
        </a:defRPr>
      </a:lvl5pPr>
      <a:lvl6pPr marL="1370013" indent="-227013" algn="l" rtl="0" fontAlgn="base">
        <a:lnSpc>
          <a:spcPct val="90000"/>
        </a:lnSpc>
        <a:spcBef>
          <a:spcPct val="10000"/>
        </a:spcBef>
        <a:spcAft>
          <a:spcPct val="10000"/>
        </a:spcAft>
        <a:buClr>
          <a:schemeClr val="tx1"/>
        </a:buClr>
        <a:buChar char="–"/>
        <a:defRPr sz="1700">
          <a:solidFill>
            <a:schemeClr val="tx1"/>
          </a:solidFill>
          <a:latin typeface="+mn-lt"/>
        </a:defRPr>
      </a:lvl6pPr>
      <a:lvl7pPr marL="1827213" indent="-227013" algn="l" rtl="0" fontAlgn="base">
        <a:lnSpc>
          <a:spcPct val="90000"/>
        </a:lnSpc>
        <a:spcBef>
          <a:spcPct val="10000"/>
        </a:spcBef>
        <a:spcAft>
          <a:spcPct val="10000"/>
        </a:spcAft>
        <a:buClr>
          <a:schemeClr val="tx1"/>
        </a:buClr>
        <a:buChar char="–"/>
        <a:defRPr sz="1700">
          <a:solidFill>
            <a:schemeClr val="tx1"/>
          </a:solidFill>
          <a:latin typeface="+mn-lt"/>
        </a:defRPr>
      </a:lvl7pPr>
      <a:lvl8pPr marL="2284413" indent="-227013" algn="l" rtl="0" fontAlgn="base">
        <a:lnSpc>
          <a:spcPct val="90000"/>
        </a:lnSpc>
        <a:spcBef>
          <a:spcPct val="10000"/>
        </a:spcBef>
        <a:spcAft>
          <a:spcPct val="10000"/>
        </a:spcAft>
        <a:buClr>
          <a:schemeClr val="tx1"/>
        </a:buClr>
        <a:buChar char="–"/>
        <a:defRPr sz="1700">
          <a:solidFill>
            <a:schemeClr val="tx1"/>
          </a:solidFill>
          <a:latin typeface="+mn-lt"/>
        </a:defRPr>
      </a:lvl8pPr>
      <a:lvl9pPr marL="2741613" indent="-227013" algn="l" rtl="0" fontAlgn="base">
        <a:lnSpc>
          <a:spcPct val="90000"/>
        </a:lnSpc>
        <a:spcBef>
          <a:spcPct val="10000"/>
        </a:spcBef>
        <a:spcAft>
          <a:spcPct val="10000"/>
        </a:spcAft>
        <a:buClr>
          <a:schemeClr val="tx1"/>
        </a:buClr>
        <a:buChar char="–"/>
        <a:defRPr sz="17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008D3CE4-64DF-45E0-8E23-7FA7FE54ED42}"/>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solidFill>
                <a:srgbClr val="070605"/>
              </a:solidFill>
            </a:endParaRPr>
          </a:p>
        </p:txBody>
      </p:sp>
      <p:sp>
        <p:nvSpPr>
          <p:cNvPr id="10243" name="Title Placeholder 1">
            <a:extLst>
              <a:ext uri="{FF2B5EF4-FFF2-40B4-BE49-F238E27FC236}">
                <a16:creationId xmlns:a16="http://schemas.microsoft.com/office/drawing/2014/main" id="{5E2C7F64-1682-493C-B3EA-4BCAE9AF4FEB}"/>
              </a:ext>
            </a:extLst>
          </p:cNvPr>
          <p:cNvSpPr>
            <a:spLocks noGrp="1"/>
          </p:cNvSpPr>
          <p:nvPr>
            <p:ph type="title"/>
          </p:nvPr>
        </p:nvSpPr>
        <p:spPr bwMode="auto">
          <a:xfrm>
            <a:off x="412750" y="227013"/>
            <a:ext cx="8318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44" name="Text Placeholder 2">
            <a:extLst>
              <a:ext uri="{FF2B5EF4-FFF2-40B4-BE49-F238E27FC236}">
                <a16:creationId xmlns:a16="http://schemas.microsoft.com/office/drawing/2014/main" id="{82985A6E-152E-4DD6-88B1-44BEA3203CD2}"/>
              </a:ext>
            </a:extLst>
          </p:cNvPr>
          <p:cNvSpPr>
            <a:spLocks noGrp="1"/>
          </p:cNvSpPr>
          <p:nvPr>
            <p:ph type="body" idx="1"/>
          </p:nvPr>
        </p:nvSpPr>
        <p:spPr bwMode="auto">
          <a:xfrm>
            <a:off x="411163" y="1279525"/>
            <a:ext cx="83185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63F99591-EF3C-4670-A00F-81FAD7D89CA5}"/>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rgbClr val="FFFFFF"/>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E6A0878A-5809-47D4-B888-55CA04BC7BD5}"/>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rgbClr val="FFFFFF"/>
                </a:solidFill>
              </a:defRPr>
            </a:lvl1pPr>
          </a:lstStyle>
          <a:p>
            <a:fld id="{0EEFBBF0-A058-42D2-828E-ECF9A0B94627}" type="slidenum">
              <a:rPr lang="en-US" altLang="en-US"/>
              <a:pPr/>
              <a:t>‹#›</a:t>
            </a:fld>
            <a:endParaRPr lang="en-US" altLang="en-US"/>
          </a:p>
        </p:txBody>
      </p:sp>
      <p:sp>
        <p:nvSpPr>
          <p:cNvPr id="10247" name="Line 8">
            <a:extLst>
              <a:ext uri="{FF2B5EF4-FFF2-40B4-BE49-F238E27FC236}">
                <a16:creationId xmlns:a16="http://schemas.microsoft.com/office/drawing/2014/main" id="{4070B504-A3FB-4F7B-8618-08DFD25EB02F}"/>
              </a:ext>
            </a:extLst>
          </p:cNvPr>
          <p:cNvSpPr>
            <a:spLocks noChangeShapeType="1"/>
          </p:cNvSpPr>
          <p:nvPr/>
        </p:nvSpPr>
        <p:spPr bwMode="auto">
          <a:xfrm>
            <a:off x="412750" y="958850"/>
            <a:ext cx="8318500" cy="0"/>
          </a:xfrm>
          <a:prstGeom prst="line">
            <a:avLst/>
          </a:prstGeom>
          <a:noFill/>
          <a:ln w="9525">
            <a:solidFill>
              <a:srgbClr val="071D49"/>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248" name="Picture 16" descr="AbbVieLogo_Small_White.eps">
            <a:extLst>
              <a:ext uri="{FF2B5EF4-FFF2-40B4-BE49-F238E27FC236}">
                <a16:creationId xmlns:a16="http://schemas.microsoft.com/office/drawing/2014/main" id="{10E5BB8E-D09F-425B-B9EF-4C1D3067C677}"/>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912" r:id="rId1"/>
    <p:sldLayoutId id="2147486878" r:id="rId2"/>
    <p:sldLayoutId id="2147486913" r:id="rId3"/>
    <p:sldLayoutId id="2147486879" r:id="rId4"/>
    <p:sldLayoutId id="2147486880" r:id="rId5"/>
    <p:sldLayoutId id="2147486881" r:id="rId6"/>
    <p:sldLayoutId id="2147486914" r:id="rId7"/>
    <p:sldLayoutId id="2147486882" r:id="rId8"/>
    <p:sldLayoutId id="2147486883" r:id="rId9"/>
    <p:sldLayoutId id="2147486884" r:id="rId10"/>
    <p:sldLayoutId id="2147486885" r:id="rId11"/>
    <p:sldLayoutId id="2147486886" r:id="rId12"/>
    <p:sldLayoutId id="2147486915" r:id="rId13"/>
    <p:sldLayoutId id="2147486916" r:id="rId14"/>
  </p:sldLayoutIdLst>
  <p:hf hdr="0" dt="0"/>
  <p:txStyles>
    <p:titleStyle>
      <a:lvl1pPr algn="l" defTabSz="457200" rtl="0" eaLnBrk="0" fontAlgn="base" hangingPunct="0">
        <a:lnSpc>
          <a:spcPct val="90000"/>
        </a:lnSpc>
        <a:spcBef>
          <a:spcPct val="0"/>
        </a:spcBef>
        <a:spcAft>
          <a:spcPct val="0"/>
        </a:spcAft>
        <a:defRPr sz="2400" kern="1200">
          <a:solidFill>
            <a:srgbClr val="071D49"/>
          </a:solidFill>
          <a:latin typeface="+mj-lt"/>
          <a:ea typeface="+mj-ea"/>
          <a:cs typeface="+mj-cs"/>
        </a:defRPr>
      </a:lvl1pPr>
      <a:lvl2pPr algn="l" defTabSz="457200" rtl="0" eaLnBrk="0" fontAlgn="base" hangingPunct="0">
        <a:lnSpc>
          <a:spcPct val="90000"/>
        </a:lnSpc>
        <a:spcBef>
          <a:spcPct val="0"/>
        </a:spcBef>
        <a:spcAft>
          <a:spcPct val="0"/>
        </a:spcAft>
        <a:defRPr sz="2400">
          <a:solidFill>
            <a:srgbClr val="071D49"/>
          </a:solidFill>
          <a:latin typeface="Calibri" pitchFamily="34" charset="0"/>
        </a:defRPr>
      </a:lvl2pPr>
      <a:lvl3pPr algn="l" defTabSz="457200" rtl="0" eaLnBrk="0" fontAlgn="base" hangingPunct="0">
        <a:lnSpc>
          <a:spcPct val="90000"/>
        </a:lnSpc>
        <a:spcBef>
          <a:spcPct val="0"/>
        </a:spcBef>
        <a:spcAft>
          <a:spcPct val="0"/>
        </a:spcAft>
        <a:defRPr sz="2400">
          <a:solidFill>
            <a:srgbClr val="071D49"/>
          </a:solidFill>
          <a:latin typeface="Calibri" pitchFamily="34" charset="0"/>
        </a:defRPr>
      </a:lvl3pPr>
      <a:lvl4pPr algn="l" defTabSz="457200" rtl="0" eaLnBrk="0" fontAlgn="base" hangingPunct="0">
        <a:lnSpc>
          <a:spcPct val="90000"/>
        </a:lnSpc>
        <a:spcBef>
          <a:spcPct val="0"/>
        </a:spcBef>
        <a:spcAft>
          <a:spcPct val="0"/>
        </a:spcAft>
        <a:defRPr sz="2400">
          <a:solidFill>
            <a:srgbClr val="071D49"/>
          </a:solidFill>
          <a:latin typeface="Calibri" pitchFamily="34" charset="0"/>
        </a:defRPr>
      </a:lvl4pPr>
      <a:lvl5pPr algn="l" defTabSz="457200" rtl="0" eaLnBrk="0" fontAlgn="base" hangingPunct="0">
        <a:lnSpc>
          <a:spcPct val="90000"/>
        </a:lnSpc>
        <a:spcBef>
          <a:spcPct val="0"/>
        </a:spcBef>
        <a:spcAft>
          <a:spcPct val="0"/>
        </a:spcAft>
        <a:defRPr sz="2400">
          <a:solidFill>
            <a:srgbClr val="071D49"/>
          </a:solidFill>
          <a:latin typeface="Calibri" pitchFamily="34" charset="0"/>
        </a:defRPr>
      </a:lvl5pPr>
      <a:lvl6pPr marL="457200" algn="l" defTabSz="457200" rtl="0" eaLnBrk="1" fontAlgn="base" hangingPunct="1">
        <a:lnSpc>
          <a:spcPct val="90000"/>
        </a:lnSpc>
        <a:spcBef>
          <a:spcPct val="0"/>
        </a:spcBef>
        <a:spcAft>
          <a:spcPct val="0"/>
        </a:spcAft>
        <a:defRPr sz="2400">
          <a:solidFill>
            <a:srgbClr val="071D49"/>
          </a:solidFill>
          <a:latin typeface="Calibri" pitchFamily="34" charset="0"/>
        </a:defRPr>
      </a:lvl6pPr>
      <a:lvl7pPr marL="914400" algn="l" defTabSz="457200" rtl="0" eaLnBrk="1" fontAlgn="base" hangingPunct="1">
        <a:lnSpc>
          <a:spcPct val="90000"/>
        </a:lnSpc>
        <a:spcBef>
          <a:spcPct val="0"/>
        </a:spcBef>
        <a:spcAft>
          <a:spcPct val="0"/>
        </a:spcAft>
        <a:defRPr sz="2400">
          <a:solidFill>
            <a:srgbClr val="071D49"/>
          </a:solidFill>
          <a:latin typeface="Calibri" pitchFamily="34" charset="0"/>
        </a:defRPr>
      </a:lvl7pPr>
      <a:lvl8pPr marL="1371600" algn="l" defTabSz="457200" rtl="0" eaLnBrk="1" fontAlgn="base" hangingPunct="1">
        <a:lnSpc>
          <a:spcPct val="90000"/>
        </a:lnSpc>
        <a:spcBef>
          <a:spcPct val="0"/>
        </a:spcBef>
        <a:spcAft>
          <a:spcPct val="0"/>
        </a:spcAft>
        <a:defRPr sz="2400">
          <a:solidFill>
            <a:srgbClr val="071D49"/>
          </a:solidFill>
          <a:latin typeface="Calibri" pitchFamily="34" charset="0"/>
        </a:defRPr>
      </a:lvl8pPr>
      <a:lvl9pPr marL="1828800" algn="l" defTabSz="457200" rtl="0" eaLnBrk="1" fontAlgn="base" hangingPunct="1">
        <a:lnSpc>
          <a:spcPct val="90000"/>
        </a:lnSpc>
        <a:spcBef>
          <a:spcPct val="0"/>
        </a:spcBef>
        <a:spcAft>
          <a:spcPct val="0"/>
        </a:spcAft>
        <a:defRPr sz="2400">
          <a:solidFill>
            <a:srgbClr val="071D49"/>
          </a:solidFill>
          <a:latin typeface="Calibri" pitchFamily="34" charset="0"/>
        </a:defRPr>
      </a:lvl9pPr>
    </p:titleStyle>
    <p:bodyStyle>
      <a:lvl1pPr marL="342900" indent="-342900" algn="l" defTabSz="457200" rtl="0" eaLnBrk="0" fontAlgn="base" hangingPunct="0">
        <a:spcBef>
          <a:spcPct val="80000"/>
        </a:spcBef>
        <a:spcAft>
          <a:spcPct val="0"/>
        </a:spcAft>
        <a:buFont typeface="Arial" panose="020B0604020202020204" pitchFamily="34" charset="0"/>
        <a:buChar char="•"/>
        <a:defRPr sz="2200" kern="1200">
          <a:solidFill>
            <a:schemeClr val="tx1"/>
          </a:solidFill>
          <a:latin typeface="+mn-lt"/>
          <a:ea typeface="+mn-ea"/>
          <a:cs typeface="+mn-cs"/>
        </a:defRPr>
      </a:lvl1pPr>
      <a:lvl2pPr marL="406400" indent="-292100" algn="l" defTabSz="457200" rtl="0" eaLnBrk="0" fontAlgn="base" hangingPunct="0">
        <a:spcBef>
          <a:spcPct val="40000"/>
        </a:spcBef>
        <a:spcAft>
          <a:spcPct val="0"/>
        </a:spcAft>
        <a:buChar char="•"/>
        <a:defRPr sz="2200" kern="1200">
          <a:solidFill>
            <a:schemeClr val="tx1"/>
          </a:solidFill>
          <a:latin typeface="+mn-lt"/>
          <a:ea typeface="+mn-ea"/>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 Placeholder 2">
            <a:extLst>
              <a:ext uri="{FF2B5EF4-FFF2-40B4-BE49-F238E27FC236}">
                <a16:creationId xmlns:a16="http://schemas.microsoft.com/office/drawing/2014/main" id="{A6029658-CA71-40D7-89F2-1CB2C9ED9295}"/>
              </a:ext>
            </a:extLst>
          </p:cNvPr>
          <p:cNvSpPr>
            <a:spLocks noGrp="1"/>
          </p:cNvSpPr>
          <p:nvPr>
            <p:ph type="body" idx="1"/>
          </p:nvPr>
        </p:nvSpPr>
        <p:spPr bwMode="gray">
          <a:xfrm>
            <a:off x="411163" y="1279525"/>
            <a:ext cx="8318500"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p:txBody>
      </p:sp>
      <p:sp>
        <p:nvSpPr>
          <p:cNvPr id="2051" name="Rectangle 2">
            <a:extLst>
              <a:ext uri="{FF2B5EF4-FFF2-40B4-BE49-F238E27FC236}">
                <a16:creationId xmlns:a16="http://schemas.microsoft.com/office/drawing/2014/main" id="{D35E52C5-FA02-4055-B0DC-0C364CC5BE60}"/>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2052" name="Title Placeholder 1">
            <a:extLst>
              <a:ext uri="{FF2B5EF4-FFF2-40B4-BE49-F238E27FC236}">
                <a16:creationId xmlns:a16="http://schemas.microsoft.com/office/drawing/2014/main" id="{281AC3EC-8B9B-4699-A12C-1E3D0B26A822}"/>
              </a:ext>
            </a:extLst>
          </p:cNvPr>
          <p:cNvSpPr>
            <a:spLocks noGrp="1"/>
          </p:cNvSpPr>
          <p:nvPr>
            <p:ph type="title"/>
          </p:nvPr>
        </p:nvSpPr>
        <p:spPr bwMode="gray">
          <a:xfrm>
            <a:off x="412750" y="5164138"/>
            <a:ext cx="43878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 name="Footer Placeholder 4">
            <a:extLst>
              <a:ext uri="{FF2B5EF4-FFF2-40B4-BE49-F238E27FC236}">
                <a16:creationId xmlns:a16="http://schemas.microsoft.com/office/drawing/2014/main" id="{3619C26B-6822-48C4-AFA5-5CFF6253859E}"/>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2B054B01-F0CD-4AB1-BFFD-9088C54308A6}"/>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2A09A777-4634-42FF-A0FE-0F1364AFAFBF}" type="slidenum">
              <a:rPr lang="en-US" altLang="en-US"/>
              <a:pPr/>
              <a:t>‹#›</a:t>
            </a:fld>
            <a:endParaRPr lang="en-US" altLang="en-US"/>
          </a:p>
        </p:txBody>
      </p:sp>
      <p:pic>
        <p:nvPicPr>
          <p:cNvPr id="2055" name="Picture 16" descr="AbbVieLogo_Small_White.eps">
            <a:extLst>
              <a:ext uri="{FF2B5EF4-FFF2-40B4-BE49-F238E27FC236}">
                <a16:creationId xmlns:a16="http://schemas.microsoft.com/office/drawing/2014/main" id="{8FC587F5-FA2B-40DC-9879-3FB12492BD8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3">
            <a:extLst>
              <a:ext uri="{FF2B5EF4-FFF2-40B4-BE49-F238E27FC236}">
                <a16:creationId xmlns:a16="http://schemas.microsoft.com/office/drawing/2014/main" id="{DF640A6E-E331-4459-9E93-3DBCCC980E03}"/>
              </a:ext>
            </a:extLst>
          </p:cNvPr>
          <p:cNvSpPr>
            <a:spLocks noChangeArrowheads="1"/>
          </p:cNvSpPr>
          <p:nvPr userDrawn="1"/>
        </p:nvSpPr>
        <p:spPr bwMode="ltGray">
          <a:xfrm>
            <a:off x="457200" y="685800"/>
            <a:ext cx="8686800" cy="63500"/>
          </a:xfrm>
          <a:prstGeom prst="rect">
            <a:avLst/>
          </a:prstGeom>
          <a:solidFill>
            <a:schemeClr val="tx2"/>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2057" name="Line 7">
            <a:extLst>
              <a:ext uri="{FF2B5EF4-FFF2-40B4-BE49-F238E27FC236}">
                <a16:creationId xmlns:a16="http://schemas.microsoft.com/office/drawing/2014/main" id="{36BAFA88-2DEB-4953-BB44-33C01E843372}"/>
              </a:ext>
            </a:extLst>
          </p:cNvPr>
          <p:cNvSpPr>
            <a:spLocks noChangeShapeType="1"/>
          </p:cNvSpPr>
          <p:nvPr userDrawn="1"/>
        </p:nvSpPr>
        <p:spPr bwMode="auto">
          <a:xfrm flipH="1">
            <a:off x="457200" y="6400800"/>
            <a:ext cx="8686800" cy="0"/>
          </a:xfrm>
          <a:prstGeom prst="line">
            <a:avLst/>
          </a:prstGeom>
          <a:noFill/>
          <a:ln w="1587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058" name="Picture 12">
            <a:extLst>
              <a:ext uri="{FF2B5EF4-FFF2-40B4-BE49-F238E27FC236}">
                <a16:creationId xmlns:a16="http://schemas.microsoft.com/office/drawing/2014/main" id="{5CBAECAC-5BDB-4F93-973C-E49AA26CC9C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848600" y="6448425"/>
            <a:ext cx="1066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88" r:id="rId1"/>
    <p:sldLayoutId id="2147486802" r:id="rId2"/>
    <p:sldLayoutId id="2147486889"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90" r:id="rId12"/>
    <p:sldLayoutId id="2147486891" r:id="rId13"/>
  </p:sldLayoutIdLst>
  <p:hf hd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panose="020B0604020202020204" pitchFamily="34" charset="0"/>
        <a:buChar char="•"/>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buChar char="–"/>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5pPr>
      <a:lvl6pPr marL="19431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6pPr>
      <a:lvl7pPr marL="24003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7pPr>
      <a:lvl8pPr marL="28575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8pPr>
      <a:lvl9pPr marL="33147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7">
            <a:extLst>
              <a:ext uri="{FF2B5EF4-FFF2-40B4-BE49-F238E27FC236}">
                <a16:creationId xmlns:a16="http://schemas.microsoft.com/office/drawing/2014/main" id="{8ED9D2FB-CB33-44DE-88B7-E6AB496C3811}"/>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3075" name="Title Placeholder 1">
            <a:extLst>
              <a:ext uri="{FF2B5EF4-FFF2-40B4-BE49-F238E27FC236}">
                <a16:creationId xmlns:a16="http://schemas.microsoft.com/office/drawing/2014/main" id="{6153CBF6-B18F-4F48-9936-9DD4187E7C17}"/>
              </a:ext>
            </a:extLst>
          </p:cNvPr>
          <p:cNvSpPr>
            <a:spLocks noGrp="1"/>
          </p:cNvSpPr>
          <p:nvPr>
            <p:ph type="title"/>
          </p:nvPr>
        </p:nvSpPr>
        <p:spPr bwMode="auto">
          <a:xfrm>
            <a:off x="412750" y="227013"/>
            <a:ext cx="8318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76" name="Text Placeholder 2">
            <a:extLst>
              <a:ext uri="{FF2B5EF4-FFF2-40B4-BE49-F238E27FC236}">
                <a16:creationId xmlns:a16="http://schemas.microsoft.com/office/drawing/2014/main" id="{8A0C2DBF-3699-42B2-87A2-C4E42508F0BB}"/>
              </a:ext>
            </a:extLst>
          </p:cNvPr>
          <p:cNvSpPr>
            <a:spLocks noGrp="1"/>
          </p:cNvSpPr>
          <p:nvPr>
            <p:ph type="body" idx="1"/>
          </p:nvPr>
        </p:nvSpPr>
        <p:spPr bwMode="auto">
          <a:xfrm>
            <a:off x="411163" y="1279525"/>
            <a:ext cx="83185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9A45E443-7E5E-4976-8681-877586306834}"/>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endParaRPr lang="en-US" dirty="0"/>
          </a:p>
        </p:txBody>
      </p:sp>
      <p:sp>
        <p:nvSpPr>
          <p:cNvPr id="6" name="Slide Number Placeholder 5">
            <a:extLst>
              <a:ext uri="{FF2B5EF4-FFF2-40B4-BE49-F238E27FC236}">
                <a16:creationId xmlns:a16="http://schemas.microsoft.com/office/drawing/2014/main" id="{ECB518B2-C790-498F-BADA-DF1585720CE3}"/>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35CFA725-813E-4E7E-A81A-8A6847DE1748}" type="slidenum">
              <a:rPr lang="en-US" altLang="en-US"/>
              <a:pPr/>
              <a:t>‹#›</a:t>
            </a:fld>
            <a:endParaRPr lang="en-US" altLang="en-US"/>
          </a:p>
        </p:txBody>
      </p:sp>
      <p:sp>
        <p:nvSpPr>
          <p:cNvPr id="3079" name="Line 8">
            <a:extLst>
              <a:ext uri="{FF2B5EF4-FFF2-40B4-BE49-F238E27FC236}">
                <a16:creationId xmlns:a16="http://schemas.microsoft.com/office/drawing/2014/main" id="{D7F5C162-2119-4700-99B1-1EB8F4FC9023}"/>
              </a:ext>
            </a:extLst>
          </p:cNvPr>
          <p:cNvSpPr>
            <a:spLocks noChangeShapeType="1"/>
          </p:cNvSpPr>
          <p:nvPr/>
        </p:nvSpPr>
        <p:spPr bwMode="auto">
          <a:xfrm>
            <a:off x="412750" y="958850"/>
            <a:ext cx="8318500" cy="0"/>
          </a:xfrm>
          <a:prstGeom prst="line">
            <a:avLst/>
          </a:prstGeom>
          <a:noFill/>
          <a:ln w="9525">
            <a:solidFill>
              <a:srgbClr val="071D49"/>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080" name="Picture 16" descr="AbbVieLogo_Small_White.eps">
            <a:extLst>
              <a:ext uri="{FF2B5EF4-FFF2-40B4-BE49-F238E27FC236}">
                <a16:creationId xmlns:a16="http://schemas.microsoft.com/office/drawing/2014/main" id="{B9E40B7D-B108-4CA0-87A2-3CF6A4C326F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92" r:id="rId1"/>
    <p:sldLayoutId id="2147486811" r:id="rId2"/>
    <p:sldLayoutId id="2147486812" r:id="rId3"/>
    <p:sldLayoutId id="2147486813" r:id="rId4"/>
    <p:sldLayoutId id="2147486814" r:id="rId5"/>
    <p:sldLayoutId id="2147486815" r:id="rId6"/>
    <p:sldLayoutId id="2147486816" r:id="rId7"/>
    <p:sldLayoutId id="2147486817" r:id="rId8"/>
    <p:sldLayoutId id="2147486818" r:id="rId9"/>
    <p:sldLayoutId id="2147486819" r:id="rId10"/>
    <p:sldLayoutId id="2147486820" r:id="rId11"/>
    <p:sldLayoutId id="2147486821" r:id="rId12"/>
  </p:sldLayoutIdLst>
  <p:hf hdr="0" dt="0"/>
  <p:txStyles>
    <p:titleStyle>
      <a:lvl1pPr algn="l" defTabSz="457200" rtl="0" eaLnBrk="0" fontAlgn="base" hangingPunct="0">
        <a:lnSpc>
          <a:spcPct val="90000"/>
        </a:lnSpc>
        <a:spcBef>
          <a:spcPct val="0"/>
        </a:spcBef>
        <a:spcAft>
          <a:spcPct val="0"/>
        </a:spcAft>
        <a:defRPr sz="2400" kern="1200">
          <a:solidFill>
            <a:srgbClr val="071D49"/>
          </a:solidFill>
          <a:latin typeface="+mj-lt"/>
          <a:ea typeface="+mj-ea"/>
          <a:cs typeface="+mj-cs"/>
        </a:defRPr>
      </a:lvl1pPr>
      <a:lvl2pPr algn="l" defTabSz="457200" rtl="0" eaLnBrk="0" fontAlgn="base" hangingPunct="0">
        <a:lnSpc>
          <a:spcPct val="90000"/>
        </a:lnSpc>
        <a:spcBef>
          <a:spcPct val="0"/>
        </a:spcBef>
        <a:spcAft>
          <a:spcPct val="0"/>
        </a:spcAft>
        <a:defRPr sz="2400">
          <a:solidFill>
            <a:srgbClr val="071D49"/>
          </a:solidFill>
          <a:latin typeface="Calibri" pitchFamily="34" charset="0"/>
        </a:defRPr>
      </a:lvl2pPr>
      <a:lvl3pPr algn="l" defTabSz="457200" rtl="0" eaLnBrk="0" fontAlgn="base" hangingPunct="0">
        <a:lnSpc>
          <a:spcPct val="90000"/>
        </a:lnSpc>
        <a:spcBef>
          <a:spcPct val="0"/>
        </a:spcBef>
        <a:spcAft>
          <a:spcPct val="0"/>
        </a:spcAft>
        <a:defRPr sz="2400">
          <a:solidFill>
            <a:srgbClr val="071D49"/>
          </a:solidFill>
          <a:latin typeface="Calibri" pitchFamily="34" charset="0"/>
        </a:defRPr>
      </a:lvl3pPr>
      <a:lvl4pPr algn="l" defTabSz="457200" rtl="0" eaLnBrk="0" fontAlgn="base" hangingPunct="0">
        <a:lnSpc>
          <a:spcPct val="90000"/>
        </a:lnSpc>
        <a:spcBef>
          <a:spcPct val="0"/>
        </a:spcBef>
        <a:spcAft>
          <a:spcPct val="0"/>
        </a:spcAft>
        <a:defRPr sz="2400">
          <a:solidFill>
            <a:srgbClr val="071D49"/>
          </a:solidFill>
          <a:latin typeface="Calibri" pitchFamily="34" charset="0"/>
        </a:defRPr>
      </a:lvl4pPr>
      <a:lvl5pPr algn="l" defTabSz="457200" rtl="0" eaLnBrk="0" fontAlgn="base" hangingPunct="0">
        <a:lnSpc>
          <a:spcPct val="90000"/>
        </a:lnSpc>
        <a:spcBef>
          <a:spcPct val="0"/>
        </a:spcBef>
        <a:spcAft>
          <a:spcPct val="0"/>
        </a:spcAft>
        <a:defRPr sz="2400">
          <a:solidFill>
            <a:srgbClr val="071D49"/>
          </a:solidFill>
          <a:latin typeface="Calibri" pitchFamily="34" charset="0"/>
        </a:defRPr>
      </a:lvl5pPr>
      <a:lvl6pPr marL="457200" algn="l" defTabSz="457200" rtl="0" eaLnBrk="1" fontAlgn="base" hangingPunct="1">
        <a:lnSpc>
          <a:spcPct val="90000"/>
        </a:lnSpc>
        <a:spcBef>
          <a:spcPct val="0"/>
        </a:spcBef>
        <a:spcAft>
          <a:spcPct val="0"/>
        </a:spcAft>
        <a:defRPr sz="2400">
          <a:solidFill>
            <a:srgbClr val="071D49"/>
          </a:solidFill>
          <a:latin typeface="Calibri" pitchFamily="34" charset="0"/>
        </a:defRPr>
      </a:lvl6pPr>
      <a:lvl7pPr marL="914400" algn="l" defTabSz="457200" rtl="0" eaLnBrk="1" fontAlgn="base" hangingPunct="1">
        <a:lnSpc>
          <a:spcPct val="90000"/>
        </a:lnSpc>
        <a:spcBef>
          <a:spcPct val="0"/>
        </a:spcBef>
        <a:spcAft>
          <a:spcPct val="0"/>
        </a:spcAft>
        <a:defRPr sz="2400">
          <a:solidFill>
            <a:srgbClr val="071D49"/>
          </a:solidFill>
          <a:latin typeface="Calibri" pitchFamily="34" charset="0"/>
        </a:defRPr>
      </a:lvl7pPr>
      <a:lvl8pPr marL="1371600" algn="l" defTabSz="457200" rtl="0" eaLnBrk="1" fontAlgn="base" hangingPunct="1">
        <a:lnSpc>
          <a:spcPct val="90000"/>
        </a:lnSpc>
        <a:spcBef>
          <a:spcPct val="0"/>
        </a:spcBef>
        <a:spcAft>
          <a:spcPct val="0"/>
        </a:spcAft>
        <a:defRPr sz="2400">
          <a:solidFill>
            <a:srgbClr val="071D49"/>
          </a:solidFill>
          <a:latin typeface="Calibri" pitchFamily="34" charset="0"/>
        </a:defRPr>
      </a:lvl8pPr>
      <a:lvl9pPr marL="1828800" algn="l" defTabSz="457200" rtl="0" eaLnBrk="1" fontAlgn="base" hangingPunct="1">
        <a:lnSpc>
          <a:spcPct val="90000"/>
        </a:lnSpc>
        <a:spcBef>
          <a:spcPct val="0"/>
        </a:spcBef>
        <a:spcAft>
          <a:spcPct val="0"/>
        </a:spcAft>
        <a:defRPr sz="2400">
          <a:solidFill>
            <a:srgbClr val="071D49"/>
          </a:solidFill>
          <a:latin typeface="Calibri" pitchFamily="34" charset="0"/>
        </a:defRPr>
      </a:lvl9pPr>
    </p:titleStyle>
    <p:bodyStyle>
      <a:lvl1pPr marL="342900" indent="-342900" algn="l" defTabSz="457200" rtl="0" eaLnBrk="0" fontAlgn="base" hangingPunct="0">
        <a:spcBef>
          <a:spcPct val="80000"/>
        </a:spcBef>
        <a:spcAft>
          <a:spcPct val="0"/>
        </a:spcAft>
        <a:buFont typeface="Arial" panose="020B0604020202020204" pitchFamily="34" charset="0"/>
        <a:buChar char="•"/>
        <a:defRPr sz="2200" kern="1200">
          <a:solidFill>
            <a:schemeClr val="tx1"/>
          </a:solidFill>
          <a:latin typeface="+mn-lt"/>
          <a:ea typeface="+mn-ea"/>
          <a:cs typeface="+mn-cs"/>
        </a:defRPr>
      </a:lvl1pPr>
      <a:lvl2pPr marL="406400" indent="-292100" algn="l" defTabSz="457200" rtl="0" eaLnBrk="0" fontAlgn="base" hangingPunct="0">
        <a:spcBef>
          <a:spcPct val="40000"/>
        </a:spcBef>
        <a:spcAft>
          <a:spcPct val="0"/>
        </a:spcAft>
        <a:buChar char="•"/>
        <a:defRPr sz="2200" kern="1200">
          <a:solidFill>
            <a:schemeClr val="tx1"/>
          </a:solidFill>
          <a:latin typeface="+mn-lt"/>
          <a:ea typeface="+mn-ea"/>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ext Placeholder 2">
            <a:extLst>
              <a:ext uri="{FF2B5EF4-FFF2-40B4-BE49-F238E27FC236}">
                <a16:creationId xmlns:a16="http://schemas.microsoft.com/office/drawing/2014/main" id="{F1025379-DB18-4BFE-9040-C02E9535B924}"/>
              </a:ext>
            </a:extLst>
          </p:cNvPr>
          <p:cNvSpPr>
            <a:spLocks noGrp="1"/>
          </p:cNvSpPr>
          <p:nvPr>
            <p:ph type="body" idx="1"/>
          </p:nvPr>
        </p:nvSpPr>
        <p:spPr bwMode="gray">
          <a:xfrm>
            <a:off x="411163" y="1279525"/>
            <a:ext cx="8318500"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p:txBody>
      </p:sp>
      <p:sp>
        <p:nvSpPr>
          <p:cNvPr id="4099" name="Rectangle 2">
            <a:extLst>
              <a:ext uri="{FF2B5EF4-FFF2-40B4-BE49-F238E27FC236}">
                <a16:creationId xmlns:a16="http://schemas.microsoft.com/office/drawing/2014/main" id="{A6F218F9-9C15-4EF6-96E8-19C8B0AA4002}"/>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4100" name="Title Placeholder 1">
            <a:extLst>
              <a:ext uri="{FF2B5EF4-FFF2-40B4-BE49-F238E27FC236}">
                <a16:creationId xmlns:a16="http://schemas.microsoft.com/office/drawing/2014/main" id="{4236311D-21A5-4D1A-804E-972C9957E705}"/>
              </a:ext>
            </a:extLst>
          </p:cNvPr>
          <p:cNvSpPr>
            <a:spLocks noGrp="1"/>
          </p:cNvSpPr>
          <p:nvPr>
            <p:ph type="title"/>
          </p:nvPr>
        </p:nvSpPr>
        <p:spPr bwMode="gray">
          <a:xfrm>
            <a:off x="412750" y="5164138"/>
            <a:ext cx="43878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 name="Footer Placeholder 4">
            <a:extLst>
              <a:ext uri="{FF2B5EF4-FFF2-40B4-BE49-F238E27FC236}">
                <a16:creationId xmlns:a16="http://schemas.microsoft.com/office/drawing/2014/main" id="{47FBEC36-174A-4135-BA62-E2DDAB20F3CC}"/>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F49EA3BF-6A26-49A9-9797-E7A4744C68D2}"/>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826BA015-8CCA-4EB5-A6B8-23FC334B9E81}" type="slidenum">
              <a:rPr lang="en-US" altLang="en-US"/>
              <a:pPr/>
              <a:t>‹#›</a:t>
            </a:fld>
            <a:endParaRPr lang="en-US" altLang="en-US"/>
          </a:p>
        </p:txBody>
      </p:sp>
      <p:pic>
        <p:nvPicPr>
          <p:cNvPr id="4103" name="Picture 16" descr="AbbVieLogo_Small_White.eps">
            <a:extLst>
              <a:ext uri="{FF2B5EF4-FFF2-40B4-BE49-F238E27FC236}">
                <a16:creationId xmlns:a16="http://schemas.microsoft.com/office/drawing/2014/main" id="{5D41A853-2BEE-410D-AC8D-6F70D16C0D4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93" r:id="rId1"/>
    <p:sldLayoutId id="2147486822" r:id="rId2"/>
    <p:sldLayoutId id="2147486823" r:id="rId3"/>
    <p:sldLayoutId id="2147486824" r:id="rId4"/>
    <p:sldLayoutId id="2147486825" r:id="rId5"/>
    <p:sldLayoutId id="2147486826" r:id="rId6"/>
    <p:sldLayoutId id="2147486827" r:id="rId7"/>
    <p:sldLayoutId id="2147486828" r:id="rId8"/>
    <p:sldLayoutId id="2147486829" r:id="rId9"/>
    <p:sldLayoutId id="2147486830" r:id="rId10"/>
    <p:sldLayoutId id="2147486831" r:id="rId11"/>
  </p:sldLayoutIdLst>
  <p:hf hd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panose="020B0604020202020204" pitchFamily="34" charset="0"/>
        <a:buChar char="•"/>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buChar char="–"/>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5pPr>
      <a:lvl6pPr marL="19431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6pPr>
      <a:lvl7pPr marL="24003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7pPr>
      <a:lvl8pPr marL="28575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8pPr>
      <a:lvl9pPr marL="33147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D735BAF3-4F0D-4F94-9BBE-D466A0DADAD4}"/>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5123" name="Title Placeholder 1">
            <a:extLst>
              <a:ext uri="{FF2B5EF4-FFF2-40B4-BE49-F238E27FC236}">
                <a16:creationId xmlns:a16="http://schemas.microsoft.com/office/drawing/2014/main" id="{5D017E54-B4B6-471C-9FF8-351EA432B110}"/>
              </a:ext>
            </a:extLst>
          </p:cNvPr>
          <p:cNvSpPr>
            <a:spLocks noGrp="1"/>
          </p:cNvSpPr>
          <p:nvPr>
            <p:ph type="title"/>
          </p:nvPr>
        </p:nvSpPr>
        <p:spPr bwMode="auto">
          <a:xfrm>
            <a:off x="412750" y="227013"/>
            <a:ext cx="8318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5124" name="Text Placeholder 2">
            <a:extLst>
              <a:ext uri="{FF2B5EF4-FFF2-40B4-BE49-F238E27FC236}">
                <a16:creationId xmlns:a16="http://schemas.microsoft.com/office/drawing/2014/main" id="{3EE5B9C4-A337-434F-A9F5-F01D774DF0B0}"/>
              </a:ext>
            </a:extLst>
          </p:cNvPr>
          <p:cNvSpPr>
            <a:spLocks noGrp="1"/>
          </p:cNvSpPr>
          <p:nvPr>
            <p:ph type="body" idx="1"/>
          </p:nvPr>
        </p:nvSpPr>
        <p:spPr bwMode="auto">
          <a:xfrm>
            <a:off x="411163" y="1279525"/>
            <a:ext cx="83185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C883F793-E84B-454B-99C3-F4A54CFB224A}"/>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85CF8B38-A0FD-4872-BAF5-084C4551FB80}"/>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1A0CB9BE-E32D-4E2D-8277-5A95974602A7}" type="slidenum">
              <a:rPr lang="en-US" altLang="en-US"/>
              <a:pPr/>
              <a:t>‹#›</a:t>
            </a:fld>
            <a:endParaRPr lang="en-US" altLang="en-US"/>
          </a:p>
        </p:txBody>
      </p:sp>
      <p:sp>
        <p:nvSpPr>
          <p:cNvPr id="5127" name="Line 8">
            <a:extLst>
              <a:ext uri="{FF2B5EF4-FFF2-40B4-BE49-F238E27FC236}">
                <a16:creationId xmlns:a16="http://schemas.microsoft.com/office/drawing/2014/main" id="{401C00CB-B861-4ABF-A000-5C9B1EA6B68D}"/>
              </a:ext>
            </a:extLst>
          </p:cNvPr>
          <p:cNvSpPr>
            <a:spLocks noChangeShapeType="1"/>
          </p:cNvSpPr>
          <p:nvPr/>
        </p:nvSpPr>
        <p:spPr bwMode="auto">
          <a:xfrm>
            <a:off x="412750" y="958850"/>
            <a:ext cx="8318500" cy="0"/>
          </a:xfrm>
          <a:prstGeom prst="line">
            <a:avLst/>
          </a:prstGeom>
          <a:noFill/>
          <a:ln w="9525">
            <a:solidFill>
              <a:srgbClr val="071D49"/>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128" name="Picture 16" descr="AbbVieLogo_Small_White.eps">
            <a:extLst>
              <a:ext uri="{FF2B5EF4-FFF2-40B4-BE49-F238E27FC236}">
                <a16:creationId xmlns:a16="http://schemas.microsoft.com/office/drawing/2014/main" id="{B3667140-FC0B-43AA-8095-A3E3EAE6DEEB}"/>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94" r:id="rId1"/>
    <p:sldLayoutId id="2147486832" r:id="rId2"/>
    <p:sldLayoutId id="2147486833" r:id="rId3"/>
    <p:sldLayoutId id="2147486834" r:id="rId4"/>
    <p:sldLayoutId id="2147486835" r:id="rId5"/>
    <p:sldLayoutId id="2147486836" r:id="rId6"/>
    <p:sldLayoutId id="2147486837" r:id="rId7"/>
    <p:sldLayoutId id="2147486838" r:id="rId8"/>
    <p:sldLayoutId id="2147486839" r:id="rId9"/>
    <p:sldLayoutId id="2147486840" r:id="rId10"/>
    <p:sldLayoutId id="2147486841" r:id="rId11"/>
    <p:sldLayoutId id="2147486842" r:id="rId12"/>
  </p:sldLayoutIdLst>
  <p:hf hdr="0" dt="0"/>
  <p:txStyles>
    <p:titleStyle>
      <a:lvl1pPr algn="l" defTabSz="457200" rtl="0" eaLnBrk="0" fontAlgn="base" hangingPunct="0">
        <a:lnSpc>
          <a:spcPct val="90000"/>
        </a:lnSpc>
        <a:spcBef>
          <a:spcPct val="0"/>
        </a:spcBef>
        <a:spcAft>
          <a:spcPct val="0"/>
        </a:spcAft>
        <a:defRPr sz="2400" kern="1200">
          <a:solidFill>
            <a:srgbClr val="071D49"/>
          </a:solidFill>
          <a:latin typeface="+mj-lt"/>
          <a:ea typeface="+mj-ea"/>
          <a:cs typeface="+mj-cs"/>
        </a:defRPr>
      </a:lvl1pPr>
      <a:lvl2pPr algn="l" defTabSz="457200" rtl="0" eaLnBrk="0" fontAlgn="base" hangingPunct="0">
        <a:lnSpc>
          <a:spcPct val="90000"/>
        </a:lnSpc>
        <a:spcBef>
          <a:spcPct val="0"/>
        </a:spcBef>
        <a:spcAft>
          <a:spcPct val="0"/>
        </a:spcAft>
        <a:defRPr sz="2400">
          <a:solidFill>
            <a:srgbClr val="071D49"/>
          </a:solidFill>
          <a:latin typeface="Calibri" pitchFamily="34" charset="0"/>
        </a:defRPr>
      </a:lvl2pPr>
      <a:lvl3pPr algn="l" defTabSz="457200" rtl="0" eaLnBrk="0" fontAlgn="base" hangingPunct="0">
        <a:lnSpc>
          <a:spcPct val="90000"/>
        </a:lnSpc>
        <a:spcBef>
          <a:spcPct val="0"/>
        </a:spcBef>
        <a:spcAft>
          <a:spcPct val="0"/>
        </a:spcAft>
        <a:defRPr sz="2400">
          <a:solidFill>
            <a:srgbClr val="071D49"/>
          </a:solidFill>
          <a:latin typeface="Calibri" pitchFamily="34" charset="0"/>
        </a:defRPr>
      </a:lvl3pPr>
      <a:lvl4pPr algn="l" defTabSz="457200" rtl="0" eaLnBrk="0" fontAlgn="base" hangingPunct="0">
        <a:lnSpc>
          <a:spcPct val="90000"/>
        </a:lnSpc>
        <a:spcBef>
          <a:spcPct val="0"/>
        </a:spcBef>
        <a:spcAft>
          <a:spcPct val="0"/>
        </a:spcAft>
        <a:defRPr sz="2400">
          <a:solidFill>
            <a:srgbClr val="071D49"/>
          </a:solidFill>
          <a:latin typeface="Calibri" pitchFamily="34" charset="0"/>
        </a:defRPr>
      </a:lvl4pPr>
      <a:lvl5pPr algn="l" defTabSz="457200" rtl="0" eaLnBrk="0" fontAlgn="base" hangingPunct="0">
        <a:lnSpc>
          <a:spcPct val="90000"/>
        </a:lnSpc>
        <a:spcBef>
          <a:spcPct val="0"/>
        </a:spcBef>
        <a:spcAft>
          <a:spcPct val="0"/>
        </a:spcAft>
        <a:defRPr sz="2400">
          <a:solidFill>
            <a:srgbClr val="071D49"/>
          </a:solidFill>
          <a:latin typeface="Calibri" pitchFamily="34" charset="0"/>
        </a:defRPr>
      </a:lvl5pPr>
      <a:lvl6pPr marL="457200" algn="l" defTabSz="457200" rtl="0" eaLnBrk="1" fontAlgn="base" hangingPunct="1">
        <a:lnSpc>
          <a:spcPct val="90000"/>
        </a:lnSpc>
        <a:spcBef>
          <a:spcPct val="0"/>
        </a:spcBef>
        <a:spcAft>
          <a:spcPct val="0"/>
        </a:spcAft>
        <a:defRPr sz="2400">
          <a:solidFill>
            <a:srgbClr val="071D49"/>
          </a:solidFill>
          <a:latin typeface="Calibri" pitchFamily="34" charset="0"/>
        </a:defRPr>
      </a:lvl6pPr>
      <a:lvl7pPr marL="914400" algn="l" defTabSz="457200" rtl="0" eaLnBrk="1" fontAlgn="base" hangingPunct="1">
        <a:lnSpc>
          <a:spcPct val="90000"/>
        </a:lnSpc>
        <a:spcBef>
          <a:spcPct val="0"/>
        </a:spcBef>
        <a:spcAft>
          <a:spcPct val="0"/>
        </a:spcAft>
        <a:defRPr sz="2400">
          <a:solidFill>
            <a:srgbClr val="071D49"/>
          </a:solidFill>
          <a:latin typeface="Calibri" pitchFamily="34" charset="0"/>
        </a:defRPr>
      </a:lvl7pPr>
      <a:lvl8pPr marL="1371600" algn="l" defTabSz="457200" rtl="0" eaLnBrk="1" fontAlgn="base" hangingPunct="1">
        <a:lnSpc>
          <a:spcPct val="90000"/>
        </a:lnSpc>
        <a:spcBef>
          <a:spcPct val="0"/>
        </a:spcBef>
        <a:spcAft>
          <a:spcPct val="0"/>
        </a:spcAft>
        <a:defRPr sz="2400">
          <a:solidFill>
            <a:srgbClr val="071D49"/>
          </a:solidFill>
          <a:latin typeface="Calibri" pitchFamily="34" charset="0"/>
        </a:defRPr>
      </a:lvl8pPr>
      <a:lvl9pPr marL="1828800" algn="l" defTabSz="457200" rtl="0" eaLnBrk="1" fontAlgn="base" hangingPunct="1">
        <a:lnSpc>
          <a:spcPct val="90000"/>
        </a:lnSpc>
        <a:spcBef>
          <a:spcPct val="0"/>
        </a:spcBef>
        <a:spcAft>
          <a:spcPct val="0"/>
        </a:spcAft>
        <a:defRPr sz="2400">
          <a:solidFill>
            <a:srgbClr val="071D49"/>
          </a:solidFill>
          <a:latin typeface="Calibri" pitchFamily="34" charset="0"/>
        </a:defRPr>
      </a:lvl9pPr>
    </p:titleStyle>
    <p:bodyStyle>
      <a:lvl1pPr marL="342900" indent="-342900" algn="l" defTabSz="457200" rtl="0" eaLnBrk="0" fontAlgn="base" hangingPunct="0">
        <a:spcBef>
          <a:spcPct val="80000"/>
        </a:spcBef>
        <a:spcAft>
          <a:spcPct val="0"/>
        </a:spcAft>
        <a:buFont typeface="Arial" panose="020B0604020202020204" pitchFamily="34" charset="0"/>
        <a:buChar char="•"/>
        <a:defRPr sz="2200" kern="1200">
          <a:solidFill>
            <a:schemeClr val="tx1"/>
          </a:solidFill>
          <a:latin typeface="+mn-lt"/>
          <a:ea typeface="+mn-ea"/>
          <a:cs typeface="+mn-cs"/>
        </a:defRPr>
      </a:lvl1pPr>
      <a:lvl2pPr marL="406400" indent="-292100" algn="l" defTabSz="457200" rtl="0" eaLnBrk="0" fontAlgn="base" hangingPunct="0">
        <a:spcBef>
          <a:spcPct val="40000"/>
        </a:spcBef>
        <a:spcAft>
          <a:spcPct val="0"/>
        </a:spcAft>
        <a:buChar char="•"/>
        <a:defRPr sz="2200" kern="1200">
          <a:solidFill>
            <a:schemeClr val="tx1"/>
          </a:solidFill>
          <a:latin typeface="+mn-lt"/>
          <a:ea typeface="+mn-ea"/>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Text Placeholder 2">
            <a:extLst>
              <a:ext uri="{FF2B5EF4-FFF2-40B4-BE49-F238E27FC236}">
                <a16:creationId xmlns:a16="http://schemas.microsoft.com/office/drawing/2014/main" id="{DF50D3C9-3FEC-4F7A-A8F6-0E3795EB263F}"/>
              </a:ext>
            </a:extLst>
          </p:cNvPr>
          <p:cNvSpPr>
            <a:spLocks noGrp="1"/>
          </p:cNvSpPr>
          <p:nvPr>
            <p:ph type="body" idx="1"/>
          </p:nvPr>
        </p:nvSpPr>
        <p:spPr bwMode="gray">
          <a:xfrm>
            <a:off x="411163" y="1279525"/>
            <a:ext cx="8318500"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p:txBody>
      </p:sp>
      <p:sp>
        <p:nvSpPr>
          <p:cNvPr id="6147" name="Rectangle 2">
            <a:extLst>
              <a:ext uri="{FF2B5EF4-FFF2-40B4-BE49-F238E27FC236}">
                <a16:creationId xmlns:a16="http://schemas.microsoft.com/office/drawing/2014/main" id="{320391BC-1190-46C4-8229-47AFA1E33764}"/>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6148" name="Title Placeholder 1">
            <a:extLst>
              <a:ext uri="{FF2B5EF4-FFF2-40B4-BE49-F238E27FC236}">
                <a16:creationId xmlns:a16="http://schemas.microsoft.com/office/drawing/2014/main" id="{BF2AB56D-EE70-48C1-9732-7FDECC716EDE}"/>
              </a:ext>
            </a:extLst>
          </p:cNvPr>
          <p:cNvSpPr>
            <a:spLocks noGrp="1"/>
          </p:cNvSpPr>
          <p:nvPr>
            <p:ph type="title"/>
          </p:nvPr>
        </p:nvSpPr>
        <p:spPr bwMode="gray">
          <a:xfrm>
            <a:off x="412750" y="5164138"/>
            <a:ext cx="43878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 name="Footer Placeholder 4">
            <a:extLst>
              <a:ext uri="{FF2B5EF4-FFF2-40B4-BE49-F238E27FC236}">
                <a16:creationId xmlns:a16="http://schemas.microsoft.com/office/drawing/2014/main" id="{AB07D8F7-928F-42FB-BF1D-616E230762A5}"/>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18F2523A-C1F9-4EB5-B254-1FA3E2D53767}"/>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640ACA50-EB22-48E5-9114-6CA6FE4FFB48}" type="slidenum">
              <a:rPr lang="en-US" altLang="en-US"/>
              <a:pPr/>
              <a:t>‹#›</a:t>
            </a:fld>
            <a:endParaRPr lang="en-US" altLang="en-US"/>
          </a:p>
        </p:txBody>
      </p:sp>
      <p:pic>
        <p:nvPicPr>
          <p:cNvPr id="6151" name="Picture 16" descr="AbbVieLogo_Small_White.eps">
            <a:extLst>
              <a:ext uri="{FF2B5EF4-FFF2-40B4-BE49-F238E27FC236}">
                <a16:creationId xmlns:a16="http://schemas.microsoft.com/office/drawing/2014/main" id="{B078763A-BC80-4D27-8CB0-41FB6F965FB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95" r:id="rId1"/>
    <p:sldLayoutId id="2147486843" r:id="rId2"/>
    <p:sldLayoutId id="2147486844" r:id="rId3"/>
    <p:sldLayoutId id="2147486845" r:id="rId4"/>
    <p:sldLayoutId id="2147486846" r:id="rId5"/>
    <p:sldLayoutId id="2147486847" r:id="rId6"/>
    <p:sldLayoutId id="2147486848" r:id="rId7"/>
    <p:sldLayoutId id="2147486849" r:id="rId8"/>
    <p:sldLayoutId id="2147486850" r:id="rId9"/>
    <p:sldLayoutId id="2147486851" r:id="rId10"/>
    <p:sldLayoutId id="2147486852" r:id="rId11"/>
  </p:sldLayoutIdLst>
  <p:hf hd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panose="020B0604020202020204" pitchFamily="34" charset="0"/>
        <a:buChar char="•"/>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buChar char="–"/>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5pPr>
      <a:lvl6pPr marL="19431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6pPr>
      <a:lvl7pPr marL="24003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7pPr>
      <a:lvl8pPr marL="28575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8pPr>
      <a:lvl9pPr marL="33147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64C7BB5A-30C8-4B7B-887F-0E330DF890D0}"/>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7171" name="Title Placeholder 1">
            <a:extLst>
              <a:ext uri="{FF2B5EF4-FFF2-40B4-BE49-F238E27FC236}">
                <a16:creationId xmlns:a16="http://schemas.microsoft.com/office/drawing/2014/main" id="{3F02835C-D8AC-4182-B58E-57EA8786B53A}"/>
              </a:ext>
            </a:extLst>
          </p:cNvPr>
          <p:cNvSpPr>
            <a:spLocks noGrp="1"/>
          </p:cNvSpPr>
          <p:nvPr>
            <p:ph type="title"/>
          </p:nvPr>
        </p:nvSpPr>
        <p:spPr bwMode="auto">
          <a:xfrm>
            <a:off x="412750" y="227013"/>
            <a:ext cx="8318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7172" name="Text Placeholder 2">
            <a:extLst>
              <a:ext uri="{FF2B5EF4-FFF2-40B4-BE49-F238E27FC236}">
                <a16:creationId xmlns:a16="http://schemas.microsoft.com/office/drawing/2014/main" id="{CB8A3069-F876-452E-9978-7453014D1E79}"/>
              </a:ext>
            </a:extLst>
          </p:cNvPr>
          <p:cNvSpPr>
            <a:spLocks noGrp="1"/>
          </p:cNvSpPr>
          <p:nvPr>
            <p:ph type="body" idx="1"/>
          </p:nvPr>
        </p:nvSpPr>
        <p:spPr bwMode="auto">
          <a:xfrm>
            <a:off x="411163" y="1279525"/>
            <a:ext cx="83185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7955DD63-0720-4220-B2FD-DC3770051879}"/>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A3BBCFAE-CDE6-4863-8930-BF713E2A4AC0}"/>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1064DD05-A16D-4FEE-ACA8-8E8BC431121E}" type="slidenum">
              <a:rPr lang="en-US" altLang="en-US"/>
              <a:pPr/>
              <a:t>‹#›</a:t>
            </a:fld>
            <a:endParaRPr lang="en-US" altLang="en-US"/>
          </a:p>
        </p:txBody>
      </p:sp>
      <p:sp>
        <p:nvSpPr>
          <p:cNvPr id="7175" name="Line 8">
            <a:extLst>
              <a:ext uri="{FF2B5EF4-FFF2-40B4-BE49-F238E27FC236}">
                <a16:creationId xmlns:a16="http://schemas.microsoft.com/office/drawing/2014/main" id="{02B300A2-3BF5-4F4A-B3FB-C21EC2138A0D}"/>
              </a:ext>
            </a:extLst>
          </p:cNvPr>
          <p:cNvSpPr>
            <a:spLocks noChangeShapeType="1"/>
          </p:cNvSpPr>
          <p:nvPr/>
        </p:nvSpPr>
        <p:spPr bwMode="auto">
          <a:xfrm>
            <a:off x="412750" y="958850"/>
            <a:ext cx="8318500" cy="0"/>
          </a:xfrm>
          <a:prstGeom prst="line">
            <a:avLst/>
          </a:prstGeom>
          <a:noFill/>
          <a:ln w="9525">
            <a:solidFill>
              <a:srgbClr val="071D49"/>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176" name="Picture 16" descr="AbbVieLogo_Small_White.eps">
            <a:extLst>
              <a:ext uri="{FF2B5EF4-FFF2-40B4-BE49-F238E27FC236}">
                <a16:creationId xmlns:a16="http://schemas.microsoft.com/office/drawing/2014/main" id="{385C6F82-B279-440D-A432-99AA93AEA5FE}"/>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896" r:id="rId1"/>
    <p:sldLayoutId id="2147486853" r:id="rId2"/>
    <p:sldLayoutId id="2147486897" r:id="rId3"/>
    <p:sldLayoutId id="2147486898" r:id="rId4"/>
    <p:sldLayoutId id="2147486899" r:id="rId5"/>
    <p:sldLayoutId id="2147486854" r:id="rId6"/>
    <p:sldLayoutId id="2147486900" r:id="rId7"/>
    <p:sldLayoutId id="2147486901" r:id="rId8"/>
    <p:sldLayoutId id="2147486855" r:id="rId9"/>
    <p:sldLayoutId id="2147486856" r:id="rId10"/>
    <p:sldLayoutId id="2147486857" r:id="rId11"/>
    <p:sldLayoutId id="2147486858" r:id="rId12"/>
    <p:sldLayoutId id="2147486902" r:id="rId13"/>
    <p:sldLayoutId id="2147486903" r:id="rId14"/>
    <p:sldLayoutId id="2147486904" r:id="rId15"/>
    <p:sldLayoutId id="2147486905" r:id="rId16"/>
  </p:sldLayoutIdLst>
  <p:hf hdr="0" dt="0"/>
  <p:txStyles>
    <p:titleStyle>
      <a:lvl1pPr algn="l" defTabSz="457200" rtl="0" eaLnBrk="0" fontAlgn="base" hangingPunct="0">
        <a:lnSpc>
          <a:spcPct val="90000"/>
        </a:lnSpc>
        <a:spcBef>
          <a:spcPct val="0"/>
        </a:spcBef>
        <a:spcAft>
          <a:spcPct val="0"/>
        </a:spcAft>
        <a:defRPr sz="2400" kern="1200">
          <a:solidFill>
            <a:srgbClr val="071D49"/>
          </a:solidFill>
          <a:latin typeface="+mj-lt"/>
          <a:ea typeface="+mj-ea"/>
          <a:cs typeface="+mj-cs"/>
        </a:defRPr>
      </a:lvl1pPr>
      <a:lvl2pPr algn="l" defTabSz="457200" rtl="0" eaLnBrk="0" fontAlgn="base" hangingPunct="0">
        <a:lnSpc>
          <a:spcPct val="90000"/>
        </a:lnSpc>
        <a:spcBef>
          <a:spcPct val="0"/>
        </a:spcBef>
        <a:spcAft>
          <a:spcPct val="0"/>
        </a:spcAft>
        <a:defRPr sz="2400">
          <a:solidFill>
            <a:srgbClr val="071D49"/>
          </a:solidFill>
          <a:latin typeface="Calibri" pitchFamily="34" charset="0"/>
        </a:defRPr>
      </a:lvl2pPr>
      <a:lvl3pPr algn="l" defTabSz="457200" rtl="0" eaLnBrk="0" fontAlgn="base" hangingPunct="0">
        <a:lnSpc>
          <a:spcPct val="90000"/>
        </a:lnSpc>
        <a:spcBef>
          <a:spcPct val="0"/>
        </a:spcBef>
        <a:spcAft>
          <a:spcPct val="0"/>
        </a:spcAft>
        <a:defRPr sz="2400">
          <a:solidFill>
            <a:srgbClr val="071D49"/>
          </a:solidFill>
          <a:latin typeface="Calibri" pitchFamily="34" charset="0"/>
        </a:defRPr>
      </a:lvl3pPr>
      <a:lvl4pPr algn="l" defTabSz="457200" rtl="0" eaLnBrk="0" fontAlgn="base" hangingPunct="0">
        <a:lnSpc>
          <a:spcPct val="90000"/>
        </a:lnSpc>
        <a:spcBef>
          <a:spcPct val="0"/>
        </a:spcBef>
        <a:spcAft>
          <a:spcPct val="0"/>
        </a:spcAft>
        <a:defRPr sz="2400">
          <a:solidFill>
            <a:srgbClr val="071D49"/>
          </a:solidFill>
          <a:latin typeface="Calibri" pitchFamily="34" charset="0"/>
        </a:defRPr>
      </a:lvl4pPr>
      <a:lvl5pPr algn="l" defTabSz="457200" rtl="0" eaLnBrk="0" fontAlgn="base" hangingPunct="0">
        <a:lnSpc>
          <a:spcPct val="90000"/>
        </a:lnSpc>
        <a:spcBef>
          <a:spcPct val="0"/>
        </a:spcBef>
        <a:spcAft>
          <a:spcPct val="0"/>
        </a:spcAft>
        <a:defRPr sz="2400">
          <a:solidFill>
            <a:srgbClr val="071D49"/>
          </a:solidFill>
          <a:latin typeface="Calibri" pitchFamily="34" charset="0"/>
        </a:defRPr>
      </a:lvl5pPr>
      <a:lvl6pPr marL="457200" algn="l" defTabSz="457200" rtl="0" eaLnBrk="1" fontAlgn="base" hangingPunct="1">
        <a:lnSpc>
          <a:spcPct val="90000"/>
        </a:lnSpc>
        <a:spcBef>
          <a:spcPct val="0"/>
        </a:spcBef>
        <a:spcAft>
          <a:spcPct val="0"/>
        </a:spcAft>
        <a:defRPr sz="2400">
          <a:solidFill>
            <a:srgbClr val="071D49"/>
          </a:solidFill>
          <a:latin typeface="Calibri" pitchFamily="34" charset="0"/>
        </a:defRPr>
      </a:lvl6pPr>
      <a:lvl7pPr marL="914400" algn="l" defTabSz="457200" rtl="0" eaLnBrk="1" fontAlgn="base" hangingPunct="1">
        <a:lnSpc>
          <a:spcPct val="90000"/>
        </a:lnSpc>
        <a:spcBef>
          <a:spcPct val="0"/>
        </a:spcBef>
        <a:spcAft>
          <a:spcPct val="0"/>
        </a:spcAft>
        <a:defRPr sz="2400">
          <a:solidFill>
            <a:srgbClr val="071D49"/>
          </a:solidFill>
          <a:latin typeface="Calibri" pitchFamily="34" charset="0"/>
        </a:defRPr>
      </a:lvl7pPr>
      <a:lvl8pPr marL="1371600" algn="l" defTabSz="457200" rtl="0" eaLnBrk="1" fontAlgn="base" hangingPunct="1">
        <a:lnSpc>
          <a:spcPct val="90000"/>
        </a:lnSpc>
        <a:spcBef>
          <a:spcPct val="0"/>
        </a:spcBef>
        <a:spcAft>
          <a:spcPct val="0"/>
        </a:spcAft>
        <a:defRPr sz="2400">
          <a:solidFill>
            <a:srgbClr val="071D49"/>
          </a:solidFill>
          <a:latin typeface="Calibri" pitchFamily="34" charset="0"/>
        </a:defRPr>
      </a:lvl8pPr>
      <a:lvl9pPr marL="1828800" algn="l" defTabSz="457200" rtl="0" eaLnBrk="1" fontAlgn="base" hangingPunct="1">
        <a:lnSpc>
          <a:spcPct val="90000"/>
        </a:lnSpc>
        <a:spcBef>
          <a:spcPct val="0"/>
        </a:spcBef>
        <a:spcAft>
          <a:spcPct val="0"/>
        </a:spcAft>
        <a:defRPr sz="2400">
          <a:solidFill>
            <a:srgbClr val="071D49"/>
          </a:solidFill>
          <a:latin typeface="Calibri" pitchFamily="34" charset="0"/>
        </a:defRPr>
      </a:lvl9pPr>
    </p:titleStyle>
    <p:bodyStyle>
      <a:lvl1pPr marL="342900" indent="-342900" algn="l" defTabSz="457200" rtl="0" eaLnBrk="0" fontAlgn="base" hangingPunct="0">
        <a:spcBef>
          <a:spcPct val="80000"/>
        </a:spcBef>
        <a:spcAft>
          <a:spcPct val="0"/>
        </a:spcAft>
        <a:buFont typeface="Arial" panose="020B0604020202020204" pitchFamily="34" charset="0"/>
        <a:buChar char="•"/>
        <a:defRPr sz="2200" kern="1200">
          <a:solidFill>
            <a:schemeClr val="tx1"/>
          </a:solidFill>
          <a:latin typeface="+mn-lt"/>
          <a:ea typeface="+mn-ea"/>
          <a:cs typeface="+mn-cs"/>
        </a:defRPr>
      </a:lvl1pPr>
      <a:lvl2pPr marL="406400" indent="-292100" algn="l" defTabSz="457200" rtl="0" eaLnBrk="0" fontAlgn="base" hangingPunct="0">
        <a:spcBef>
          <a:spcPct val="40000"/>
        </a:spcBef>
        <a:spcAft>
          <a:spcPct val="0"/>
        </a:spcAft>
        <a:buChar char="•"/>
        <a:defRPr sz="2200" kern="1200">
          <a:solidFill>
            <a:schemeClr val="tx1"/>
          </a:solidFill>
          <a:latin typeface="+mn-lt"/>
          <a:ea typeface="+mn-ea"/>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Text Placeholder 2">
            <a:extLst>
              <a:ext uri="{FF2B5EF4-FFF2-40B4-BE49-F238E27FC236}">
                <a16:creationId xmlns:a16="http://schemas.microsoft.com/office/drawing/2014/main" id="{FA55A7B7-FEEA-4436-B746-70E5E3749E21}"/>
              </a:ext>
            </a:extLst>
          </p:cNvPr>
          <p:cNvSpPr>
            <a:spLocks noGrp="1"/>
          </p:cNvSpPr>
          <p:nvPr>
            <p:ph type="body" idx="1"/>
          </p:nvPr>
        </p:nvSpPr>
        <p:spPr bwMode="gray">
          <a:xfrm>
            <a:off x="411163" y="1279525"/>
            <a:ext cx="8318500"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text styles</a:t>
            </a:r>
          </a:p>
          <a:p>
            <a:pPr lvl="1"/>
            <a:r>
              <a:rPr lang="en-US" altLang="en-US"/>
              <a:t>Second level</a:t>
            </a:r>
          </a:p>
        </p:txBody>
      </p:sp>
      <p:sp>
        <p:nvSpPr>
          <p:cNvPr id="8195" name="Rectangle 2">
            <a:extLst>
              <a:ext uri="{FF2B5EF4-FFF2-40B4-BE49-F238E27FC236}">
                <a16:creationId xmlns:a16="http://schemas.microsoft.com/office/drawing/2014/main" id="{FB9DB6D0-6BC8-40B5-85DE-9C99B7EFB4CF}"/>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p>
        </p:txBody>
      </p:sp>
      <p:sp>
        <p:nvSpPr>
          <p:cNvPr id="8196" name="Title Placeholder 1">
            <a:extLst>
              <a:ext uri="{FF2B5EF4-FFF2-40B4-BE49-F238E27FC236}">
                <a16:creationId xmlns:a16="http://schemas.microsoft.com/office/drawing/2014/main" id="{5CFE44D7-658E-4483-9D33-0AEBF4041243}"/>
              </a:ext>
            </a:extLst>
          </p:cNvPr>
          <p:cNvSpPr>
            <a:spLocks noGrp="1"/>
          </p:cNvSpPr>
          <p:nvPr>
            <p:ph type="title"/>
          </p:nvPr>
        </p:nvSpPr>
        <p:spPr bwMode="gray">
          <a:xfrm>
            <a:off x="412750" y="5164138"/>
            <a:ext cx="43878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 name="Footer Placeholder 4">
            <a:extLst>
              <a:ext uri="{FF2B5EF4-FFF2-40B4-BE49-F238E27FC236}">
                <a16:creationId xmlns:a16="http://schemas.microsoft.com/office/drawing/2014/main" id="{774545C6-5D07-4C21-A3F5-2692EAC33776}"/>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B2B814DD-0820-455E-B186-7747579EEA02}"/>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defRPr>
            </a:lvl1pPr>
          </a:lstStyle>
          <a:p>
            <a:fld id="{F5BCF82B-5C76-4AA7-A9FD-EA2B8DD7593B}" type="slidenum">
              <a:rPr lang="en-US" altLang="en-US"/>
              <a:pPr/>
              <a:t>‹#›</a:t>
            </a:fld>
            <a:endParaRPr lang="en-US" altLang="en-US"/>
          </a:p>
        </p:txBody>
      </p:sp>
      <p:pic>
        <p:nvPicPr>
          <p:cNvPr id="8199" name="Picture 16" descr="AbbVieLogo_Small_White.eps">
            <a:extLst>
              <a:ext uri="{FF2B5EF4-FFF2-40B4-BE49-F238E27FC236}">
                <a16:creationId xmlns:a16="http://schemas.microsoft.com/office/drawing/2014/main" id="{922E5ECA-F981-42FB-8053-F4C56E19E1A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906" r:id="rId1"/>
    <p:sldLayoutId id="2147486859" r:id="rId2"/>
    <p:sldLayoutId id="2147486860" r:id="rId3"/>
    <p:sldLayoutId id="2147486861" r:id="rId4"/>
    <p:sldLayoutId id="2147486862" r:id="rId5"/>
    <p:sldLayoutId id="2147486863" r:id="rId6"/>
    <p:sldLayoutId id="2147486864" r:id="rId7"/>
    <p:sldLayoutId id="2147486865" r:id="rId8"/>
    <p:sldLayoutId id="2147486866" r:id="rId9"/>
    <p:sldLayoutId id="2147486867" r:id="rId10"/>
    <p:sldLayoutId id="2147486868" r:id="rId11"/>
  </p:sldLayoutIdLst>
  <p:hf hd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eaLnBrk="1" fontAlgn="base" hangingPunct="1">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panose="020B0604020202020204" pitchFamily="34" charset="0"/>
        <a:buChar char="•"/>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buChar char="–"/>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a:solidFill>
            <a:schemeClr val="tx1"/>
          </a:solidFill>
          <a:latin typeface="+mn-lt"/>
          <a:cs typeface="+mn-cs"/>
        </a:defRPr>
      </a:lvl5pPr>
      <a:lvl6pPr marL="19431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6pPr>
      <a:lvl7pPr marL="24003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7pPr>
      <a:lvl8pPr marL="28575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8pPr>
      <a:lvl9pPr marL="3314700" indent="-228600" algn="l" defTabSz="457200" rtl="0" eaLnBrk="1" fontAlgn="base" hangingPunct="1">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62698C21-F607-49CC-8811-082558436969}"/>
              </a:ext>
            </a:extLst>
          </p:cNvPr>
          <p:cNvSpPr>
            <a:spLocks noChangeArrowheads="1"/>
          </p:cNvSpPr>
          <p:nvPr/>
        </p:nvSpPr>
        <p:spPr bwMode="auto">
          <a:xfrm>
            <a:off x="0" y="6537325"/>
            <a:ext cx="9144000" cy="320675"/>
          </a:xfrm>
          <a:prstGeom prst="rect">
            <a:avLst/>
          </a:prstGeom>
          <a:solidFill>
            <a:srgbClr val="071D4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lnSpc>
                <a:spcPct val="90000"/>
              </a:lnSpc>
              <a:spcBef>
                <a:spcPct val="0"/>
              </a:spcBef>
              <a:spcAft>
                <a:spcPct val="40000"/>
              </a:spcAft>
              <a:defRPr sz="2000">
                <a:solidFill>
                  <a:schemeClr val="tx1"/>
                </a:solidFill>
                <a:latin typeface="Arial" pitchFamily="34" charset="0"/>
              </a:defRPr>
            </a:lvl6pPr>
            <a:lvl7pPr marL="2971800" indent="-228600" eaLnBrk="0" fontAlgn="base" hangingPunct="0">
              <a:lnSpc>
                <a:spcPct val="90000"/>
              </a:lnSpc>
              <a:spcBef>
                <a:spcPct val="0"/>
              </a:spcBef>
              <a:spcAft>
                <a:spcPct val="40000"/>
              </a:spcAft>
              <a:defRPr sz="2000">
                <a:solidFill>
                  <a:schemeClr val="tx1"/>
                </a:solidFill>
                <a:latin typeface="Arial" pitchFamily="34" charset="0"/>
              </a:defRPr>
            </a:lvl7pPr>
            <a:lvl8pPr marL="3429000" indent="-228600" eaLnBrk="0" fontAlgn="base" hangingPunct="0">
              <a:lnSpc>
                <a:spcPct val="90000"/>
              </a:lnSpc>
              <a:spcBef>
                <a:spcPct val="0"/>
              </a:spcBef>
              <a:spcAft>
                <a:spcPct val="40000"/>
              </a:spcAft>
              <a:defRPr sz="2000">
                <a:solidFill>
                  <a:schemeClr val="tx1"/>
                </a:solidFill>
                <a:latin typeface="Arial" pitchFamily="34" charset="0"/>
              </a:defRPr>
            </a:lvl8pPr>
            <a:lvl9pPr marL="3886200" indent="-228600" eaLnBrk="0" fontAlgn="base" hangingPunct="0">
              <a:lnSpc>
                <a:spcPct val="90000"/>
              </a:lnSpc>
              <a:spcBef>
                <a:spcPct val="0"/>
              </a:spcBef>
              <a:spcAft>
                <a:spcPct val="40000"/>
              </a:spcAft>
              <a:defRPr sz="2000">
                <a:solidFill>
                  <a:schemeClr val="tx1"/>
                </a:solidFill>
                <a:latin typeface="Arial" pitchFamily="34" charset="0"/>
              </a:defRPr>
            </a:lvl9pPr>
          </a:lstStyle>
          <a:p>
            <a:pPr eaLnBrk="1" hangingPunct="1">
              <a:defRPr/>
            </a:pPr>
            <a:endParaRPr lang="en-US" altLang="en-US">
              <a:solidFill>
                <a:srgbClr val="070605"/>
              </a:solidFill>
            </a:endParaRPr>
          </a:p>
        </p:txBody>
      </p:sp>
      <p:sp>
        <p:nvSpPr>
          <p:cNvPr id="9219" name="Title Placeholder 1">
            <a:extLst>
              <a:ext uri="{FF2B5EF4-FFF2-40B4-BE49-F238E27FC236}">
                <a16:creationId xmlns:a16="http://schemas.microsoft.com/office/drawing/2014/main" id="{7053C45F-3969-4717-BF2D-1CE4B34386EE}"/>
              </a:ext>
            </a:extLst>
          </p:cNvPr>
          <p:cNvSpPr>
            <a:spLocks noGrp="1"/>
          </p:cNvSpPr>
          <p:nvPr>
            <p:ph type="title"/>
          </p:nvPr>
        </p:nvSpPr>
        <p:spPr bwMode="auto">
          <a:xfrm>
            <a:off x="412750" y="227013"/>
            <a:ext cx="83185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9220" name="Text Placeholder 2">
            <a:extLst>
              <a:ext uri="{FF2B5EF4-FFF2-40B4-BE49-F238E27FC236}">
                <a16:creationId xmlns:a16="http://schemas.microsoft.com/office/drawing/2014/main" id="{1114A77A-E3E0-424C-BC60-00BEE9004E14}"/>
              </a:ext>
            </a:extLst>
          </p:cNvPr>
          <p:cNvSpPr>
            <a:spLocks noGrp="1"/>
          </p:cNvSpPr>
          <p:nvPr>
            <p:ph type="body" idx="1"/>
          </p:nvPr>
        </p:nvSpPr>
        <p:spPr bwMode="auto">
          <a:xfrm>
            <a:off x="411163" y="1279525"/>
            <a:ext cx="83185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26DEB02D-4BF0-4C46-83EA-8EAEE3D76AC1}"/>
              </a:ext>
            </a:extLst>
          </p:cNvPr>
          <p:cNvSpPr>
            <a:spLocks noGrp="1"/>
          </p:cNvSpPr>
          <p:nvPr>
            <p:ph type="ftr" sz="quarter" idx="3"/>
          </p:nvPr>
        </p:nvSpPr>
        <p:spPr bwMode="gray">
          <a:xfrm>
            <a:off x="2970213" y="6607175"/>
            <a:ext cx="5484812" cy="182563"/>
          </a:xfrm>
          <a:prstGeom prst="rect">
            <a:avLst/>
          </a:prstGeom>
          <a:noFill/>
          <a:ln>
            <a:noFill/>
          </a:ln>
        </p:spPr>
        <p:txBody>
          <a:bodyPr vert="horz" wrap="square" lIns="91440" tIns="45720" rIns="91440" bIns="45720" numCol="1" anchor="ctr" anchorCtr="0" compatLnSpc="1">
            <a:prstTxWarp prst="textNoShape">
              <a:avLst/>
            </a:prstTxWarp>
          </a:bodyPr>
          <a:lstStyle>
            <a:lvl1pPr algn="r">
              <a:lnSpc>
                <a:spcPct val="100000"/>
              </a:lnSpc>
              <a:defRPr sz="900">
                <a:solidFill>
                  <a:srgbClr val="FFFFFF"/>
                </a:solidFill>
                <a:cs typeface="+mn-cs"/>
              </a:defRPr>
            </a:lvl1pPr>
          </a:lstStyle>
          <a:p>
            <a:pPr>
              <a:defRPr/>
            </a:pPr>
            <a:r>
              <a:rPr lang="en-US"/>
              <a:t>Basic Statistics, NCS&amp;T Parenterals, Day 1</a:t>
            </a:r>
          </a:p>
        </p:txBody>
      </p:sp>
      <p:sp>
        <p:nvSpPr>
          <p:cNvPr id="6" name="Slide Number Placeholder 5">
            <a:extLst>
              <a:ext uri="{FF2B5EF4-FFF2-40B4-BE49-F238E27FC236}">
                <a16:creationId xmlns:a16="http://schemas.microsoft.com/office/drawing/2014/main" id="{11503635-7A7B-42F3-8B9E-7E93628457E4}"/>
              </a:ext>
            </a:extLst>
          </p:cNvPr>
          <p:cNvSpPr>
            <a:spLocks noGrp="1"/>
          </p:cNvSpPr>
          <p:nvPr>
            <p:ph type="sldNum" sz="quarter" idx="4"/>
          </p:nvPr>
        </p:nvSpPr>
        <p:spPr bwMode="gray">
          <a:xfrm>
            <a:off x="8482013" y="6607175"/>
            <a:ext cx="247650" cy="182563"/>
          </a:xfrm>
          <a:prstGeom prst="rect">
            <a:avLst/>
          </a:prstGeom>
          <a:noFill/>
          <a:ln>
            <a:noFill/>
          </a:ln>
        </p:spPr>
        <p:txBody>
          <a:bodyPr vert="horz" wrap="square" lIns="91440" tIns="45720" rIns="0" bIns="45720" numCol="1" anchor="ctr" anchorCtr="0" compatLnSpc="1">
            <a:prstTxWarp prst="textNoShape">
              <a:avLst/>
            </a:prstTxWarp>
          </a:bodyPr>
          <a:lstStyle>
            <a:lvl1pPr algn="r">
              <a:lnSpc>
                <a:spcPct val="100000"/>
              </a:lnSpc>
              <a:defRPr sz="900" b="1">
                <a:solidFill>
                  <a:srgbClr val="FFFFFF"/>
                </a:solidFill>
              </a:defRPr>
            </a:lvl1pPr>
          </a:lstStyle>
          <a:p>
            <a:fld id="{75C8A430-AC0E-4820-AF31-B0E5B21A84C2}" type="slidenum">
              <a:rPr lang="en-US" altLang="en-US"/>
              <a:pPr/>
              <a:t>‹#›</a:t>
            </a:fld>
            <a:endParaRPr lang="en-US" altLang="en-US"/>
          </a:p>
        </p:txBody>
      </p:sp>
      <p:sp>
        <p:nvSpPr>
          <p:cNvPr id="9223" name="Line 8">
            <a:extLst>
              <a:ext uri="{FF2B5EF4-FFF2-40B4-BE49-F238E27FC236}">
                <a16:creationId xmlns:a16="http://schemas.microsoft.com/office/drawing/2014/main" id="{07ECAF9A-222F-4FB3-A84A-1F71A35F7629}"/>
              </a:ext>
            </a:extLst>
          </p:cNvPr>
          <p:cNvSpPr>
            <a:spLocks noChangeShapeType="1"/>
          </p:cNvSpPr>
          <p:nvPr/>
        </p:nvSpPr>
        <p:spPr bwMode="auto">
          <a:xfrm>
            <a:off x="412750" y="958850"/>
            <a:ext cx="8318500" cy="0"/>
          </a:xfrm>
          <a:prstGeom prst="line">
            <a:avLst/>
          </a:prstGeom>
          <a:noFill/>
          <a:ln w="9525">
            <a:solidFill>
              <a:srgbClr val="071D49"/>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224" name="Picture 16" descr="AbbVieLogo_Small_White.eps">
            <a:extLst>
              <a:ext uri="{FF2B5EF4-FFF2-40B4-BE49-F238E27FC236}">
                <a16:creationId xmlns:a16="http://schemas.microsoft.com/office/drawing/2014/main" id="{9FD32582-75AE-4A0C-BC87-912B590744DC}"/>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71463" y="6630988"/>
            <a:ext cx="6858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907" r:id="rId1"/>
    <p:sldLayoutId id="2147486869" r:id="rId2"/>
    <p:sldLayoutId id="2147486908" r:id="rId3"/>
    <p:sldLayoutId id="2147486870" r:id="rId4"/>
    <p:sldLayoutId id="2147486871" r:id="rId5"/>
    <p:sldLayoutId id="2147486872" r:id="rId6"/>
    <p:sldLayoutId id="2147486909" r:id="rId7"/>
    <p:sldLayoutId id="2147486873" r:id="rId8"/>
    <p:sldLayoutId id="2147486874" r:id="rId9"/>
    <p:sldLayoutId id="2147486875" r:id="rId10"/>
    <p:sldLayoutId id="2147486876" r:id="rId11"/>
    <p:sldLayoutId id="2147486877" r:id="rId12"/>
    <p:sldLayoutId id="2147486910" r:id="rId13"/>
    <p:sldLayoutId id="2147486911" r:id="rId14"/>
  </p:sldLayoutIdLst>
  <p:hf hdr="0" dt="0"/>
  <p:txStyles>
    <p:titleStyle>
      <a:lvl1pPr algn="l" defTabSz="457200" rtl="0" eaLnBrk="0" fontAlgn="base" hangingPunct="0">
        <a:lnSpc>
          <a:spcPct val="90000"/>
        </a:lnSpc>
        <a:spcBef>
          <a:spcPct val="0"/>
        </a:spcBef>
        <a:spcAft>
          <a:spcPct val="0"/>
        </a:spcAft>
        <a:defRPr sz="2400" kern="1200">
          <a:solidFill>
            <a:srgbClr val="071D49"/>
          </a:solidFill>
          <a:latin typeface="+mj-lt"/>
          <a:ea typeface="+mj-ea"/>
          <a:cs typeface="+mj-cs"/>
        </a:defRPr>
      </a:lvl1pPr>
      <a:lvl2pPr algn="l" defTabSz="457200" rtl="0" eaLnBrk="0" fontAlgn="base" hangingPunct="0">
        <a:lnSpc>
          <a:spcPct val="90000"/>
        </a:lnSpc>
        <a:spcBef>
          <a:spcPct val="0"/>
        </a:spcBef>
        <a:spcAft>
          <a:spcPct val="0"/>
        </a:spcAft>
        <a:defRPr sz="2400">
          <a:solidFill>
            <a:srgbClr val="071D49"/>
          </a:solidFill>
          <a:latin typeface="Calibri" pitchFamily="34" charset="0"/>
        </a:defRPr>
      </a:lvl2pPr>
      <a:lvl3pPr algn="l" defTabSz="457200" rtl="0" eaLnBrk="0" fontAlgn="base" hangingPunct="0">
        <a:lnSpc>
          <a:spcPct val="90000"/>
        </a:lnSpc>
        <a:spcBef>
          <a:spcPct val="0"/>
        </a:spcBef>
        <a:spcAft>
          <a:spcPct val="0"/>
        </a:spcAft>
        <a:defRPr sz="2400">
          <a:solidFill>
            <a:srgbClr val="071D49"/>
          </a:solidFill>
          <a:latin typeface="Calibri" pitchFamily="34" charset="0"/>
        </a:defRPr>
      </a:lvl3pPr>
      <a:lvl4pPr algn="l" defTabSz="457200" rtl="0" eaLnBrk="0" fontAlgn="base" hangingPunct="0">
        <a:lnSpc>
          <a:spcPct val="90000"/>
        </a:lnSpc>
        <a:spcBef>
          <a:spcPct val="0"/>
        </a:spcBef>
        <a:spcAft>
          <a:spcPct val="0"/>
        </a:spcAft>
        <a:defRPr sz="2400">
          <a:solidFill>
            <a:srgbClr val="071D49"/>
          </a:solidFill>
          <a:latin typeface="Calibri" pitchFamily="34" charset="0"/>
        </a:defRPr>
      </a:lvl4pPr>
      <a:lvl5pPr algn="l" defTabSz="457200" rtl="0" eaLnBrk="0" fontAlgn="base" hangingPunct="0">
        <a:lnSpc>
          <a:spcPct val="90000"/>
        </a:lnSpc>
        <a:spcBef>
          <a:spcPct val="0"/>
        </a:spcBef>
        <a:spcAft>
          <a:spcPct val="0"/>
        </a:spcAft>
        <a:defRPr sz="2400">
          <a:solidFill>
            <a:srgbClr val="071D49"/>
          </a:solidFill>
          <a:latin typeface="Calibri" pitchFamily="34" charset="0"/>
        </a:defRPr>
      </a:lvl5pPr>
      <a:lvl6pPr marL="457200" algn="l" defTabSz="457200" rtl="0" eaLnBrk="1" fontAlgn="base" hangingPunct="1">
        <a:lnSpc>
          <a:spcPct val="90000"/>
        </a:lnSpc>
        <a:spcBef>
          <a:spcPct val="0"/>
        </a:spcBef>
        <a:spcAft>
          <a:spcPct val="0"/>
        </a:spcAft>
        <a:defRPr sz="2400">
          <a:solidFill>
            <a:srgbClr val="071D49"/>
          </a:solidFill>
          <a:latin typeface="Calibri" pitchFamily="34" charset="0"/>
        </a:defRPr>
      </a:lvl6pPr>
      <a:lvl7pPr marL="914400" algn="l" defTabSz="457200" rtl="0" eaLnBrk="1" fontAlgn="base" hangingPunct="1">
        <a:lnSpc>
          <a:spcPct val="90000"/>
        </a:lnSpc>
        <a:spcBef>
          <a:spcPct val="0"/>
        </a:spcBef>
        <a:spcAft>
          <a:spcPct val="0"/>
        </a:spcAft>
        <a:defRPr sz="2400">
          <a:solidFill>
            <a:srgbClr val="071D49"/>
          </a:solidFill>
          <a:latin typeface="Calibri" pitchFamily="34" charset="0"/>
        </a:defRPr>
      </a:lvl7pPr>
      <a:lvl8pPr marL="1371600" algn="l" defTabSz="457200" rtl="0" eaLnBrk="1" fontAlgn="base" hangingPunct="1">
        <a:lnSpc>
          <a:spcPct val="90000"/>
        </a:lnSpc>
        <a:spcBef>
          <a:spcPct val="0"/>
        </a:spcBef>
        <a:spcAft>
          <a:spcPct val="0"/>
        </a:spcAft>
        <a:defRPr sz="2400">
          <a:solidFill>
            <a:srgbClr val="071D49"/>
          </a:solidFill>
          <a:latin typeface="Calibri" pitchFamily="34" charset="0"/>
        </a:defRPr>
      </a:lvl8pPr>
      <a:lvl9pPr marL="1828800" algn="l" defTabSz="457200" rtl="0" eaLnBrk="1" fontAlgn="base" hangingPunct="1">
        <a:lnSpc>
          <a:spcPct val="90000"/>
        </a:lnSpc>
        <a:spcBef>
          <a:spcPct val="0"/>
        </a:spcBef>
        <a:spcAft>
          <a:spcPct val="0"/>
        </a:spcAft>
        <a:defRPr sz="2400">
          <a:solidFill>
            <a:srgbClr val="071D49"/>
          </a:solidFill>
          <a:latin typeface="Calibri" pitchFamily="34" charset="0"/>
        </a:defRPr>
      </a:lvl9pPr>
    </p:titleStyle>
    <p:bodyStyle>
      <a:lvl1pPr marL="342900" indent="-342900" algn="l" defTabSz="457200" rtl="0" eaLnBrk="0" fontAlgn="base" hangingPunct="0">
        <a:spcBef>
          <a:spcPct val="80000"/>
        </a:spcBef>
        <a:spcAft>
          <a:spcPct val="0"/>
        </a:spcAft>
        <a:buFont typeface="Arial" panose="020B0604020202020204" pitchFamily="34" charset="0"/>
        <a:buChar char="•"/>
        <a:defRPr sz="2200" kern="1200">
          <a:solidFill>
            <a:schemeClr val="tx1"/>
          </a:solidFill>
          <a:latin typeface="+mn-lt"/>
          <a:ea typeface="+mn-ea"/>
          <a:cs typeface="+mn-cs"/>
        </a:defRPr>
      </a:lvl1pPr>
      <a:lvl2pPr marL="406400" indent="-292100" algn="l" defTabSz="457200" rtl="0" eaLnBrk="0" fontAlgn="base" hangingPunct="0">
        <a:spcBef>
          <a:spcPct val="40000"/>
        </a:spcBef>
        <a:spcAft>
          <a:spcPct val="0"/>
        </a:spcAft>
        <a:buChar char="•"/>
        <a:defRPr sz="2200" kern="1200">
          <a:solidFill>
            <a:schemeClr val="tx1"/>
          </a:solidFill>
          <a:latin typeface="+mn-lt"/>
          <a:ea typeface="+mn-ea"/>
          <a:cs typeface="+mn-cs"/>
        </a:defRPr>
      </a:lvl2pPr>
      <a:lvl3pPr marL="749300" indent="-228600" algn="l" defTabSz="4572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3pPr>
      <a:lvl4pPr marL="11430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4pPr>
      <a:lvl5pPr marL="1485900" indent="-228600" algn="l" defTabSz="457200" rtl="0" eaLnBrk="0" fontAlgn="base" hangingPunct="0">
        <a:spcBef>
          <a:spcPct val="1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math.wikia.com/wiki/Height?action=edit&amp;redlink=1" TargetMode="External"/><Relationship Id="rId2" Type="http://schemas.openxmlformats.org/officeDocument/2006/relationships/notesSlide" Target="../notesSlides/notesSlide5.xml"/><Relationship Id="rId1" Type="http://schemas.openxmlformats.org/officeDocument/2006/relationships/slideLayout" Target="../slideLayouts/slideLayout77.xml"/><Relationship Id="rId5" Type="http://schemas.openxmlformats.org/officeDocument/2006/relationships/hyperlink" Target="http://math.wikia.com/wiki/Sampling?action=edit&amp;redlink=1" TargetMode="External"/><Relationship Id="rId4" Type="http://schemas.openxmlformats.org/officeDocument/2006/relationships/hyperlink" Target="http://en.wikipedia.org/wiki/United_States" TargetMode="Externa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85.wmf"/><Relationship Id="rId2" Type="http://schemas.openxmlformats.org/officeDocument/2006/relationships/slideLayout" Target="../slideLayouts/slideLayout79.xml"/><Relationship Id="rId1" Type="http://schemas.openxmlformats.org/officeDocument/2006/relationships/vmlDrawing" Target="../drawings/vmlDrawing21.vml"/><Relationship Id="rId6" Type="http://schemas.openxmlformats.org/officeDocument/2006/relationships/image" Target="../media/image84.wmf"/><Relationship Id="rId5" Type="http://schemas.openxmlformats.org/officeDocument/2006/relationships/oleObject" Target="../embeddings/oleObject27.bin"/><Relationship Id="rId4" Type="http://schemas.openxmlformats.org/officeDocument/2006/relationships/image" Target="../media/image83.emf"/></Relationships>
</file>

<file path=ppt/slides/_rels/slide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0.jpeg"/><Relationship Id="rId1" Type="http://schemas.openxmlformats.org/officeDocument/2006/relationships/slideLayout" Target="../slideLayouts/slideLayout79.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9.xml"/><Relationship Id="rId1" Type="http://schemas.openxmlformats.org/officeDocument/2006/relationships/vmlDrawing" Target="../drawings/vmlDrawing22.vml"/><Relationship Id="rId6" Type="http://schemas.openxmlformats.org/officeDocument/2006/relationships/image" Target="../media/image88.wmf"/><Relationship Id="rId5" Type="http://schemas.openxmlformats.org/officeDocument/2006/relationships/oleObject" Target="../embeddings/oleObject29.bin"/><Relationship Id="rId4" Type="http://schemas.openxmlformats.org/officeDocument/2006/relationships/image" Target="../media/image87.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0.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5.xml"/></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5.xml"/><Relationship Id="rId5" Type="http://schemas.openxmlformats.org/officeDocument/2006/relationships/image" Target="../media/image95.png"/><Relationship Id="rId4" Type="http://schemas.openxmlformats.org/officeDocument/2006/relationships/image" Target="../media/image94.png"/></Relationships>
</file>

<file path=ppt/slides/_rels/slide11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oleObject" Target="../embeddings/oleObject30.bin"/><Relationship Id="rId7" Type="http://schemas.openxmlformats.org/officeDocument/2006/relationships/image" Target="../media/image103.png"/><Relationship Id="rId2" Type="http://schemas.openxmlformats.org/officeDocument/2006/relationships/slideLayout" Target="../slideLayouts/slideLayout80.xml"/><Relationship Id="rId1" Type="http://schemas.openxmlformats.org/officeDocument/2006/relationships/vmlDrawing" Target="../drawings/vmlDrawing23.vml"/><Relationship Id="rId6" Type="http://schemas.openxmlformats.org/officeDocument/2006/relationships/image" Target="../media/image102.wmf"/><Relationship Id="rId5" Type="http://schemas.openxmlformats.org/officeDocument/2006/relationships/oleObject" Target="../embeddings/oleObject31.bin"/><Relationship Id="rId4" Type="http://schemas.openxmlformats.org/officeDocument/2006/relationships/image" Target="../media/image101.wmf"/></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0.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80.xml"/><Relationship Id="rId1" Type="http://schemas.openxmlformats.org/officeDocument/2006/relationships/vmlDrawing" Target="../drawings/vmlDrawing24.vml"/><Relationship Id="rId6" Type="http://schemas.openxmlformats.org/officeDocument/2006/relationships/image" Target="../media/image107.png"/><Relationship Id="rId5" Type="http://schemas.openxmlformats.org/officeDocument/2006/relationships/image" Target="../media/image105.wmf"/><Relationship Id="rId4" Type="http://schemas.openxmlformats.org/officeDocument/2006/relationships/oleObject" Target="../embeddings/oleObject32.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12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oleObject" Target="../embeddings/oleObject33.bin"/><Relationship Id="rId7" Type="http://schemas.openxmlformats.org/officeDocument/2006/relationships/image" Target="../media/image106.png"/><Relationship Id="rId2" Type="http://schemas.openxmlformats.org/officeDocument/2006/relationships/slideLayout" Target="../slideLayouts/slideLayout80.xml"/><Relationship Id="rId1" Type="http://schemas.openxmlformats.org/officeDocument/2006/relationships/vmlDrawing" Target="../drawings/vmlDrawing25.vml"/><Relationship Id="rId6" Type="http://schemas.openxmlformats.org/officeDocument/2006/relationships/image" Target="../media/image109.wmf"/><Relationship Id="rId5" Type="http://schemas.openxmlformats.org/officeDocument/2006/relationships/oleObject" Target="../embeddings/oleObject34.bin"/><Relationship Id="rId4" Type="http://schemas.openxmlformats.org/officeDocument/2006/relationships/image" Target="../media/image108.wmf"/></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8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6.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80.xml"/><Relationship Id="rId1" Type="http://schemas.openxmlformats.org/officeDocument/2006/relationships/vmlDrawing" Target="../drawings/vmlDrawing26.vml"/><Relationship Id="rId4" Type="http://schemas.openxmlformats.org/officeDocument/2006/relationships/image" Target="../media/image120.wmf"/></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7.xml"/><Relationship Id="rId1" Type="http://schemas.openxmlformats.org/officeDocument/2006/relationships/vmlDrawing" Target="../drawings/vmlDrawing27.vml"/><Relationship Id="rId4" Type="http://schemas.openxmlformats.org/officeDocument/2006/relationships/image" Target="../media/image121.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7.xml"/><Relationship Id="rId4" Type="http://schemas.openxmlformats.org/officeDocument/2006/relationships/image" Target="../media/image124.png"/></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88.xml"/><Relationship Id="rId1" Type="http://schemas.openxmlformats.org/officeDocument/2006/relationships/vmlDrawing" Target="../drawings/vmlDrawing28.vml"/><Relationship Id="rId6" Type="http://schemas.openxmlformats.org/officeDocument/2006/relationships/image" Target="../media/image126.wmf"/><Relationship Id="rId5" Type="http://schemas.openxmlformats.org/officeDocument/2006/relationships/oleObject" Target="../embeddings/oleObject38.bin"/><Relationship Id="rId4" Type="http://schemas.openxmlformats.org/officeDocument/2006/relationships/image" Target="../media/image125.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80.xml"/><Relationship Id="rId1" Type="http://schemas.openxmlformats.org/officeDocument/2006/relationships/vmlDrawing" Target="../drawings/vmlDrawing29.vml"/><Relationship Id="rId4" Type="http://schemas.openxmlformats.org/officeDocument/2006/relationships/image" Target="../media/image127.wmf"/></Relationships>
</file>

<file path=ppt/slides/_rels/slide1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75.xml"/><Relationship Id="rId1" Type="http://schemas.openxmlformats.org/officeDocument/2006/relationships/vmlDrawing" Target="../drawings/vmlDrawing30.vml"/><Relationship Id="rId5" Type="http://schemas.openxmlformats.org/officeDocument/2006/relationships/image" Target="../media/image128.wmf"/><Relationship Id="rId4" Type="http://schemas.openxmlformats.org/officeDocument/2006/relationships/oleObject" Target="../embeddings/oleObject40.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7.xml"/><Relationship Id="rId1" Type="http://schemas.openxmlformats.org/officeDocument/2006/relationships/vmlDrawing" Target="../drawings/vmlDrawing31.vml"/><Relationship Id="rId4" Type="http://schemas.openxmlformats.org/officeDocument/2006/relationships/image" Target="../media/image130.wmf"/></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7.xml"/><Relationship Id="rId1" Type="http://schemas.openxmlformats.org/officeDocument/2006/relationships/vmlDrawing" Target="../drawings/vmlDrawing32.vml"/><Relationship Id="rId5" Type="http://schemas.openxmlformats.org/officeDocument/2006/relationships/oleObject" Target="../embeddings/oleObject43.bin"/><Relationship Id="rId4" Type="http://schemas.openxmlformats.org/officeDocument/2006/relationships/image" Target="../media/image131.wmf"/></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7.xml"/><Relationship Id="rId1" Type="http://schemas.openxmlformats.org/officeDocument/2006/relationships/vmlDrawing" Target="../drawings/vmlDrawing33.vml"/><Relationship Id="rId4" Type="http://schemas.openxmlformats.org/officeDocument/2006/relationships/image" Target="../media/image133.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5.xml"/><Relationship Id="rId1" Type="http://schemas.openxmlformats.org/officeDocument/2006/relationships/vmlDrawing" Target="../drawings/vmlDrawing34.vml"/><Relationship Id="rId4" Type="http://schemas.openxmlformats.org/officeDocument/2006/relationships/image" Target="../media/image134.wmf"/></Relationships>
</file>

<file path=ppt/slides/_rels/slide14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44.xml"/><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9.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9.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9.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9.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5.xml"/><Relationship Id="rId1" Type="http://schemas.openxmlformats.org/officeDocument/2006/relationships/vmlDrawing" Target="../drawings/vmlDrawing35.vml"/><Relationship Id="rId5" Type="http://schemas.openxmlformats.org/officeDocument/2006/relationships/image" Target="../media/image143.png"/><Relationship Id="rId4" Type="http://schemas.openxmlformats.org/officeDocument/2006/relationships/image" Target="../media/image142.wmf"/></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5.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5.xml"/><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9.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8.xml"/><Relationship Id="rId1" Type="http://schemas.openxmlformats.org/officeDocument/2006/relationships/slideLayout" Target="../slideLayouts/slideLayout79.xml"/><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9.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9.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oleObject4.bin"/><Relationship Id="rId4" Type="http://schemas.openxmlformats.org/officeDocument/2006/relationships/image" Target="../media/image39.wmf"/></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0.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oleObject" Target="../embeddings/oleObject6.bin"/><Relationship Id="rId4" Type="http://schemas.openxmlformats.org/officeDocument/2006/relationships/image" Target="../media/image42.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0.xml"/><Relationship Id="rId1" Type="http://schemas.openxmlformats.org/officeDocument/2006/relationships/vmlDrawing" Target="../drawings/vmlDrawing5.vml"/><Relationship Id="rId4" Type="http://schemas.openxmlformats.org/officeDocument/2006/relationships/image" Target="../media/image4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9.xml"/><Relationship Id="rId1" Type="http://schemas.openxmlformats.org/officeDocument/2006/relationships/vmlDrawing" Target="../drawings/vmlDrawing6.vml"/><Relationship Id="rId4" Type="http://schemas.openxmlformats.org/officeDocument/2006/relationships/image" Target="../media/image46.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49.wmf"/><Relationship Id="rId2" Type="http://schemas.openxmlformats.org/officeDocument/2006/relationships/slideLayout" Target="../slideLayouts/slideLayout79.xml"/><Relationship Id="rId1" Type="http://schemas.openxmlformats.org/officeDocument/2006/relationships/vmlDrawing" Target="../drawings/vmlDrawing7.vml"/><Relationship Id="rId6" Type="http://schemas.openxmlformats.org/officeDocument/2006/relationships/image" Target="../media/image48.wmf"/><Relationship Id="rId5" Type="http://schemas.openxmlformats.org/officeDocument/2006/relationships/oleObject" Target="../embeddings/oleObject10.bin"/><Relationship Id="rId4" Type="http://schemas.openxmlformats.org/officeDocument/2006/relationships/image" Target="../media/image47.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9.xml"/><Relationship Id="rId1" Type="http://schemas.openxmlformats.org/officeDocument/2006/relationships/vmlDrawing" Target="../drawings/vmlDrawing8.vml"/><Relationship Id="rId4" Type="http://schemas.openxmlformats.org/officeDocument/2006/relationships/image" Target="../media/image50.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9.xml"/><Relationship Id="rId1" Type="http://schemas.openxmlformats.org/officeDocument/2006/relationships/vmlDrawing" Target="../drawings/vmlDrawing9.vml"/><Relationship Id="rId5" Type="http://schemas.openxmlformats.org/officeDocument/2006/relationships/image" Target="../media/image20.jpeg"/><Relationship Id="rId4" Type="http://schemas.openxmlformats.org/officeDocument/2006/relationships/image" Target="../media/image48.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9.xml"/><Relationship Id="rId1" Type="http://schemas.openxmlformats.org/officeDocument/2006/relationships/vmlDrawing" Target="../drawings/vmlDrawing10.vml"/><Relationship Id="rId4" Type="http://schemas.openxmlformats.org/officeDocument/2006/relationships/image" Target="../media/image51.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9.xml"/><Relationship Id="rId1" Type="http://schemas.openxmlformats.org/officeDocument/2006/relationships/vmlDrawing" Target="../drawings/vmlDrawing11.vml"/><Relationship Id="rId4" Type="http://schemas.openxmlformats.org/officeDocument/2006/relationships/image" Target="../media/image52.wmf"/></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9.xml"/><Relationship Id="rId1" Type="http://schemas.openxmlformats.org/officeDocument/2006/relationships/vmlDrawing" Target="../drawings/vmlDrawing12.vml"/><Relationship Id="rId6" Type="http://schemas.openxmlformats.org/officeDocument/2006/relationships/image" Target="../media/image55.emf"/><Relationship Id="rId5" Type="http://schemas.openxmlformats.org/officeDocument/2006/relationships/oleObject" Target="../embeddings/oleObject16.bin"/><Relationship Id="rId4" Type="http://schemas.openxmlformats.org/officeDocument/2006/relationships/image" Target="../media/image54.wmf"/></Relationships>
</file>

<file path=ppt/slides/_rels/slide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5.xml"/><Relationship Id="rId1" Type="http://schemas.openxmlformats.org/officeDocument/2006/relationships/vmlDrawing" Target="../drawings/vmlDrawing13.vml"/><Relationship Id="rId6" Type="http://schemas.openxmlformats.org/officeDocument/2006/relationships/image" Target="../media/image57.emf"/><Relationship Id="rId5" Type="http://schemas.openxmlformats.org/officeDocument/2006/relationships/image" Target="../media/image56.wmf"/><Relationship Id="rId4" Type="http://schemas.openxmlformats.org/officeDocument/2006/relationships/oleObject" Target="../embeddings/oleObject17.bin"/></Relationships>
</file>

<file path=ppt/slides/_rels/slide73.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0.xml"/><Relationship Id="rId1" Type="http://schemas.openxmlformats.org/officeDocument/2006/relationships/slideLayout" Target="../slideLayouts/slideLayout75.xml"/></Relationships>
</file>

<file path=ppt/slides/_rels/slide75.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1.xml"/><Relationship Id="rId1" Type="http://schemas.openxmlformats.org/officeDocument/2006/relationships/slideLayout" Target="../slideLayouts/slideLayout75.xml"/></Relationships>
</file>

<file path=ppt/slides/_rels/slide76.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2.xml"/><Relationship Id="rId1" Type="http://schemas.openxmlformats.org/officeDocument/2006/relationships/slideLayout" Target="../slideLayouts/slideLayout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5.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7.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5.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75.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5.xml"/></Relationships>
</file>

<file path=ppt/slides/_rels/slide8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5.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9.xml"/><Relationship Id="rId1" Type="http://schemas.openxmlformats.org/officeDocument/2006/relationships/vmlDrawing" Target="../drawings/vmlDrawing14.vml"/><Relationship Id="rId5" Type="http://schemas.openxmlformats.org/officeDocument/2006/relationships/image" Target="../media/image71.wmf"/><Relationship Id="rId4" Type="http://schemas.openxmlformats.org/officeDocument/2006/relationships/image" Target="../media/image70.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5.xml"/><Relationship Id="rId1" Type="http://schemas.openxmlformats.org/officeDocument/2006/relationships/vmlDrawing" Target="../drawings/vmlDrawing15.vml"/><Relationship Id="rId6" Type="http://schemas.openxmlformats.org/officeDocument/2006/relationships/image" Target="../media/image73.wmf"/><Relationship Id="rId5" Type="http://schemas.openxmlformats.org/officeDocument/2006/relationships/oleObject" Target="../embeddings/oleObject20.bin"/><Relationship Id="rId4" Type="http://schemas.openxmlformats.org/officeDocument/2006/relationships/image" Target="../media/image72.wmf"/></Relationships>
</file>

<file path=ppt/slides/_rels/slide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5.xml"/><Relationship Id="rId1" Type="http://schemas.openxmlformats.org/officeDocument/2006/relationships/vmlDrawing" Target="../drawings/vmlDrawing16.vml"/><Relationship Id="rId4" Type="http://schemas.openxmlformats.org/officeDocument/2006/relationships/image" Target="../media/image74.wmf"/></Relationships>
</file>

<file path=ppt/slides/_rels/slide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5.xml"/></Relationships>
</file>

<file path=ppt/slides/_rels/slide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9.xml"/><Relationship Id="rId1" Type="http://schemas.openxmlformats.org/officeDocument/2006/relationships/vmlDrawing" Target="../drawings/vmlDrawing17.vml"/><Relationship Id="rId5" Type="http://schemas.openxmlformats.org/officeDocument/2006/relationships/image" Target="../media/image76.wmf"/><Relationship Id="rId4" Type="http://schemas.openxmlformats.org/officeDocument/2006/relationships/image" Target="../media/image75.wmf"/></Relationships>
</file>

<file path=ppt/slides/_rels/slide93.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20.jpeg"/><Relationship Id="rId1" Type="http://schemas.openxmlformats.org/officeDocument/2006/relationships/slideLayout" Target="../slideLayouts/slideLayout75.xml"/></Relationships>
</file>

<file path=ppt/slides/_rels/slide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5.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5.xml"/><Relationship Id="rId1" Type="http://schemas.openxmlformats.org/officeDocument/2006/relationships/vmlDrawing" Target="../drawings/vmlDrawing18.vml"/><Relationship Id="rId4" Type="http://schemas.openxmlformats.org/officeDocument/2006/relationships/image" Target="../media/image78.wm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5.xml"/><Relationship Id="rId1" Type="http://schemas.openxmlformats.org/officeDocument/2006/relationships/vmlDrawing" Target="../drawings/vmlDrawing19.vml"/><Relationship Id="rId5" Type="http://schemas.openxmlformats.org/officeDocument/2006/relationships/image" Target="../media/image79.wmf"/><Relationship Id="rId4" Type="http://schemas.openxmlformats.org/officeDocument/2006/relationships/oleObject" Target="../embeddings/oleObject24.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3.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9.xml"/><Relationship Id="rId1" Type="http://schemas.openxmlformats.org/officeDocument/2006/relationships/vmlDrawing" Target="../drawings/vmlDrawing20.vml"/><Relationship Id="rId4" Type="http://schemas.openxmlformats.org/officeDocument/2006/relationships/image" Target="../media/image80.emf"/></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0.jpeg"/><Relationship Id="rId1" Type="http://schemas.openxmlformats.org/officeDocument/2006/relationships/slideLayout" Target="../slideLayouts/slideLayout79.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8894BDEE-6BB4-4ABF-A2A9-439E63D3AD5B}"/>
              </a:ext>
            </a:extLst>
          </p:cNvPr>
          <p:cNvSpPr>
            <a:spLocks noGrp="1" noChangeArrowheads="1"/>
          </p:cNvSpPr>
          <p:nvPr>
            <p:ph type="ctrTitle"/>
          </p:nvPr>
        </p:nvSpPr>
        <p:spPr>
          <a:xfrm>
            <a:off x="533400" y="2590800"/>
            <a:ext cx="5943600" cy="914400"/>
          </a:xfrm>
        </p:spPr>
        <p:txBody>
          <a:bodyPr/>
          <a:lstStyle/>
          <a:p>
            <a:pPr eaLnBrk="1" hangingPunct="1"/>
            <a:r>
              <a:rPr lang="en-US" altLang="en-US" sz="3600"/>
              <a:t>Basic Statistics</a:t>
            </a:r>
            <a:br>
              <a:rPr lang="en-US" altLang="en-US" sz="3600"/>
            </a:br>
            <a:endParaRPr lang="en-US" altLang="en-US" sz="3600"/>
          </a:p>
        </p:txBody>
      </p:sp>
      <p:sp>
        <p:nvSpPr>
          <p:cNvPr id="5" name="Text Box 3">
            <a:extLst>
              <a:ext uri="{FF2B5EF4-FFF2-40B4-BE49-F238E27FC236}">
                <a16:creationId xmlns:a16="http://schemas.microsoft.com/office/drawing/2014/main" id="{E6A1749D-ECEA-4FAA-BD5D-80FEFE22661B}"/>
              </a:ext>
            </a:extLst>
          </p:cNvPr>
          <p:cNvSpPr txBox="1">
            <a:spLocks noChangeArrowheads="1"/>
          </p:cNvSpPr>
          <p:nvPr/>
        </p:nvSpPr>
        <p:spPr bwMode="auto">
          <a:xfrm>
            <a:off x="609600" y="3346450"/>
            <a:ext cx="3962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algn="ctr" eaLnBrk="0" fontAlgn="base" hangingPunct="0">
              <a:lnSpc>
                <a:spcPct val="90000"/>
              </a:lnSpc>
              <a:spcBef>
                <a:spcPct val="50000"/>
              </a:spcBef>
              <a:spcAft>
                <a:spcPct val="40000"/>
              </a:spcAft>
              <a:defRPr sz="1200">
                <a:solidFill>
                  <a:schemeClr val="tx1"/>
                </a:solidFill>
                <a:latin typeface="Arial" charset="0"/>
              </a:defRPr>
            </a:lvl6pPr>
            <a:lvl7pPr marL="2971800" indent="-228600" algn="ctr" eaLnBrk="0" fontAlgn="base" hangingPunct="0">
              <a:lnSpc>
                <a:spcPct val="90000"/>
              </a:lnSpc>
              <a:spcBef>
                <a:spcPct val="50000"/>
              </a:spcBef>
              <a:spcAft>
                <a:spcPct val="40000"/>
              </a:spcAft>
              <a:defRPr sz="1200">
                <a:solidFill>
                  <a:schemeClr val="tx1"/>
                </a:solidFill>
                <a:latin typeface="Arial" charset="0"/>
              </a:defRPr>
            </a:lvl7pPr>
            <a:lvl8pPr marL="3429000" indent="-228600" algn="ctr" eaLnBrk="0" fontAlgn="base" hangingPunct="0">
              <a:lnSpc>
                <a:spcPct val="90000"/>
              </a:lnSpc>
              <a:spcBef>
                <a:spcPct val="50000"/>
              </a:spcBef>
              <a:spcAft>
                <a:spcPct val="40000"/>
              </a:spcAft>
              <a:defRPr sz="1200">
                <a:solidFill>
                  <a:schemeClr val="tx1"/>
                </a:solidFill>
                <a:latin typeface="Arial" charset="0"/>
              </a:defRPr>
            </a:lvl8pPr>
            <a:lvl9pPr marL="3886200" indent="-228600" algn="ctr" eaLnBrk="0" fontAlgn="base" hangingPunct="0">
              <a:lnSpc>
                <a:spcPct val="90000"/>
              </a:lnSpc>
              <a:spcBef>
                <a:spcPct val="50000"/>
              </a:spcBef>
              <a:spcAft>
                <a:spcPct val="40000"/>
              </a:spcAft>
              <a:defRPr sz="1200">
                <a:solidFill>
                  <a:schemeClr val="tx1"/>
                </a:solidFill>
                <a:latin typeface="Arial" charset="0"/>
              </a:defRPr>
            </a:lvl9pPr>
          </a:lstStyle>
          <a:p>
            <a:pPr eaLnBrk="1" hangingPunct="1">
              <a:lnSpc>
                <a:spcPct val="100000"/>
              </a:lnSpc>
              <a:spcAft>
                <a:spcPct val="50000"/>
              </a:spcAft>
              <a:defRPr/>
            </a:pPr>
            <a:r>
              <a:rPr lang="en-US" sz="1600" dirty="0">
                <a:latin typeface="+mj-lt"/>
              </a:rPr>
              <a:t>NC S&amp;T </a:t>
            </a:r>
            <a:r>
              <a:rPr lang="en-US" sz="1600" dirty="0" err="1">
                <a:latin typeface="+mj-lt"/>
              </a:rPr>
              <a:t>Parenterals</a:t>
            </a:r>
            <a:endParaRPr lang="en-US" sz="1600" dirty="0">
              <a:latin typeface="+mj-lt"/>
            </a:endParaRPr>
          </a:p>
          <a:p>
            <a:pPr eaLnBrk="1" hangingPunct="1">
              <a:lnSpc>
                <a:spcPct val="100000"/>
              </a:lnSpc>
              <a:spcAft>
                <a:spcPct val="50000"/>
              </a:spcAft>
              <a:defRPr/>
            </a:pPr>
            <a:r>
              <a:rPr lang="en-US" sz="1600" dirty="0">
                <a:latin typeface="+mj-lt"/>
              </a:rPr>
              <a:t>16 May 2018</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a:extLst>
              <a:ext uri="{FF2B5EF4-FFF2-40B4-BE49-F238E27FC236}">
                <a16:creationId xmlns:a16="http://schemas.microsoft.com/office/drawing/2014/main" id="{EF4F87AC-5580-41E8-A933-9FEF04C0854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2727A72-E283-4ECB-948A-C2D09CA213B2}" type="slidenum">
              <a:rPr lang="en-US" altLang="en-US" sz="900">
                <a:solidFill>
                  <a:schemeClr val="bg1"/>
                </a:solidFill>
              </a:rPr>
              <a:pPr eaLnBrk="1" hangingPunct="1">
                <a:spcBef>
                  <a:spcPct val="0"/>
                </a:spcBef>
                <a:spcAft>
                  <a:spcPct val="40000"/>
                </a:spcAft>
                <a:buFontTx/>
                <a:buNone/>
              </a:pPr>
              <a:t>10</a:t>
            </a:fld>
            <a:endParaRPr lang="en-US" altLang="en-US" sz="900">
              <a:solidFill>
                <a:schemeClr val="bg1"/>
              </a:solidFill>
            </a:endParaRPr>
          </a:p>
        </p:txBody>
      </p:sp>
      <p:sp>
        <p:nvSpPr>
          <p:cNvPr id="51203" name="Rectangle 2">
            <a:extLst>
              <a:ext uri="{FF2B5EF4-FFF2-40B4-BE49-F238E27FC236}">
                <a16:creationId xmlns:a16="http://schemas.microsoft.com/office/drawing/2014/main" id="{BDC287F4-8589-4637-87F7-B57701F139E0}"/>
              </a:ext>
            </a:extLst>
          </p:cNvPr>
          <p:cNvSpPr>
            <a:spLocks noGrp="1"/>
          </p:cNvSpPr>
          <p:nvPr>
            <p:ph type="title"/>
          </p:nvPr>
        </p:nvSpPr>
        <p:spPr/>
        <p:txBody>
          <a:bodyPr/>
          <a:lstStyle/>
          <a:p>
            <a:pPr eaLnBrk="1" hangingPunct="1"/>
            <a:r>
              <a:rPr lang="en-US" altLang="en-US" sz="3200"/>
              <a:t>Population vs. Sample</a:t>
            </a:r>
          </a:p>
        </p:txBody>
      </p:sp>
      <p:sp>
        <p:nvSpPr>
          <p:cNvPr id="7173" name="Rectangle 3">
            <a:extLst>
              <a:ext uri="{FF2B5EF4-FFF2-40B4-BE49-F238E27FC236}">
                <a16:creationId xmlns:a16="http://schemas.microsoft.com/office/drawing/2014/main" id="{D96EC223-6443-4EF3-92B7-ED2F8B846DAF}"/>
              </a:ext>
            </a:extLst>
          </p:cNvPr>
          <p:cNvSpPr>
            <a:spLocks noGrp="1"/>
          </p:cNvSpPr>
          <p:nvPr>
            <p:ph type="body" sz="half" idx="1"/>
          </p:nvPr>
        </p:nvSpPr>
        <p:spPr>
          <a:xfrm>
            <a:off x="401638" y="1222375"/>
            <a:ext cx="3827462" cy="4981575"/>
          </a:xfrm>
        </p:spPr>
        <p:txBody>
          <a:bodyPr/>
          <a:lstStyle/>
          <a:p>
            <a:pPr marL="0" indent="0" defTabSz="914400" eaLnBrk="1" fontAlgn="auto" hangingPunct="1">
              <a:spcBef>
                <a:spcPct val="20000"/>
              </a:spcBef>
              <a:spcAft>
                <a:spcPts val="0"/>
              </a:spcAft>
              <a:defRPr/>
            </a:pPr>
            <a:r>
              <a:rPr lang="en-US" sz="1600" dirty="0">
                <a:solidFill>
                  <a:srgbClr val="070605"/>
                </a:solidFill>
              </a:rPr>
              <a:t>A </a:t>
            </a:r>
            <a:r>
              <a:rPr lang="en-US" sz="1600" i="1" dirty="0">
                <a:solidFill>
                  <a:srgbClr val="070605"/>
                </a:solidFill>
              </a:rPr>
              <a:t>population</a:t>
            </a:r>
            <a:r>
              <a:rPr lang="en-US" sz="1600" dirty="0">
                <a:solidFill>
                  <a:srgbClr val="070605"/>
                </a:solidFill>
              </a:rPr>
              <a:t> is the set of all objects (people, etc.) one wants to make conclusions about.  To do this, one selects a </a:t>
            </a:r>
            <a:r>
              <a:rPr lang="en-US" sz="1600" i="1" dirty="0">
                <a:solidFill>
                  <a:srgbClr val="070605"/>
                </a:solidFill>
              </a:rPr>
              <a:t>sample</a:t>
            </a:r>
            <a:r>
              <a:rPr lang="en-US" sz="1600" dirty="0">
                <a:solidFill>
                  <a:srgbClr val="070605"/>
                </a:solidFill>
              </a:rPr>
              <a:t> of objects: a subset of the population.  By carefully examining the sample, one may make </a:t>
            </a:r>
            <a:r>
              <a:rPr lang="en-US" sz="1600" i="1" dirty="0">
                <a:solidFill>
                  <a:srgbClr val="070605"/>
                </a:solidFill>
              </a:rPr>
              <a:t>inferences</a:t>
            </a:r>
            <a:r>
              <a:rPr lang="en-US" sz="1600" dirty="0">
                <a:solidFill>
                  <a:srgbClr val="070605"/>
                </a:solidFill>
              </a:rPr>
              <a:t> about the larger population.</a:t>
            </a:r>
            <a:r>
              <a:rPr lang="en-US" sz="1800" dirty="0">
                <a:solidFill>
                  <a:srgbClr val="070605"/>
                </a:solidFill>
              </a:rPr>
              <a:t> </a:t>
            </a:r>
          </a:p>
          <a:p>
            <a:pPr marL="0" indent="0" defTabSz="914400" eaLnBrk="1" fontAlgn="auto" hangingPunct="1">
              <a:spcBef>
                <a:spcPct val="20000"/>
              </a:spcBef>
              <a:spcAft>
                <a:spcPts val="0"/>
              </a:spcAft>
              <a:defRPr/>
            </a:pPr>
            <a:endParaRPr lang="en-US" sz="1600" dirty="0">
              <a:solidFill>
                <a:srgbClr val="070605"/>
              </a:solidFill>
            </a:endParaRPr>
          </a:p>
          <a:p>
            <a:pPr marL="0" indent="0" defTabSz="914400" eaLnBrk="1" fontAlgn="auto" hangingPunct="1">
              <a:spcBef>
                <a:spcPct val="20000"/>
              </a:spcBef>
              <a:spcAft>
                <a:spcPts val="0"/>
              </a:spcAft>
              <a:defRPr/>
            </a:pPr>
            <a:r>
              <a:rPr lang="en-US" sz="1600" dirty="0">
                <a:solidFill>
                  <a:srgbClr val="070605"/>
                </a:solidFill>
              </a:rPr>
              <a:t>For example, if one wishes to determine the average </a:t>
            </a:r>
            <a:r>
              <a:rPr lang="en-US" sz="1600" dirty="0">
                <a:solidFill>
                  <a:srgbClr val="BA0000"/>
                </a:solidFill>
                <a:hlinkClick r:id="rId3" tooltip="Height (page does not exist)"/>
              </a:rPr>
              <a:t>height</a:t>
            </a:r>
            <a:r>
              <a:rPr lang="en-US" sz="1600" dirty="0">
                <a:solidFill>
                  <a:srgbClr val="070605"/>
                </a:solidFill>
              </a:rPr>
              <a:t> of adult women aged 20-29 in the </a:t>
            </a:r>
            <a:r>
              <a:rPr lang="en-US" sz="1600" dirty="0">
                <a:solidFill>
                  <a:srgbClr val="070605"/>
                </a:solidFill>
                <a:hlinkClick r:id="rId4" tooltip="wikipedia:United States"/>
              </a:rPr>
              <a:t>U.S.</a:t>
            </a:r>
            <a:r>
              <a:rPr lang="en-US" sz="1600" dirty="0">
                <a:solidFill>
                  <a:srgbClr val="070605"/>
                </a:solidFill>
              </a:rPr>
              <a:t>, it would be impractical to try to find </a:t>
            </a:r>
            <a:r>
              <a:rPr lang="en-US" sz="1600" i="1" dirty="0">
                <a:solidFill>
                  <a:srgbClr val="070605"/>
                </a:solidFill>
              </a:rPr>
              <a:t>all</a:t>
            </a:r>
            <a:r>
              <a:rPr lang="en-US" sz="1600" dirty="0">
                <a:solidFill>
                  <a:srgbClr val="070605"/>
                </a:solidFill>
              </a:rPr>
              <a:t> such women and ask or measure their heights.  However, by taking a small but representative </a:t>
            </a:r>
            <a:r>
              <a:rPr lang="en-US" sz="1600" i="1" dirty="0">
                <a:solidFill>
                  <a:srgbClr val="070605"/>
                </a:solidFill>
              </a:rPr>
              <a:t>sample</a:t>
            </a:r>
            <a:r>
              <a:rPr lang="en-US" sz="1600" dirty="0">
                <a:solidFill>
                  <a:srgbClr val="070605"/>
                </a:solidFill>
              </a:rPr>
              <a:t> of such women, one may determine the average height of all young women quite closely.  The matter of taking representative samples is the focus of </a:t>
            </a:r>
            <a:r>
              <a:rPr lang="en-US" sz="1600" dirty="0">
                <a:solidFill>
                  <a:srgbClr val="BA0000"/>
                </a:solidFill>
                <a:hlinkClick r:id="rId5" tooltip="Sampling (page does not exist)"/>
              </a:rPr>
              <a:t>sampling</a:t>
            </a:r>
            <a:r>
              <a:rPr lang="en-US" sz="1600" dirty="0">
                <a:solidFill>
                  <a:srgbClr val="070605"/>
                </a:solidFill>
              </a:rPr>
              <a:t>.</a:t>
            </a:r>
            <a:endParaRPr lang="en-US" sz="1600" dirty="0">
              <a:solidFill>
                <a:prstClr val="black"/>
              </a:solidFill>
            </a:endParaRPr>
          </a:p>
          <a:p>
            <a:pPr marL="0" indent="0" defTabSz="914400" eaLnBrk="1" fontAlgn="auto" hangingPunct="1">
              <a:spcBef>
                <a:spcPct val="20000"/>
              </a:spcBef>
              <a:spcAft>
                <a:spcPts val="0"/>
              </a:spcAft>
              <a:defRPr/>
            </a:pPr>
            <a:endParaRPr lang="en-US" sz="2000" dirty="0">
              <a:solidFill>
                <a:prstClr val="black"/>
              </a:solidFill>
            </a:endParaRPr>
          </a:p>
          <a:p>
            <a:pPr defTabSz="914400" eaLnBrk="1" fontAlgn="auto" hangingPunct="1">
              <a:spcBef>
                <a:spcPct val="20000"/>
              </a:spcBef>
              <a:spcAft>
                <a:spcPts val="0"/>
              </a:spcAft>
              <a:defRPr/>
            </a:pPr>
            <a:endParaRPr lang="en-US" sz="2000" dirty="0">
              <a:solidFill>
                <a:prstClr val="black"/>
              </a:solidFill>
            </a:endParaRPr>
          </a:p>
          <a:p>
            <a:pPr defTabSz="914400" eaLnBrk="1" fontAlgn="auto" hangingPunct="1">
              <a:spcBef>
                <a:spcPct val="20000"/>
              </a:spcBef>
              <a:spcAft>
                <a:spcPts val="0"/>
              </a:spcAft>
              <a:defRPr/>
            </a:pPr>
            <a:endParaRPr lang="en-US" sz="2000" dirty="0">
              <a:solidFill>
                <a:prstClr val="black"/>
              </a:solidFill>
            </a:endParaRPr>
          </a:p>
          <a:p>
            <a:pPr marL="0" indent="0" defTabSz="914400" eaLnBrk="1" fontAlgn="auto" hangingPunct="1">
              <a:spcBef>
                <a:spcPct val="20000"/>
              </a:spcBef>
              <a:spcAft>
                <a:spcPts val="0"/>
              </a:spcAft>
              <a:defRPr/>
            </a:pPr>
            <a:endParaRPr lang="en-US" sz="2000" dirty="0"/>
          </a:p>
          <a:p>
            <a:pPr marL="0" indent="0" eaLnBrk="1" hangingPunct="1">
              <a:spcBef>
                <a:spcPct val="0"/>
              </a:spcBef>
              <a:defRPr/>
            </a:pPr>
            <a:endParaRPr lang="en-US" sz="2000" dirty="0"/>
          </a:p>
          <a:p>
            <a:pPr marL="0" indent="0" eaLnBrk="1" hangingPunct="1">
              <a:spcBef>
                <a:spcPct val="0"/>
              </a:spcBef>
              <a:buFont typeface="Wingdings" pitchFamily="2" charset="2"/>
              <a:buChar char="q"/>
              <a:defRPr/>
            </a:pPr>
            <a:endParaRPr lang="en-US" sz="2000" dirty="0"/>
          </a:p>
          <a:p>
            <a:pPr marL="114300" lvl="1" indent="0" eaLnBrk="1" hangingPunct="1">
              <a:spcBef>
                <a:spcPct val="0"/>
              </a:spcBef>
              <a:buFontTx/>
              <a:buNone/>
              <a:defRPr/>
            </a:pPr>
            <a:endParaRPr lang="en-US" sz="1600" dirty="0"/>
          </a:p>
        </p:txBody>
      </p:sp>
      <p:sp>
        <p:nvSpPr>
          <p:cNvPr id="2" name="Oval 1">
            <a:extLst>
              <a:ext uri="{FF2B5EF4-FFF2-40B4-BE49-F238E27FC236}">
                <a16:creationId xmlns:a16="http://schemas.microsoft.com/office/drawing/2014/main" id="{4664995A-4E56-49BA-A118-2E8B082750B2}"/>
              </a:ext>
            </a:extLst>
          </p:cNvPr>
          <p:cNvSpPr/>
          <p:nvPr/>
        </p:nvSpPr>
        <p:spPr>
          <a:xfrm>
            <a:off x="4162425" y="1209675"/>
            <a:ext cx="4867275" cy="45339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000" b="1" dirty="0"/>
              <a:t>POPULATION of Adult Women, 20-29</a:t>
            </a:r>
          </a:p>
        </p:txBody>
      </p:sp>
      <p:sp>
        <p:nvSpPr>
          <p:cNvPr id="3" name="Oval 2">
            <a:extLst>
              <a:ext uri="{FF2B5EF4-FFF2-40B4-BE49-F238E27FC236}">
                <a16:creationId xmlns:a16="http://schemas.microsoft.com/office/drawing/2014/main" id="{1D2CCA06-B30C-4274-A16E-5740693BFA89}"/>
              </a:ext>
            </a:extLst>
          </p:cNvPr>
          <p:cNvSpPr/>
          <p:nvPr/>
        </p:nvSpPr>
        <p:spPr>
          <a:xfrm>
            <a:off x="5638800" y="4373563"/>
            <a:ext cx="1981200" cy="1281112"/>
          </a:xfrm>
          <a:prstGeom prst="ellipse">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Sample of Adult Women, 20-29</a:t>
            </a:r>
          </a:p>
        </p:txBody>
      </p:sp>
      <p:sp>
        <p:nvSpPr>
          <p:cNvPr id="51207" name="Footer Placeholder 3">
            <a:extLst>
              <a:ext uri="{FF2B5EF4-FFF2-40B4-BE49-F238E27FC236}">
                <a16:creationId xmlns:a16="http://schemas.microsoft.com/office/drawing/2014/main" id="{1B92BEF3-C77B-4B9A-BED1-04DA37FC21A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447E69E6-40B8-4CB1-975C-933D4C26FBFB}"/>
              </a:ext>
            </a:extLst>
          </p:cNvPr>
          <p:cNvSpPr>
            <a:spLocks noGrp="1" noChangeArrowheads="1"/>
          </p:cNvSpPr>
          <p:nvPr>
            <p:ph type="title"/>
          </p:nvPr>
        </p:nvSpPr>
        <p:spPr/>
        <p:txBody>
          <a:bodyPr/>
          <a:lstStyle/>
          <a:p>
            <a:pPr eaLnBrk="1" hangingPunct="1"/>
            <a:r>
              <a:rPr lang="en-US" altLang="en-US"/>
              <a:t>One-Way Analysis of Variance (ANOVA)</a:t>
            </a:r>
          </a:p>
        </p:txBody>
      </p:sp>
      <p:sp>
        <p:nvSpPr>
          <p:cNvPr id="143363" name="Slide Number Placeholder 2">
            <a:extLst>
              <a:ext uri="{FF2B5EF4-FFF2-40B4-BE49-F238E27FC236}">
                <a16:creationId xmlns:a16="http://schemas.microsoft.com/office/drawing/2014/main" id="{DCDDC9D1-235F-4910-BB60-E7DB29F8D2E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63C74BB-52CF-4116-9BB9-A1A6E71FFF04}" type="slidenum">
              <a:rPr lang="en-US" altLang="en-US" sz="800">
                <a:solidFill>
                  <a:schemeClr val="bg1"/>
                </a:solidFill>
                <a:latin typeface="Arial" panose="020B0604020202020204" pitchFamily="34" charset="0"/>
              </a:rPr>
              <a:pPr eaLnBrk="1" hangingPunct="1">
                <a:spcBef>
                  <a:spcPct val="0"/>
                </a:spcBef>
                <a:spcAft>
                  <a:spcPct val="40000"/>
                </a:spcAft>
                <a:buFontTx/>
                <a:buNone/>
              </a:pPr>
              <a:t>100</a:t>
            </a:fld>
            <a:endParaRPr lang="en-US" altLang="en-US" sz="800">
              <a:solidFill>
                <a:schemeClr val="bg1"/>
              </a:solidFill>
              <a:latin typeface="Arial" panose="020B0604020202020204" pitchFamily="34" charset="0"/>
            </a:endParaRPr>
          </a:p>
        </p:txBody>
      </p:sp>
      <p:sp>
        <p:nvSpPr>
          <p:cNvPr id="143364" name="Rectangle 3">
            <a:extLst>
              <a:ext uri="{FF2B5EF4-FFF2-40B4-BE49-F238E27FC236}">
                <a16:creationId xmlns:a16="http://schemas.microsoft.com/office/drawing/2014/main" id="{152C8DB2-4E5E-40B3-AE83-1F41873CD5AF}"/>
              </a:ext>
            </a:extLst>
          </p:cNvPr>
          <p:cNvSpPr>
            <a:spLocks noChangeArrowheads="1"/>
          </p:cNvSpPr>
          <p:nvPr/>
        </p:nvSpPr>
        <p:spPr bwMode="auto">
          <a:xfrm>
            <a:off x="381000" y="1889125"/>
            <a:ext cx="861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To see if the means are significantly different, the within-welder variation will be compared to the between-welder variation.</a:t>
            </a:r>
          </a:p>
        </p:txBody>
      </p:sp>
      <p:graphicFrame>
        <p:nvGraphicFramePr>
          <p:cNvPr id="143365" name="Object 4">
            <a:extLst>
              <a:ext uri="{FF2B5EF4-FFF2-40B4-BE49-F238E27FC236}">
                <a16:creationId xmlns:a16="http://schemas.microsoft.com/office/drawing/2014/main" id="{AE7E300F-F77D-4B65-82B8-F93DE10F0C33}"/>
              </a:ext>
            </a:extLst>
          </p:cNvPr>
          <p:cNvGraphicFramePr>
            <a:graphicFrameLocks noChangeAspect="1"/>
          </p:cNvGraphicFramePr>
          <p:nvPr/>
        </p:nvGraphicFramePr>
        <p:xfrm>
          <a:off x="-152400" y="1028700"/>
          <a:ext cx="6477000" cy="1104900"/>
        </p:xfrm>
        <a:graphic>
          <a:graphicData uri="http://schemas.openxmlformats.org/presentationml/2006/ole">
            <mc:AlternateContent xmlns:mc="http://schemas.openxmlformats.org/markup-compatibility/2006">
              <mc:Choice xmlns:v="urn:schemas-microsoft-com:vml" Requires="v">
                <p:oleObj spid="_x0000_s143370" name="Worksheet" r:id="rId3" imgW="4762805" imgH="819607" progId="Excel.Sheet.8">
                  <p:embed/>
                </p:oleObj>
              </mc:Choice>
              <mc:Fallback>
                <p:oleObj name="Worksheet" r:id="rId3" imgW="4762805" imgH="819607"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28700"/>
                        <a:ext cx="64770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6" name="Object 5">
            <a:extLst>
              <a:ext uri="{FF2B5EF4-FFF2-40B4-BE49-F238E27FC236}">
                <a16:creationId xmlns:a16="http://schemas.microsoft.com/office/drawing/2014/main" id="{84DF3573-2120-4123-9C35-4C6AB701CAA3}"/>
              </a:ext>
            </a:extLst>
          </p:cNvPr>
          <p:cNvGraphicFramePr>
            <a:graphicFrameLocks noChangeAspect="1"/>
          </p:cNvGraphicFramePr>
          <p:nvPr/>
        </p:nvGraphicFramePr>
        <p:xfrm>
          <a:off x="355600" y="2714625"/>
          <a:ext cx="7970838" cy="3457575"/>
        </p:xfrm>
        <a:graphic>
          <a:graphicData uri="http://schemas.openxmlformats.org/presentationml/2006/ole">
            <mc:AlternateContent xmlns:mc="http://schemas.openxmlformats.org/markup-compatibility/2006">
              <mc:Choice xmlns:v="urn:schemas-microsoft-com:vml" Requires="v">
                <p:oleObj spid="_x0000_s143371" name="Equation" r:id="rId5" imgW="4978400" imgH="2159000" progId="Equation.3">
                  <p:embed/>
                </p:oleObj>
              </mc:Choice>
              <mc:Fallback>
                <p:oleObj name="Equation" r:id="rId5" imgW="4978400" imgH="2159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600" y="2714625"/>
                        <a:ext cx="7970838" cy="345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367" name="Picture 6">
            <a:extLst>
              <a:ext uri="{FF2B5EF4-FFF2-40B4-BE49-F238E27FC236}">
                <a16:creationId xmlns:a16="http://schemas.microsoft.com/office/drawing/2014/main" id="{8C232895-0C2C-43E6-AE48-81F3398D24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962400"/>
            <a:ext cx="327660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8" name="Text Box 7">
            <a:extLst>
              <a:ext uri="{FF2B5EF4-FFF2-40B4-BE49-F238E27FC236}">
                <a16:creationId xmlns:a16="http://schemas.microsoft.com/office/drawing/2014/main" id="{3716B3D7-BA14-4C44-9D8A-AC573FC9F8C8}"/>
              </a:ext>
            </a:extLst>
          </p:cNvPr>
          <p:cNvSpPr txBox="1">
            <a:spLocks noChangeArrowheads="1"/>
          </p:cNvSpPr>
          <p:nvPr/>
        </p:nvSpPr>
        <p:spPr bwMode="auto">
          <a:xfrm>
            <a:off x="385763" y="6156325"/>
            <a:ext cx="777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Since F exceeds the critical value of 2.95, reject H</a:t>
            </a:r>
            <a:r>
              <a:rPr lang="en-US" altLang="en-US" sz="2000" baseline="-14000">
                <a:latin typeface="Arial" panose="020B0604020202020204" pitchFamily="34" charset="0"/>
              </a:rPr>
              <a:t>o</a:t>
            </a:r>
            <a:r>
              <a:rPr lang="en-US" altLang="en-US" sz="2000">
                <a:latin typeface="Arial" panose="020B0604020202020204" pitchFamily="34" charset="0"/>
              </a:rPr>
              <a:t> of equal means.</a:t>
            </a:r>
          </a:p>
        </p:txBody>
      </p:sp>
      <p:sp>
        <p:nvSpPr>
          <p:cNvPr id="143369" name="Footer Placeholder 1">
            <a:extLst>
              <a:ext uri="{FF2B5EF4-FFF2-40B4-BE49-F238E27FC236}">
                <a16:creationId xmlns:a16="http://schemas.microsoft.com/office/drawing/2014/main" id="{CBCE96E4-9557-4FFE-BE12-CF494EDEFC8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DBFACEAB-26F3-4FA3-9707-4521474D9686}"/>
              </a:ext>
            </a:extLst>
          </p:cNvPr>
          <p:cNvSpPr>
            <a:spLocks noGrp="1" noChangeArrowheads="1"/>
          </p:cNvSpPr>
          <p:nvPr>
            <p:ph type="title"/>
          </p:nvPr>
        </p:nvSpPr>
        <p:spPr/>
        <p:txBody>
          <a:bodyPr/>
          <a:lstStyle/>
          <a:p>
            <a:pPr eaLnBrk="1" hangingPunct="1"/>
            <a:r>
              <a:rPr lang="en-US" altLang="en-US"/>
              <a:t>Minitab: One-Way Analysis of Variance (ANOVA)</a:t>
            </a:r>
          </a:p>
        </p:txBody>
      </p:sp>
      <p:sp>
        <p:nvSpPr>
          <p:cNvPr id="144387" name="Slide Number Placeholder 2">
            <a:extLst>
              <a:ext uri="{FF2B5EF4-FFF2-40B4-BE49-F238E27FC236}">
                <a16:creationId xmlns:a16="http://schemas.microsoft.com/office/drawing/2014/main" id="{E15F2A23-CEB9-498A-9BCB-BD88007C976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948A693-7CF4-409A-B843-D47D14E77C08}" type="slidenum">
              <a:rPr lang="en-US" altLang="en-US" sz="800">
                <a:solidFill>
                  <a:schemeClr val="bg1"/>
                </a:solidFill>
                <a:latin typeface="Arial" panose="020B0604020202020204" pitchFamily="34" charset="0"/>
              </a:rPr>
              <a:pPr eaLnBrk="1" hangingPunct="1">
                <a:spcBef>
                  <a:spcPct val="0"/>
                </a:spcBef>
                <a:spcAft>
                  <a:spcPct val="40000"/>
                </a:spcAft>
                <a:buFontTx/>
                <a:buNone/>
              </a:pPr>
              <a:t>101</a:t>
            </a:fld>
            <a:endParaRPr lang="en-US" altLang="en-US" sz="800">
              <a:solidFill>
                <a:schemeClr val="bg1"/>
              </a:solidFill>
              <a:latin typeface="Arial" panose="020B0604020202020204" pitchFamily="34" charset="0"/>
            </a:endParaRPr>
          </a:p>
        </p:txBody>
      </p:sp>
      <p:sp>
        <p:nvSpPr>
          <p:cNvPr id="144388" name="Text Box 8">
            <a:extLst>
              <a:ext uri="{FF2B5EF4-FFF2-40B4-BE49-F238E27FC236}">
                <a16:creationId xmlns:a16="http://schemas.microsoft.com/office/drawing/2014/main" id="{B180FB4C-4943-4AD6-B90D-D8A50D171A11}"/>
              </a:ext>
            </a:extLst>
          </p:cNvPr>
          <p:cNvSpPr txBox="1">
            <a:spLocks noChangeArrowheads="1"/>
          </p:cNvSpPr>
          <p:nvPr/>
        </p:nvSpPr>
        <p:spPr bwMode="auto">
          <a:xfrm>
            <a:off x="457200" y="990600"/>
            <a:ext cx="3914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Minitab: Stat / Anova / One-Way / </a:t>
            </a:r>
          </a:p>
        </p:txBody>
      </p:sp>
      <p:pic>
        <p:nvPicPr>
          <p:cNvPr id="144389" name="Picture 11" descr="Activity">
            <a:extLst>
              <a:ext uri="{FF2B5EF4-FFF2-40B4-BE49-F238E27FC236}">
                <a16:creationId xmlns:a16="http://schemas.microsoft.com/office/drawing/2014/main" id="{C8E4AE3F-CE15-46B4-829E-CE9E0D811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0" name="Rectangle 12">
            <a:extLst>
              <a:ext uri="{FF2B5EF4-FFF2-40B4-BE49-F238E27FC236}">
                <a16:creationId xmlns:a16="http://schemas.microsoft.com/office/drawing/2014/main" id="{AB0D8334-9745-4717-B77E-684A58393B9C}"/>
              </a:ext>
            </a:extLst>
          </p:cNvPr>
          <p:cNvSpPr>
            <a:spLocks noChangeArrowheads="1"/>
          </p:cNvSpPr>
          <p:nvPr/>
        </p:nvSpPr>
        <p:spPr bwMode="auto">
          <a:xfrm>
            <a:off x="279400" y="1674813"/>
            <a:ext cx="86868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1800">
              <a:latin typeface="Courier New" panose="02070309020205020404" pitchFamily="49" charset="0"/>
            </a:endParaRPr>
          </a:p>
        </p:txBody>
      </p:sp>
      <p:sp>
        <p:nvSpPr>
          <p:cNvPr id="144391" name="Footer Placeholder 1">
            <a:extLst>
              <a:ext uri="{FF2B5EF4-FFF2-40B4-BE49-F238E27FC236}">
                <a16:creationId xmlns:a16="http://schemas.microsoft.com/office/drawing/2014/main" id="{B5BFA647-B4D7-4B19-84AA-D8A8CD47E2F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44392" name="Rectangle 1">
            <a:extLst>
              <a:ext uri="{FF2B5EF4-FFF2-40B4-BE49-F238E27FC236}">
                <a16:creationId xmlns:a16="http://schemas.microsoft.com/office/drawing/2014/main" id="{18A381A4-5F95-4B5B-89A5-A19263EAD86D}"/>
              </a:ext>
            </a:extLst>
          </p:cNvPr>
          <p:cNvSpPr>
            <a:spLocks noChangeArrowheads="1"/>
          </p:cNvSpPr>
          <p:nvPr/>
        </p:nvSpPr>
        <p:spPr bwMode="auto">
          <a:xfrm>
            <a:off x="457200" y="1371600"/>
            <a:ext cx="84486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400">
                <a:latin typeface="Courier New" panose="02070309020205020404" pitchFamily="49" charset="0"/>
              </a:rPr>
              <a:t>Analysis of Variance</a:t>
            </a:r>
          </a:p>
          <a:p>
            <a:pPr eaLnBrk="1" hangingPunct="1">
              <a:spcBef>
                <a:spcPct val="0"/>
              </a:spcBef>
              <a:spcAft>
                <a:spcPct val="40000"/>
              </a:spcAft>
              <a:buFontTx/>
              <a:buNone/>
            </a:pPr>
            <a:r>
              <a:rPr lang="en-US" altLang="en-US" sz="1400">
                <a:latin typeface="Courier New" panose="02070309020205020404" pitchFamily="49" charset="0"/>
              </a:rPr>
              <a:t>Source        DF  Adj SS  Adj MS  F-Value  P-Value</a:t>
            </a:r>
          </a:p>
          <a:p>
            <a:pPr eaLnBrk="1" hangingPunct="1">
              <a:spcBef>
                <a:spcPct val="0"/>
              </a:spcBef>
              <a:spcAft>
                <a:spcPct val="40000"/>
              </a:spcAft>
              <a:buFontTx/>
              <a:buNone/>
            </a:pPr>
            <a:r>
              <a:rPr lang="en-US" altLang="en-US" sz="1400">
                <a:latin typeface="Courier New" panose="02070309020205020404" pitchFamily="49" charset="0"/>
              </a:rPr>
              <a:t>Welder (100)   3   25.89   8.630     6.70    0.002</a:t>
            </a:r>
          </a:p>
          <a:p>
            <a:pPr eaLnBrk="1" hangingPunct="1">
              <a:spcBef>
                <a:spcPct val="0"/>
              </a:spcBef>
              <a:spcAft>
                <a:spcPct val="40000"/>
              </a:spcAft>
              <a:buFontTx/>
              <a:buNone/>
            </a:pPr>
            <a:r>
              <a:rPr lang="en-US" altLang="en-US" sz="1400">
                <a:latin typeface="Courier New" panose="02070309020205020404" pitchFamily="49" charset="0"/>
              </a:rPr>
              <a:t>Error         28   36.07   1.288</a:t>
            </a:r>
          </a:p>
          <a:p>
            <a:pPr eaLnBrk="1" hangingPunct="1">
              <a:spcBef>
                <a:spcPct val="0"/>
              </a:spcBef>
              <a:spcAft>
                <a:spcPct val="40000"/>
              </a:spcAft>
              <a:buFontTx/>
              <a:buNone/>
            </a:pPr>
            <a:r>
              <a:rPr lang="en-US" altLang="en-US" sz="1400">
                <a:latin typeface="Courier New" panose="02070309020205020404" pitchFamily="49" charset="0"/>
              </a:rPr>
              <a:t>Total         31   61.96</a:t>
            </a:r>
          </a:p>
          <a:p>
            <a:pPr eaLnBrk="1" hangingPunct="1">
              <a:spcBef>
                <a:spcPct val="0"/>
              </a:spcBef>
              <a:spcAft>
                <a:spcPct val="40000"/>
              </a:spcAft>
              <a:buFontTx/>
              <a:buNone/>
            </a:pPr>
            <a:endParaRPr lang="en-US" altLang="en-US" sz="1400">
              <a:latin typeface="Courier New" panose="02070309020205020404" pitchFamily="49" charset="0"/>
            </a:endParaRPr>
          </a:p>
          <a:p>
            <a:pPr eaLnBrk="1" hangingPunct="1">
              <a:spcBef>
                <a:spcPct val="0"/>
              </a:spcBef>
              <a:spcAft>
                <a:spcPct val="40000"/>
              </a:spcAft>
              <a:buFontTx/>
              <a:buNone/>
            </a:pPr>
            <a:r>
              <a:rPr lang="en-US" altLang="en-US" sz="1400">
                <a:latin typeface="Courier New" panose="02070309020205020404" pitchFamily="49" charset="0"/>
              </a:rPr>
              <a:t>Model Summary</a:t>
            </a:r>
          </a:p>
          <a:p>
            <a:pPr eaLnBrk="1" hangingPunct="1">
              <a:spcBef>
                <a:spcPct val="0"/>
              </a:spcBef>
              <a:spcAft>
                <a:spcPct val="40000"/>
              </a:spcAft>
              <a:buFontTx/>
              <a:buNone/>
            </a:pPr>
            <a:r>
              <a:rPr lang="en-US" altLang="en-US" sz="1400">
                <a:latin typeface="Courier New" panose="02070309020205020404" pitchFamily="49" charset="0"/>
              </a:rPr>
              <a:t>      S    R-sq  R-sq(adj)  R-sq(pred)</a:t>
            </a:r>
          </a:p>
          <a:p>
            <a:pPr eaLnBrk="1" hangingPunct="1">
              <a:spcBef>
                <a:spcPct val="0"/>
              </a:spcBef>
              <a:spcAft>
                <a:spcPct val="40000"/>
              </a:spcAft>
              <a:buFontTx/>
              <a:buNone/>
            </a:pPr>
            <a:r>
              <a:rPr lang="en-US" altLang="en-US" sz="1400">
                <a:latin typeface="Courier New" panose="02070309020205020404" pitchFamily="49" charset="0"/>
              </a:rPr>
              <a:t>1.13498  41.79%     35.55%      23.97%</a:t>
            </a:r>
          </a:p>
          <a:p>
            <a:pPr eaLnBrk="1" hangingPunct="1">
              <a:spcBef>
                <a:spcPct val="0"/>
              </a:spcBef>
              <a:spcAft>
                <a:spcPct val="40000"/>
              </a:spcAft>
              <a:buFontTx/>
              <a:buNone/>
            </a:pPr>
            <a:endParaRPr lang="en-US" altLang="en-US" sz="1400">
              <a:latin typeface="Courier New" panose="02070309020205020404" pitchFamily="49" charset="0"/>
            </a:endParaRPr>
          </a:p>
          <a:p>
            <a:pPr eaLnBrk="1" hangingPunct="1">
              <a:spcBef>
                <a:spcPct val="0"/>
              </a:spcBef>
              <a:spcAft>
                <a:spcPct val="40000"/>
              </a:spcAft>
              <a:buFontTx/>
              <a:buNone/>
            </a:pPr>
            <a:r>
              <a:rPr lang="en-US" altLang="en-US" sz="1400">
                <a:latin typeface="Courier New" panose="02070309020205020404" pitchFamily="49" charset="0"/>
              </a:rPr>
              <a:t>Welder</a:t>
            </a:r>
          </a:p>
          <a:p>
            <a:pPr eaLnBrk="1" hangingPunct="1">
              <a:spcBef>
                <a:spcPct val="0"/>
              </a:spcBef>
              <a:spcAft>
                <a:spcPct val="40000"/>
              </a:spcAft>
              <a:buFontTx/>
              <a:buNone/>
            </a:pPr>
            <a:r>
              <a:rPr lang="en-US" altLang="en-US" sz="1400">
                <a:latin typeface="Courier New" panose="02070309020205020404" pitchFamily="49" charset="0"/>
              </a:rPr>
              <a:t>(100)   N   Mean  StDev      95% CI</a:t>
            </a:r>
          </a:p>
          <a:p>
            <a:pPr eaLnBrk="1" hangingPunct="1">
              <a:spcBef>
                <a:spcPct val="0"/>
              </a:spcBef>
              <a:spcAft>
                <a:spcPct val="40000"/>
              </a:spcAft>
              <a:buFontTx/>
              <a:buNone/>
            </a:pPr>
            <a:r>
              <a:rPr lang="en-US" altLang="en-US" sz="1400">
                <a:latin typeface="Courier New" panose="02070309020205020404" pitchFamily="49" charset="0"/>
              </a:rPr>
              <a:t>1       8  7.313  1.307  (6.491, 8.134)</a:t>
            </a:r>
          </a:p>
          <a:p>
            <a:pPr eaLnBrk="1" hangingPunct="1">
              <a:spcBef>
                <a:spcPct val="0"/>
              </a:spcBef>
              <a:spcAft>
                <a:spcPct val="40000"/>
              </a:spcAft>
              <a:buFontTx/>
              <a:buNone/>
            </a:pPr>
            <a:r>
              <a:rPr lang="en-US" altLang="en-US" sz="1400">
                <a:latin typeface="Courier New" panose="02070309020205020404" pitchFamily="49" charset="0"/>
              </a:rPr>
              <a:t>2       8  6.750  1.121  (5.928, 7.572)</a:t>
            </a:r>
          </a:p>
          <a:p>
            <a:pPr eaLnBrk="1" hangingPunct="1">
              <a:spcBef>
                <a:spcPct val="0"/>
              </a:spcBef>
              <a:spcAft>
                <a:spcPct val="40000"/>
              </a:spcAft>
              <a:buFontTx/>
              <a:buNone/>
            </a:pPr>
            <a:r>
              <a:rPr lang="en-US" altLang="en-US" sz="1400">
                <a:latin typeface="Courier New" panose="02070309020205020404" pitchFamily="49" charset="0"/>
              </a:rPr>
              <a:t>3       8  9.150  1.198  (8.328, 9.972)</a:t>
            </a:r>
          </a:p>
          <a:p>
            <a:pPr eaLnBrk="1" hangingPunct="1">
              <a:spcBef>
                <a:spcPct val="0"/>
              </a:spcBef>
              <a:spcAft>
                <a:spcPct val="40000"/>
              </a:spcAft>
              <a:buFontTx/>
              <a:buNone/>
            </a:pPr>
            <a:r>
              <a:rPr lang="en-US" altLang="en-US" sz="1400">
                <a:latin typeface="Courier New" panose="02070309020205020404" pitchFamily="49" charset="0"/>
              </a:rPr>
              <a:t>4       8  7.400  0.868  (6.578, 8.222)</a:t>
            </a:r>
          </a:p>
          <a:p>
            <a:pPr eaLnBrk="1" hangingPunct="1">
              <a:spcBef>
                <a:spcPct val="0"/>
              </a:spcBef>
              <a:spcAft>
                <a:spcPct val="40000"/>
              </a:spcAft>
              <a:buFontTx/>
              <a:buNone/>
            </a:pPr>
            <a:r>
              <a:rPr lang="en-US" altLang="en-US" sz="1400">
                <a:latin typeface="Courier New" panose="02070309020205020404" pitchFamily="49" charset="0"/>
              </a:rPr>
              <a:t>Pooled StDev = 1.13498</a:t>
            </a:r>
          </a:p>
          <a:p>
            <a:pPr eaLnBrk="1" hangingPunct="1">
              <a:spcBef>
                <a:spcPct val="0"/>
              </a:spcBef>
              <a:spcAft>
                <a:spcPct val="40000"/>
              </a:spcAft>
              <a:buFontTx/>
              <a:buNone/>
            </a:pPr>
            <a:endParaRPr lang="en-US" altLang="en-US" sz="1200">
              <a:latin typeface="Courier New" panose="02070309020205020404" pitchFamily="49"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53AE4588-A251-4F42-95A2-4B8A6474CEBB}"/>
              </a:ext>
            </a:extLst>
          </p:cNvPr>
          <p:cNvSpPr>
            <a:spLocks noGrp="1" noChangeArrowheads="1"/>
          </p:cNvSpPr>
          <p:nvPr>
            <p:ph type="title"/>
          </p:nvPr>
        </p:nvSpPr>
        <p:spPr/>
        <p:txBody>
          <a:bodyPr/>
          <a:lstStyle/>
          <a:p>
            <a:pPr eaLnBrk="1" hangingPunct="1"/>
            <a:r>
              <a:rPr lang="en-US" altLang="en-US"/>
              <a:t>Minitab: One-Way Analysis of Variance (ANOVA)</a:t>
            </a:r>
          </a:p>
        </p:txBody>
      </p:sp>
      <p:sp>
        <p:nvSpPr>
          <p:cNvPr id="145411" name="Slide Number Placeholder 2">
            <a:extLst>
              <a:ext uri="{FF2B5EF4-FFF2-40B4-BE49-F238E27FC236}">
                <a16:creationId xmlns:a16="http://schemas.microsoft.com/office/drawing/2014/main" id="{0B9AD8E1-BCBC-4FF1-8EA1-E5803482905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C87DA1E-47DE-4C88-8902-4902004CCCC7}" type="slidenum">
              <a:rPr lang="en-US" altLang="en-US" sz="800">
                <a:solidFill>
                  <a:schemeClr val="bg1"/>
                </a:solidFill>
                <a:latin typeface="Arial" panose="020B0604020202020204" pitchFamily="34" charset="0"/>
              </a:rPr>
              <a:pPr eaLnBrk="1" hangingPunct="1">
                <a:spcBef>
                  <a:spcPct val="0"/>
                </a:spcBef>
                <a:spcAft>
                  <a:spcPct val="40000"/>
                </a:spcAft>
                <a:buFontTx/>
                <a:buNone/>
              </a:pPr>
              <a:t>102</a:t>
            </a:fld>
            <a:endParaRPr lang="en-US" altLang="en-US" sz="800">
              <a:solidFill>
                <a:schemeClr val="bg1"/>
              </a:solidFill>
              <a:latin typeface="Arial" panose="020B0604020202020204" pitchFamily="34" charset="0"/>
            </a:endParaRPr>
          </a:p>
        </p:txBody>
      </p:sp>
      <p:sp>
        <p:nvSpPr>
          <p:cNvPr id="145412" name="Text Box 8">
            <a:extLst>
              <a:ext uri="{FF2B5EF4-FFF2-40B4-BE49-F238E27FC236}">
                <a16:creationId xmlns:a16="http://schemas.microsoft.com/office/drawing/2014/main" id="{6AB835EA-863A-4302-B2C8-BA665D798A76}"/>
              </a:ext>
            </a:extLst>
          </p:cNvPr>
          <p:cNvSpPr txBox="1">
            <a:spLocks noChangeArrowheads="1"/>
          </p:cNvSpPr>
          <p:nvPr/>
        </p:nvSpPr>
        <p:spPr bwMode="auto">
          <a:xfrm>
            <a:off x="457200" y="990600"/>
            <a:ext cx="3914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Minitab: Stat / Anova / One-Way / </a:t>
            </a:r>
          </a:p>
        </p:txBody>
      </p:sp>
      <p:pic>
        <p:nvPicPr>
          <p:cNvPr id="145413" name="Picture 11" descr="Activity">
            <a:extLst>
              <a:ext uri="{FF2B5EF4-FFF2-40B4-BE49-F238E27FC236}">
                <a16:creationId xmlns:a16="http://schemas.microsoft.com/office/drawing/2014/main" id="{DCCFDD9E-D6E4-4E7F-8450-5A5EFD0B8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4" name="Rectangle 12">
            <a:extLst>
              <a:ext uri="{FF2B5EF4-FFF2-40B4-BE49-F238E27FC236}">
                <a16:creationId xmlns:a16="http://schemas.microsoft.com/office/drawing/2014/main" id="{CC047734-963C-4A56-AAE6-48C287608ADA}"/>
              </a:ext>
            </a:extLst>
          </p:cNvPr>
          <p:cNvSpPr>
            <a:spLocks noChangeArrowheads="1"/>
          </p:cNvSpPr>
          <p:nvPr/>
        </p:nvSpPr>
        <p:spPr bwMode="auto">
          <a:xfrm>
            <a:off x="279400" y="1674813"/>
            <a:ext cx="86868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1800">
              <a:latin typeface="Courier New" panose="02070309020205020404" pitchFamily="49" charset="0"/>
            </a:endParaRPr>
          </a:p>
        </p:txBody>
      </p:sp>
      <p:sp>
        <p:nvSpPr>
          <p:cNvPr id="145415" name="Footer Placeholder 1">
            <a:extLst>
              <a:ext uri="{FF2B5EF4-FFF2-40B4-BE49-F238E27FC236}">
                <a16:creationId xmlns:a16="http://schemas.microsoft.com/office/drawing/2014/main" id="{4F5338FA-017C-446E-A9D7-E417207FC62B}"/>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45416" name="Rectangle 1">
            <a:extLst>
              <a:ext uri="{FF2B5EF4-FFF2-40B4-BE49-F238E27FC236}">
                <a16:creationId xmlns:a16="http://schemas.microsoft.com/office/drawing/2014/main" id="{86ADA94F-D10B-435A-9C04-A110E3974B5C}"/>
              </a:ext>
            </a:extLst>
          </p:cNvPr>
          <p:cNvSpPr>
            <a:spLocks noChangeArrowheads="1"/>
          </p:cNvSpPr>
          <p:nvPr/>
        </p:nvSpPr>
        <p:spPr bwMode="auto">
          <a:xfrm>
            <a:off x="457200" y="1371600"/>
            <a:ext cx="84486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400">
                <a:latin typeface="Courier New" panose="02070309020205020404" pitchFamily="49" charset="0"/>
              </a:rPr>
              <a:t>Tukey Pairwise Comparisons </a:t>
            </a:r>
          </a:p>
          <a:p>
            <a:pPr eaLnBrk="1" hangingPunct="1">
              <a:spcBef>
                <a:spcPct val="0"/>
              </a:spcBef>
              <a:spcAft>
                <a:spcPct val="40000"/>
              </a:spcAft>
              <a:buFontTx/>
              <a:buNone/>
            </a:pPr>
            <a:r>
              <a:rPr lang="en-US" altLang="en-US" sz="1400">
                <a:latin typeface="Courier New" panose="02070309020205020404" pitchFamily="49" charset="0"/>
              </a:rPr>
              <a:t>Grouping Information Using the Tukey Method and 95% Confidence</a:t>
            </a:r>
          </a:p>
          <a:p>
            <a:pPr eaLnBrk="1" hangingPunct="1">
              <a:spcBef>
                <a:spcPct val="0"/>
              </a:spcBef>
              <a:spcAft>
                <a:spcPct val="40000"/>
              </a:spcAft>
              <a:buFontTx/>
              <a:buNone/>
            </a:pPr>
            <a:r>
              <a:rPr lang="en-US" altLang="en-US" sz="1400">
                <a:latin typeface="Courier New" panose="02070309020205020404" pitchFamily="49" charset="0"/>
              </a:rPr>
              <a:t>Welder</a:t>
            </a:r>
          </a:p>
          <a:p>
            <a:pPr eaLnBrk="1" hangingPunct="1">
              <a:spcBef>
                <a:spcPct val="0"/>
              </a:spcBef>
              <a:spcAft>
                <a:spcPct val="40000"/>
              </a:spcAft>
              <a:buFontTx/>
              <a:buNone/>
            </a:pPr>
            <a:r>
              <a:rPr lang="en-US" altLang="en-US" sz="1400">
                <a:latin typeface="Courier New" panose="02070309020205020404" pitchFamily="49" charset="0"/>
              </a:rPr>
              <a:t>(100)   N   Mean  Grouping</a:t>
            </a:r>
          </a:p>
          <a:p>
            <a:pPr eaLnBrk="1" hangingPunct="1">
              <a:spcBef>
                <a:spcPct val="0"/>
              </a:spcBef>
              <a:spcAft>
                <a:spcPct val="40000"/>
              </a:spcAft>
              <a:buFontTx/>
              <a:buNone/>
            </a:pPr>
            <a:r>
              <a:rPr lang="en-US" altLang="en-US" sz="1400">
                <a:latin typeface="Courier New" panose="02070309020205020404" pitchFamily="49" charset="0"/>
              </a:rPr>
              <a:t>3       8  9.150  A</a:t>
            </a:r>
          </a:p>
          <a:p>
            <a:pPr eaLnBrk="1" hangingPunct="1">
              <a:spcBef>
                <a:spcPct val="0"/>
              </a:spcBef>
              <a:spcAft>
                <a:spcPct val="40000"/>
              </a:spcAft>
              <a:buFontTx/>
              <a:buNone/>
            </a:pPr>
            <a:r>
              <a:rPr lang="en-US" altLang="en-US" sz="1400">
                <a:latin typeface="Courier New" panose="02070309020205020404" pitchFamily="49" charset="0"/>
              </a:rPr>
              <a:t>4       8  7.400    B</a:t>
            </a:r>
          </a:p>
          <a:p>
            <a:pPr eaLnBrk="1" hangingPunct="1">
              <a:spcBef>
                <a:spcPct val="0"/>
              </a:spcBef>
              <a:spcAft>
                <a:spcPct val="40000"/>
              </a:spcAft>
              <a:buFontTx/>
              <a:buNone/>
            </a:pPr>
            <a:r>
              <a:rPr lang="en-US" altLang="en-US" sz="1400">
                <a:latin typeface="Courier New" panose="02070309020205020404" pitchFamily="49" charset="0"/>
              </a:rPr>
              <a:t>1       8  7.313    B</a:t>
            </a:r>
          </a:p>
          <a:p>
            <a:pPr eaLnBrk="1" hangingPunct="1">
              <a:spcBef>
                <a:spcPct val="0"/>
              </a:spcBef>
              <a:spcAft>
                <a:spcPct val="40000"/>
              </a:spcAft>
              <a:buFontTx/>
              <a:buNone/>
            </a:pPr>
            <a:r>
              <a:rPr lang="en-US" altLang="en-US" sz="1400">
                <a:latin typeface="Courier New" panose="02070309020205020404" pitchFamily="49" charset="0"/>
              </a:rPr>
              <a:t>2       8  6.750    B</a:t>
            </a:r>
            <a:endParaRPr lang="en-US" altLang="en-US" sz="1200">
              <a:latin typeface="Courier New" panose="02070309020205020404" pitchFamily="49" charset="0"/>
            </a:endParaRPr>
          </a:p>
        </p:txBody>
      </p:sp>
      <p:pic>
        <p:nvPicPr>
          <p:cNvPr id="145417" name="Picture 2">
            <a:extLst>
              <a:ext uri="{FF2B5EF4-FFF2-40B4-BE49-F238E27FC236}">
                <a16:creationId xmlns:a16="http://schemas.microsoft.com/office/drawing/2014/main" id="{2B0BFD09-F2F7-4048-91AA-2D3F353B9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667000"/>
            <a:ext cx="5486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6566B813-0537-4DFD-9008-A9C1CA6D4061}"/>
              </a:ext>
            </a:extLst>
          </p:cNvPr>
          <p:cNvSpPr>
            <a:spLocks noGrp="1" noChangeArrowheads="1"/>
          </p:cNvSpPr>
          <p:nvPr>
            <p:ph type="title"/>
          </p:nvPr>
        </p:nvSpPr>
        <p:spPr/>
        <p:txBody>
          <a:bodyPr/>
          <a:lstStyle/>
          <a:p>
            <a:pPr eaLnBrk="1" hangingPunct="1"/>
            <a:r>
              <a:rPr lang="en-US" altLang="en-US"/>
              <a:t>One-Way Analysis of Variance (ANOVA) Table</a:t>
            </a:r>
          </a:p>
        </p:txBody>
      </p:sp>
      <p:sp>
        <p:nvSpPr>
          <p:cNvPr id="146435" name="Slide Number Placeholder 2">
            <a:extLst>
              <a:ext uri="{FF2B5EF4-FFF2-40B4-BE49-F238E27FC236}">
                <a16:creationId xmlns:a16="http://schemas.microsoft.com/office/drawing/2014/main" id="{7EF573B0-8172-4706-B019-0905720D19B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DEE174C-956B-4CB5-8E15-0406B21E0DA3}" type="slidenum">
              <a:rPr lang="en-US" altLang="en-US" sz="800">
                <a:solidFill>
                  <a:schemeClr val="bg1"/>
                </a:solidFill>
                <a:latin typeface="Arial" panose="020B0604020202020204" pitchFamily="34" charset="0"/>
              </a:rPr>
              <a:pPr eaLnBrk="1" hangingPunct="1">
                <a:spcBef>
                  <a:spcPct val="0"/>
                </a:spcBef>
                <a:spcAft>
                  <a:spcPct val="40000"/>
                </a:spcAft>
                <a:buFontTx/>
                <a:buNone/>
              </a:pPr>
              <a:t>103</a:t>
            </a:fld>
            <a:endParaRPr lang="en-US" altLang="en-US" sz="800">
              <a:solidFill>
                <a:schemeClr val="bg1"/>
              </a:solidFill>
              <a:latin typeface="Arial" panose="020B0604020202020204" pitchFamily="34" charset="0"/>
            </a:endParaRPr>
          </a:p>
        </p:txBody>
      </p:sp>
      <p:graphicFrame>
        <p:nvGraphicFramePr>
          <p:cNvPr id="146436" name="Object 3">
            <a:extLst>
              <a:ext uri="{FF2B5EF4-FFF2-40B4-BE49-F238E27FC236}">
                <a16:creationId xmlns:a16="http://schemas.microsoft.com/office/drawing/2014/main" id="{A2859217-CA7C-4C1A-99D4-45CCF0C3C87F}"/>
              </a:ext>
            </a:extLst>
          </p:cNvPr>
          <p:cNvGraphicFramePr>
            <a:graphicFrameLocks noChangeAspect="1"/>
          </p:cNvGraphicFramePr>
          <p:nvPr/>
        </p:nvGraphicFramePr>
        <p:xfrm>
          <a:off x="457200" y="1219200"/>
          <a:ext cx="8382000" cy="5192713"/>
        </p:xfrm>
        <a:graphic>
          <a:graphicData uri="http://schemas.openxmlformats.org/presentationml/2006/ole">
            <mc:AlternateContent xmlns:mc="http://schemas.openxmlformats.org/markup-compatibility/2006">
              <mc:Choice xmlns:v="urn:schemas-microsoft-com:vml" Requires="v">
                <p:oleObj spid="_x0000_s146439" name="Worksheet" r:id="rId3" imgW="5734202" imgH="3552749" progId="Excel.Sheet.8">
                  <p:embed/>
                </p:oleObj>
              </mc:Choice>
              <mc:Fallback>
                <p:oleObj name="Worksheet" r:id="rId3" imgW="5734202" imgH="3552749"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19200"/>
                        <a:ext cx="8382000" cy="519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37" name="Object 5">
            <a:extLst>
              <a:ext uri="{FF2B5EF4-FFF2-40B4-BE49-F238E27FC236}">
                <a16:creationId xmlns:a16="http://schemas.microsoft.com/office/drawing/2014/main" id="{61C29A57-CEEA-4CD7-8AD6-A836FEE22278}"/>
              </a:ext>
            </a:extLst>
          </p:cNvPr>
          <p:cNvGraphicFramePr>
            <a:graphicFrameLocks noChangeAspect="1"/>
          </p:cNvGraphicFramePr>
          <p:nvPr/>
        </p:nvGraphicFramePr>
        <p:xfrm>
          <a:off x="4495800" y="914400"/>
          <a:ext cx="4419600" cy="1590675"/>
        </p:xfrm>
        <a:graphic>
          <a:graphicData uri="http://schemas.openxmlformats.org/presentationml/2006/ole">
            <mc:AlternateContent xmlns:mc="http://schemas.openxmlformats.org/markup-compatibility/2006">
              <mc:Choice xmlns:v="urn:schemas-microsoft-com:vml" Requires="v">
                <p:oleObj spid="_x0000_s146440" name="Equation" r:id="rId5" imgW="2108200" imgH="838200" progId="Equation.3">
                  <p:embed/>
                </p:oleObj>
              </mc:Choice>
              <mc:Fallback>
                <p:oleObj name="Equation" r:id="rId5" imgW="2108200" imgH="838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914400"/>
                        <a:ext cx="4419600" cy="15906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38" name="Footer Placeholder 1">
            <a:extLst>
              <a:ext uri="{FF2B5EF4-FFF2-40B4-BE49-F238E27FC236}">
                <a16:creationId xmlns:a16="http://schemas.microsoft.com/office/drawing/2014/main" id="{4C6D4BAB-07B9-4306-A040-61DE538720D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bwMode="auto">
      <p:bgPr>
        <a:solidFill>
          <a:srgbClr val="84BD00"/>
        </a:solidFill>
        <a:effectLst/>
      </p:bgPr>
    </p:bg>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670AADF3-8B68-4048-A90A-0D21097FA37D}"/>
              </a:ext>
            </a:extLst>
          </p:cNvPr>
          <p:cNvSpPr>
            <a:spLocks noGrp="1"/>
          </p:cNvSpPr>
          <p:nvPr>
            <p:ph type="ctrTitle"/>
          </p:nvPr>
        </p:nvSpPr>
        <p:spPr>
          <a:xfrm>
            <a:off x="381000" y="2070100"/>
            <a:ext cx="3810000" cy="1435100"/>
          </a:xfrm>
        </p:spPr>
        <p:txBody>
          <a:bodyPr/>
          <a:lstStyle/>
          <a:p>
            <a:pPr>
              <a:defRPr/>
            </a:pPr>
            <a:r>
              <a:rPr lang="en-US" dirty="0">
                <a:solidFill>
                  <a:schemeClr val="tx1"/>
                </a:solidFill>
                <a:latin typeface="+mn-lt"/>
              </a:rPr>
              <a:t>UNIT 6: </a:t>
            </a:r>
            <a:r>
              <a:rPr lang="en-US" dirty="0">
                <a:solidFill>
                  <a:schemeClr val="tx1"/>
                </a:solidFill>
              </a:rPr>
              <a:t>Correlation &amp; Regression</a:t>
            </a:r>
          </a:p>
        </p:txBody>
      </p:sp>
      <p:sp>
        <p:nvSpPr>
          <p:cNvPr id="147459" name="Freeform 4">
            <a:extLst>
              <a:ext uri="{FF2B5EF4-FFF2-40B4-BE49-F238E27FC236}">
                <a16:creationId xmlns:a16="http://schemas.microsoft.com/office/drawing/2014/main" id="{270E4BD5-D4F5-4C9F-AD36-47A951262269}"/>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2147483647 w 94692"/>
              <a:gd name="T5" fmla="*/ 0 h 3865545"/>
              <a:gd name="T6" fmla="*/ 2147483647 w 94692"/>
              <a:gd name="T7" fmla="*/ 1964339 h 3865545"/>
              <a:gd name="T8" fmla="*/ 0 w 94692"/>
              <a:gd name="T9" fmla="*/ 1964339 h 3865545"/>
              <a:gd name="T10" fmla="*/ 0 w 94692"/>
              <a:gd name="T11" fmla="*/ 1964339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9569E24D-AB10-43E0-B34E-E7BB78A0D87A}"/>
              </a:ext>
            </a:extLst>
          </p:cNvPr>
          <p:cNvSpPr>
            <a:spLocks noGrp="1"/>
          </p:cNvSpPr>
          <p:nvPr>
            <p:ph type="title"/>
          </p:nvPr>
        </p:nvSpPr>
        <p:spPr/>
        <p:txBody>
          <a:bodyPr/>
          <a:lstStyle/>
          <a:p>
            <a:r>
              <a:rPr lang="en-US" altLang="en-US"/>
              <a:t>Correlation</a:t>
            </a:r>
          </a:p>
        </p:txBody>
      </p:sp>
      <p:sp>
        <p:nvSpPr>
          <p:cNvPr id="148483" name="Content Placeholder 2">
            <a:extLst>
              <a:ext uri="{FF2B5EF4-FFF2-40B4-BE49-F238E27FC236}">
                <a16:creationId xmlns:a16="http://schemas.microsoft.com/office/drawing/2014/main" id="{21F4670F-C808-4C07-BB6B-FB16942BBDE7}"/>
              </a:ext>
            </a:extLst>
          </p:cNvPr>
          <p:cNvSpPr>
            <a:spLocks noGrp="1"/>
          </p:cNvSpPr>
          <p:nvPr>
            <p:ph idx="1"/>
          </p:nvPr>
        </p:nvSpPr>
        <p:spPr/>
        <p:txBody>
          <a:bodyPr/>
          <a:lstStyle/>
          <a:p>
            <a:r>
              <a:rPr lang="en-US" altLang="en-US"/>
              <a:t>Correlation is a statistical technique used to determine the degree to which two variables are related</a:t>
            </a:r>
          </a:p>
          <a:p>
            <a:r>
              <a:rPr lang="en-US" altLang="en-US"/>
              <a:t>Estimate the relationship between two quantitative variables without being able to infer causal relationships</a:t>
            </a:r>
          </a:p>
          <a:p>
            <a:r>
              <a:rPr lang="en-US" altLang="en-US"/>
              <a:t>Independent variable (X) assessed vs. Dependent variable (Y)</a:t>
            </a:r>
          </a:p>
          <a:p>
            <a:r>
              <a:rPr lang="en-US" altLang="en-US"/>
              <a:t>Assessed on a rectangular coordinate scatterplot</a:t>
            </a:r>
            <a:br>
              <a:rPr lang="en-US" altLang="en-US"/>
            </a:br>
            <a:endParaRPr lang="en-US" altLang="en-US"/>
          </a:p>
        </p:txBody>
      </p:sp>
      <p:sp>
        <p:nvSpPr>
          <p:cNvPr id="148484" name="Footer Placeholder 3">
            <a:extLst>
              <a:ext uri="{FF2B5EF4-FFF2-40B4-BE49-F238E27FC236}">
                <a16:creationId xmlns:a16="http://schemas.microsoft.com/office/drawing/2014/main" id="{A4E55912-A705-48B7-8680-EF48FB2F1E6B}"/>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48485" name="Slide Number Placeholder 4">
            <a:extLst>
              <a:ext uri="{FF2B5EF4-FFF2-40B4-BE49-F238E27FC236}">
                <a16:creationId xmlns:a16="http://schemas.microsoft.com/office/drawing/2014/main" id="{108B6571-9850-4CF9-8C17-8B9422AA34C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35FE8108-473E-4031-81AC-92DECCE05841}" type="slidenum">
              <a:rPr lang="en-US" altLang="en-US" sz="900">
                <a:solidFill>
                  <a:schemeClr val="bg1"/>
                </a:solidFill>
                <a:latin typeface="Arial" panose="020B0604020202020204" pitchFamily="34" charset="0"/>
              </a:rPr>
              <a:pPr eaLnBrk="1" hangingPunct="1">
                <a:spcBef>
                  <a:spcPct val="0"/>
                </a:spcBef>
                <a:spcAft>
                  <a:spcPct val="40000"/>
                </a:spcAft>
                <a:buFontTx/>
                <a:buNone/>
              </a:pPr>
              <a:t>105</a:t>
            </a:fld>
            <a:endParaRPr lang="en-US" altLang="en-US" sz="900">
              <a:solidFill>
                <a:schemeClr val="bg1"/>
              </a:solidFill>
              <a:latin typeface="Arial" panose="020B0604020202020204" pitchFamily="34" charset="0"/>
            </a:endParaRPr>
          </a:p>
        </p:txBody>
      </p:sp>
      <p:pic>
        <p:nvPicPr>
          <p:cNvPr id="148486" name="Picture 2">
            <a:extLst>
              <a:ext uri="{FF2B5EF4-FFF2-40B4-BE49-F238E27FC236}">
                <a16:creationId xmlns:a16="http://schemas.microsoft.com/office/drawing/2014/main" id="{71DABCA0-4634-42BF-BB04-DBA62A3DE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191000"/>
            <a:ext cx="2590800" cy="18859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2F4722D5-B853-482B-9A0F-55C66792561F}"/>
              </a:ext>
            </a:extLst>
          </p:cNvPr>
          <p:cNvSpPr>
            <a:spLocks noGrp="1"/>
          </p:cNvSpPr>
          <p:nvPr>
            <p:ph type="title"/>
          </p:nvPr>
        </p:nvSpPr>
        <p:spPr/>
        <p:txBody>
          <a:bodyPr/>
          <a:lstStyle/>
          <a:p>
            <a:r>
              <a:rPr lang="en-US" altLang="en-US"/>
              <a:t>Correlation</a:t>
            </a:r>
          </a:p>
        </p:txBody>
      </p:sp>
      <p:sp>
        <p:nvSpPr>
          <p:cNvPr id="149507" name="Content Placeholder 2">
            <a:extLst>
              <a:ext uri="{FF2B5EF4-FFF2-40B4-BE49-F238E27FC236}">
                <a16:creationId xmlns:a16="http://schemas.microsoft.com/office/drawing/2014/main" id="{5AC01B0C-12BF-43A2-90BF-FAEE2D3DE367}"/>
              </a:ext>
            </a:extLst>
          </p:cNvPr>
          <p:cNvSpPr>
            <a:spLocks noGrp="1"/>
          </p:cNvSpPr>
          <p:nvPr>
            <p:ph idx="1"/>
          </p:nvPr>
        </p:nvSpPr>
        <p:spPr>
          <a:xfrm>
            <a:off x="381000" y="1143000"/>
            <a:ext cx="8318500" cy="4981575"/>
          </a:xfrm>
        </p:spPr>
        <p:txBody>
          <a:bodyPr/>
          <a:lstStyle/>
          <a:p>
            <a:pPr>
              <a:spcBef>
                <a:spcPct val="0"/>
              </a:spcBef>
              <a:spcAft>
                <a:spcPts val="600"/>
              </a:spcAft>
              <a:buFont typeface="Wingdings" panose="05000000000000000000" pitchFamily="2" charset="2"/>
              <a:buChar char="§"/>
            </a:pPr>
            <a:r>
              <a:rPr lang="en-US" altLang="en-US"/>
              <a:t>The value of a correlation ranges from +1 to -1</a:t>
            </a:r>
          </a:p>
          <a:p>
            <a:pPr>
              <a:spcBef>
                <a:spcPct val="0"/>
              </a:spcBef>
              <a:spcAft>
                <a:spcPts val="600"/>
              </a:spcAft>
              <a:buFont typeface="Wingdings" panose="05000000000000000000" pitchFamily="2" charset="2"/>
              <a:buChar char="§"/>
            </a:pPr>
            <a:r>
              <a:rPr lang="en-US" altLang="en-US"/>
              <a:t>Correlation = +1 indicates a strong positive relationship between variables X &amp; Y; as X increases, Y displays a corresponding increase</a:t>
            </a:r>
          </a:p>
          <a:p>
            <a:pPr>
              <a:spcBef>
                <a:spcPct val="0"/>
              </a:spcBef>
              <a:spcAft>
                <a:spcPts val="600"/>
              </a:spcAft>
              <a:buFont typeface="Wingdings" panose="05000000000000000000" pitchFamily="2" charset="2"/>
              <a:buChar char="§"/>
            </a:pPr>
            <a:r>
              <a:rPr lang="en-US" altLang="en-US"/>
              <a:t>Correlation = -1 indicates a strong negative relationship between variables X &amp; Y; as X increases, Y displays a corresponding decrease or as X decreases, Y displays a corresponding increase</a:t>
            </a:r>
          </a:p>
          <a:p>
            <a:pPr>
              <a:spcBef>
                <a:spcPct val="0"/>
              </a:spcBef>
              <a:spcAft>
                <a:spcPts val="600"/>
              </a:spcAft>
              <a:buFont typeface="Wingdings" panose="05000000000000000000" pitchFamily="2" charset="2"/>
              <a:buChar char="§"/>
            </a:pPr>
            <a:r>
              <a:rPr lang="en-US" altLang="en-US"/>
              <a:t>Correlation = 0 indicates no relationship between variables X &amp; Y</a:t>
            </a:r>
          </a:p>
          <a:p>
            <a:pPr>
              <a:spcBef>
                <a:spcPct val="0"/>
              </a:spcBef>
              <a:buFont typeface="Wingdings" panose="05000000000000000000" pitchFamily="2" charset="2"/>
              <a:buChar char="§"/>
            </a:pPr>
            <a:r>
              <a:rPr lang="en-US" altLang="en-US"/>
              <a:t>Correlation coefficient referred to as “r”</a:t>
            </a:r>
          </a:p>
          <a:p>
            <a:pPr lvl="1">
              <a:spcBef>
                <a:spcPct val="0"/>
              </a:spcBef>
              <a:spcAft>
                <a:spcPts val="600"/>
              </a:spcAft>
              <a:buFont typeface="Wingdings" panose="05000000000000000000" pitchFamily="2" charset="2"/>
              <a:buChar char="Ø"/>
            </a:pPr>
            <a:r>
              <a:rPr lang="en-US" altLang="en-US" sz="2000"/>
              <a:t>Pearson product moment “r” – measures strength of association of two quantitative variables</a:t>
            </a:r>
          </a:p>
          <a:p>
            <a:pPr lvl="1">
              <a:spcBef>
                <a:spcPct val="0"/>
              </a:spcBef>
              <a:spcAft>
                <a:spcPts val="600"/>
              </a:spcAft>
              <a:buFont typeface="Wingdings" panose="05000000000000000000" pitchFamily="2" charset="2"/>
              <a:buChar char="Ø"/>
            </a:pPr>
            <a:r>
              <a:rPr lang="en-US" altLang="en-US" sz="2000"/>
              <a:t>Spearman Rank “r</a:t>
            </a:r>
            <a:r>
              <a:rPr lang="en-US" altLang="en-US" sz="2000" baseline="-25000"/>
              <a:t>s</a:t>
            </a:r>
            <a:r>
              <a:rPr lang="en-US" altLang="en-US" sz="2000"/>
              <a:t>” – measures strength of association of:</a:t>
            </a:r>
          </a:p>
          <a:p>
            <a:pPr lvl="2">
              <a:spcBef>
                <a:spcPct val="0"/>
              </a:spcBef>
              <a:buFont typeface="Wingdings" panose="05000000000000000000" pitchFamily="2" charset="2"/>
              <a:buChar char="ü"/>
            </a:pPr>
            <a:r>
              <a:rPr lang="en-US" altLang="en-US" sz="1800"/>
              <a:t>Two quantitative variables</a:t>
            </a:r>
          </a:p>
          <a:p>
            <a:pPr lvl="2">
              <a:spcBef>
                <a:spcPct val="0"/>
              </a:spcBef>
              <a:buFont typeface="Wingdings" panose="05000000000000000000" pitchFamily="2" charset="2"/>
              <a:buChar char="ü"/>
            </a:pPr>
            <a:r>
              <a:rPr lang="en-US" altLang="en-US" sz="1800"/>
              <a:t>Two qualitative, ordinal variables</a:t>
            </a:r>
          </a:p>
          <a:p>
            <a:pPr lvl="2">
              <a:spcBef>
                <a:spcPct val="0"/>
              </a:spcBef>
              <a:buFont typeface="Wingdings" panose="05000000000000000000" pitchFamily="2" charset="2"/>
              <a:buChar char="ü"/>
            </a:pPr>
            <a:r>
              <a:rPr lang="en-US" altLang="en-US" sz="1800"/>
              <a:t>One quantitative variable and one qualitative, ordinal variable</a:t>
            </a:r>
            <a:r>
              <a:rPr lang="en-US" altLang="en-US"/>
              <a:t> </a:t>
            </a:r>
          </a:p>
          <a:p>
            <a:pPr lvl="1"/>
            <a:endParaRPr lang="en-US" altLang="en-US"/>
          </a:p>
          <a:p>
            <a:endParaRPr lang="en-US" altLang="en-US"/>
          </a:p>
        </p:txBody>
      </p:sp>
      <p:sp>
        <p:nvSpPr>
          <p:cNvPr id="149508" name="Footer Placeholder 3">
            <a:extLst>
              <a:ext uri="{FF2B5EF4-FFF2-40B4-BE49-F238E27FC236}">
                <a16:creationId xmlns:a16="http://schemas.microsoft.com/office/drawing/2014/main" id="{9C0DC18E-C359-4FBC-97CF-2B83555796A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49509" name="Slide Number Placeholder 4">
            <a:extLst>
              <a:ext uri="{FF2B5EF4-FFF2-40B4-BE49-F238E27FC236}">
                <a16:creationId xmlns:a16="http://schemas.microsoft.com/office/drawing/2014/main" id="{6CAA08E1-5D96-4267-89BF-4CDC6C77C8C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7097E97-C940-4F45-8B8A-38B30BCB8E4A}" type="slidenum">
              <a:rPr lang="en-US" altLang="en-US" sz="900">
                <a:solidFill>
                  <a:schemeClr val="bg1"/>
                </a:solidFill>
                <a:latin typeface="Arial" panose="020B0604020202020204" pitchFamily="34" charset="0"/>
              </a:rPr>
              <a:pPr eaLnBrk="1" hangingPunct="1">
                <a:spcBef>
                  <a:spcPct val="0"/>
                </a:spcBef>
                <a:spcAft>
                  <a:spcPct val="40000"/>
                </a:spcAft>
                <a:buFontTx/>
                <a:buNone/>
              </a:pPr>
              <a:t>106</a:t>
            </a:fld>
            <a:endParaRPr lang="en-US" altLang="en-US" sz="900">
              <a:solidFill>
                <a:schemeClr val="bg1"/>
              </a:solidFill>
              <a:latin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6">
            <a:extLst>
              <a:ext uri="{FF2B5EF4-FFF2-40B4-BE49-F238E27FC236}">
                <a16:creationId xmlns:a16="http://schemas.microsoft.com/office/drawing/2014/main" id="{55CDDF9D-24C5-4050-A6B7-61EAB7B2D76D}"/>
              </a:ext>
            </a:extLst>
          </p:cNvPr>
          <p:cNvSpPr>
            <a:spLocks noGrp="1" noChangeArrowheads="1"/>
          </p:cNvSpPr>
          <p:nvPr>
            <p:ph type="body" idx="1"/>
          </p:nvPr>
        </p:nvSpPr>
        <p:spPr>
          <a:xfrm>
            <a:off x="457200" y="1219200"/>
            <a:ext cx="8229600" cy="2089150"/>
          </a:xfrm>
        </p:spPr>
        <p:txBody>
          <a:bodyPr/>
          <a:lstStyle/>
          <a:p>
            <a:pPr eaLnBrk="1" hangingPunct="1">
              <a:spcBef>
                <a:spcPct val="0"/>
              </a:spcBef>
              <a:buFont typeface="Wingdings" panose="05000000000000000000" pitchFamily="2" charset="2"/>
              <a:buChar char="Ø"/>
            </a:pPr>
            <a:r>
              <a:rPr lang="en-US" altLang="en-US"/>
              <a:t>The value of r ranges between ( -1) and ( +1)</a:t>
            </a:r>
          </a:p>
          <a:p>
            <a:pPr eaLnBrk="1" hangingPunct="1">
              <a:spcBef>
                <a:spcPct val="0"/>
              </a:spcBef>
              <a:buFont typeface="Wingdings" panose="05000000000000000000" pitchFamily="2" charset="2"/>
              <a:buChar char="Ø"/>
            </a:pPr>
            <a:r>
              <a:rPr lang="en-US" altLang="en-US"/>
              <a:t>The value of r denotes the strength of the association as illustrated</a:t>
            </a:r>
            <a:br>
              <a:rPr lang="en-US" altLang="en-US"/>
            </a:br>
            <a:r>
              <a:rPr lang="en-US" altLang="en-US"/>
              <a:t>by the following diagram.</a:t>
            </a:r>
          </a:p>
          <a:p>
            <a:pPr eaLnBrk="1" hangingPunct="1">
              <a:spcBef>
                <a:spcPct val="0"/>
              </a:spcBef>
              <a:buFont typeface="Wingdings" panose="05000000000000000000" pitchFamily="2" charset="2"/>
              <a:buChar char="Ø"/>
            </a:pPr>
            <a:r>
              <a:rPr lang="en-US" altLang="en-US"/>
              <a:t>These ranges might not be appropriate for all variables.  Process and scientific judgment should also be considered.</a:t>
            </a:r>
          </a:p>
          <a:p>
            <a:pPr eaLnBrk="1" hangingPunct="1">
              <a:buFont typeface="Wingdings" panose="05000000000000000000" pitchFamily="2" charset="2"/>
              <a:buChar char="Ø"/>
            </a:pPr>
            <a:endParaRPr lang="en-US" altLang="en-US"/>
          </a:p>
        </p:txBody>
      </p:sp>
      <p:sp>
        <p:nvSpPr>
          <p:cNvPr id="150531" name="Line 7">
            <a:extLst>
              <a:ext uri="{FF2B5EF4-FFF2-40B4-BE49-F238E27FC236}">
                <a16:creationId xmlns:a16="http://schemas.microsoft.com/office/drawing/2014/main" id="{2C88D387-6AA8-4B00-9F36-2E1EA09F7670}"/>
              </a:ext>
            </a:extLst>
          </p:cNvPr>
          <p:cNvSpPr>
            <a:spLocks noChangeShapeType="1"/>
          </p:cNvSpPr>
          <p:nvPr/>
        </p:nvSpPr>
        <p:spPr bwMode="auto">
          <a:xfrm>
            <a:off x="900113" y="4005263"/>
            <a:ext cx="7488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2" name="Line 8">
            <a:extLst>
              <a:ext uri="{FF2B5EF4-FFF2-40B4-BE49-F238E27FC236}">
                <a16:creationId xmlns:a16="http://schemas.microsoft.com/office/drawing/2014/main" id="{1AE05489-7EDA-4E10-B197-595DAA7D113A}"/>
              </a:ext>
            </a:extLst>
          </p:cNvPr>
          <p:cNvSpPr>
            <a:spLocks noChangeShapeType="1"/>
          </p:cNvSpPr>
          <p:nvPr/>
        </p:nvSpPr>
        <p:spPr bwMode="auto">
          <a:xfrm>
            <a:off x="900113" y="3933825"/>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3" name="Line 9">
            <a:extLst>
              <a:ext uri="{FF2B5EF4-FFF2-40B4-BE49-F238E27FC236}">
                <a16:creationId xmlns:a16="http://schemas.microsoft.com/office/drawing/2014/main" id="{37F2D155-29AA-4615-BD6A-2104D4C2A8AF}"/>
              </a:ext>
            </a:extLst>
          </p:cNvPr>
          <p:cNvSpPr>
            <a:spLocks noChangeShapeType="1"/>
          </p:cNvSpPr>
          <p:nvPr/>
        </p:nvSpPr>
        <p:spPr bwMode="auto">
          <a:xfrm>
            <a:off x="8388350" y="3933825"/>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4" name="Line 10">
            <a:extLst>
              <a:ext uri="{FF2B5EF4-FFF2-40B4-BE49-F238E27FC236}">
                <a16:creationId xmlns:a16="http://schemas.microsoft.com/office/drawing/2014/main" id="{765B54CF-2BDF-4184-9A51-43520D2C250F}"/>
              </a:ext>
            </a:extLst>
          </p:cNvPr>
          <p:cNvSpPr>
            <a:spLocks noChangeShapeType="1"/>
          </p:cNvSpPr>
          <p:nvPr/>
        </p:nvSpPr>
        <p:spPr bwMode="auto">
          <a:xfrm>
            <a:off x="4484688" y="3876675"/>
            <a:ext cx="0" cy="287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5" name="Line 11">
            <a:extLst>
              <a:ext uri="{FF2B5EF4-FFF2-40B4-BE49-F238E27FC236}">
                <a16:creationId xmlns:a16="http://schemas.microsoft.com/office/drawing/2014/main" id="{3D919BDE-E1A1-4E95-92E9-305593ACE4A2}"/>
              </a:ext>
            </a:extLst>
          </p:cNvPr>
          <p:cNvSpPr>
            <a:spLocks noChangeShapeType="1"/>
          </p:cNvSpPr>
          <p:nvPr/>
        </p:nvSpPr>
        <p:spPr bwMode="auto">
          <a:xfrm>
            <a:off x="2700338" y="40052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6" name="Line 12">
            <a:extLst>
              <a:ext uri="{FF2B5EF4-FFF2-40B4-BE49-F238E27FC236}">
                <a16:creationId xmlns:a16="http://schemas.microsoft.com/office/drawing/2014/main" id="{47F23B85-6573-4B1A-A0AA-04284486E017}"/>
              </a:ext>
            </a:extLst>
          </p:cNvPr>
          <p:cNvSpPr>
            <a:spLocks noChangeShapeType="1"/>
          </p:cNvSpPr>
          <p:nvPr/>
        </p:nvSpPr>
        <p:spPr bwMode="auto">
          <a:xfrm>
            <a:off x="3563938" y="3933825"/>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7" name="Line 13">
            <a:extLst>
              <a:ext uri="{FF2B5EF4-FFF2-40B4-BE49-F238E27FC236}">
                <a16:creationId xmlns:a16="http://schemas.microsoft.com/office/drawing/2014/main" id="{2999F2AA-DB58-4617-B826-8D9FF7387C30}"/>
              </a:ext>
            </a:extLst>
          </p:cNvPr>
          <p:cNvSpPr>
            <a:spLocks noChangeShapeType="1"/>
          </p:cNvSpPr>
          <p:nvPr/>
        </p:nvSpPr>
        <p:spPr bwMode="auto">
          <a:xfrm>
            <a:off x="1763713" y="3933825"/>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8" name="Line 15">
            <a:extLst>
              <a:ext uri="{FF2B5EF4-FFF2-40B4-BE49-F238E27FC236}">
                <a16:creationId xmlns:a16="http://schemas.microsoft.com/office/drawing/2014/main" id="{3540D37C-30A4-4C0C-9F58-C1AE68DDFB33}"/>
              </a:ext>
            </a:extLst>
          </p:cNvPr>
          <p:cNvSpPr>
            <a:spLocks noChangeShapeType="1"/>
          </p:cNvSpPr>
          <p:nvPr/>
        </p:nvSpPr>
        <p:spPr bwMode="auto">
          <a:xfrm>
            <a:off x="5508625" y="3933825"/>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539" name="Line 16">
            <a:extLst>
              <a:ext uri="{FF2B5EF4-FFF2-40B4-BE49-F238E27FC236}">
                <a16:creationId xmlns:a16="http://schemas.microsoft.com/office/drawing/2014/main" id="{D6BAE99E-14FF-4CC4-BE75-1FB5B355D2B2}"/>
              </a:ext>
            </a:extLst>
          </p:cNvPr>
          <p:cNvSpPr>
            <a:spLocks noChangeShapeType="1"/>
          </p:cNvSpPr>
          <p:nvPr/>
        </p:nvSpPr>
        <p:spPr bwMode="auto">
          <a:xfrm>
            <a:off x="7308850" y="3933825"/>
            <a:ext cx="0"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8" name="Text Box 18">
            <a:extLst>
              <a:ext uri="{FF2B5EF4-FFF2-40B4-BE49-F238E27FC236}">
                <a16:creationId xmlns:a16="http://schemas.microsoft.com/office/drawing/2014/main" id="{45C98FE8-BB80-4649-A18D-44094FE28BD0}"/>
              </a:ext>
            </a:extLst>
          </p:cNvPr>
          <p:cNvSpPr txBox="1">
            <a:spLocks noChangeArrowheads="1"/>
          </p:cNvSpPr>
          <p:nvPr/>
        </p:nvSpPr>
        <p:spPr bwMode="auto">
          <a:xfrm>
            <a:off x="539750" y="4437063"/>
            <a:ext cx="434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0"/>
              </a:spcBef>
              <a:buClrTx/>
              <a:buSzTx/>
              <a:buFontTx/>
              <a:buNone/>
              <a:defRPr/>
            </a:pPr>
            <a:r>
              <a:rPr lang="en-US" altLang="en-US" sz="2400" dirty="0">
                <a:latin typeface="+mn-lt"/>
              </a:rPr>
              <a:t>-1</a:t>
            </a:r>
          </a:p>
        </p:txBody>
      </p:sp>
      <p:sp>
        <p:nvSpPr>
          <p:cNvPr id="19469" name="Text Box 19">
            <a:extLst>
              <a:ext uri="{FF2B5EF4-FFF2-40B4-BE49-F238E27FC236}">
                <a16:creationId xmlns:a16="http://schemas.microsoft.com/office/drawing/2014/main" id="{B27E9D88-8FE3-423F-8B0F-4A3034636C9F}"/>
              </a:ext>
            </a:extLst>
          </p:cNvPr>
          <p:cNvSpPr txBox="1">
            <a:spLocks noChangeArrowheads="1"/>
          </p:cNvSpPr>
          <p:nvPr/>
        </p:nvSpPr>
        <p:spPr bwMode="auto">
          <a:xfrm>
            <a:off x="8201025" y="4508500"/>
            <a:ext cx="3397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0"/>
              </a:spcBef>
              <a:buClrTx/>
              <a:buSzTx/>
              <a:buFontTx/>
              <a:buNone/>
              <a:defRPr/>
            </a:pPr>
            <a:r>
              <a:rPr lang="en-US" altLang="en-US" sz="2400" dirty="0">
                <a:latin typeface="+mn-lt"/>
              </a:rPr>
              <a:t>1</a:t>
            </a:r>
          </a:p>
        </p:txBody>
      </p:sp>
      <p:sp>
        <p:nvSpPr>
          <p:cNvPr id="19470" name="Text Box 21">
            <a:extLst>
              <a:ext uri="{FF2B5EF4-FFF2-40B4-BE49-F238E27FC236}">
                <a16:creationId xmlns:a16="http://schemas.microsoft.com/office/drawing/2014/main" id="{AF04ABF0-2A57-45E0-905A-CF1A59C75E7C}"/>
              </a:ext>
            </a:extLst>
          </p:cNvPr>
          <p:cNvSpPr txBox="1">
            <a:spLocks noChangeArrowheads="1"/>
          </p:cNvSpPr>
          <p:nvPr/>
        </p:nvSpPr>
        <p:spPr bwMode="auto">
          <a:xfrm>
            <a:off x="4211638" y="4508500"/>
            <a:ext cx="3603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2400" dirty="0">
                <a:latin typeface="+mn-lt"/>
              </a:rPr>
              <a:t>0</a:t>
            </a:r>
          </a:p>
        </p:txBody>
      </p:sp>
      <p:sp>
        <p:nvSpPr>
          <p:cNvPr id="19471" name="Text Box 22">
            <a:extLst>
              <a:ext uri="{FF2B5EF4-FFF2-40B4-BE49-F238E27FC236}">
                <a16:creationId xmlns:a16="http://schemas.microsoft.com/office/drawing/2014/main" id="{1CA633E2-CAEE-43F8-8673-1A1E50A24E44}"/>
              </a:ext>
            </a:extLst>
          </p:cNvPr>
          <p:cNvSpPr txBox="1">
            <a:spLocks noChangeArrowheads="1"/>
          </p:cNvSpPr>
          <p:nvPr/>
        </p:nvSpPr>
        <p:spPr bwMode="auto">
          <a:xfrm>
            <a:off x="3059113" y="4508500"/>
            <a:ext cx="79216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-0.25</a:t>
            </a:r>
          </a:p>
        </p:txBody>
      </p:sp>
      <p:sp>
        <p:nvSpPr>
          <p:cNvPr id="19472" name="Text Box 23">
            <a:extLst>
              <a:ext uri="{FF2B5EF4-FFF2-40B4-BE49-F238E27FC236}">
                <a16:creationId xmlns:a16="http://schemas.microsoft.com/office/drawing/2014/main" id="{82B5014B-7AE4-4809-9E59-6E78817B239D}"/>
              </a:ext>
            </a:extLst>
          </p:cNvPr>
          <p:cNvSpPr txBox="1">
            <a:spLocks noChangeArrowheads="1"/>
          </p:cNvSpPr>
          <p:nvPr/>
        </p:nvSpPr>
        <p:spPr bwMode="auto">
          <a:xfrm>
            <a:off x="1476375" y="4508500"/>
            <a:ext cx="7921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-0.75</a:t>
            </a:r>
          </a:p>
        </p:txBody>
      </p:sp>
      <p:sp>
        <p:nvSpPr>
          <p:cNvPr id="19473" name="Text Box 24">
            <a:extLst>
              <a:ext uri="{FF2B5EF4-FFF2-40B4-BE49-F238E27FC236}">
                <a16:creationId xmlns:a16="http://schemas.microsoft.com/office/drawing/2014/main" id="{EAF5C4A9-36E6-4954-BD59-DA83685B70DD}"/>
              </a:ext>
            </a:extLst>
          </p:cNvPr>
          <p:cNvSpPr txBox="1">
            <a:spLocks noChangeArrowheads="1"/>
          </p:cNvSpPr>
          <p:nvPr/>
        </p:nvSpPr>
        <p:spPr bwMode="auto">
          <a:xfrm>
            <a:off x="7019925" y="4508500"/>
            <a:ext cx="7921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0.75</a:t>
            </a:r>
          </a:p>
        </p:txBody>
      </p:sp>
      <p:sp>
        <p:nvSpPr>
          <p:cNvPr id="19474" name="Text Box 25">
            <a:extLst>
              <a:ext uri="{FF2B5EF4-FFF2-40B4-BE49-F238E27FC236}">
                <a16:creationId xmlns:a16="http://schemas.microsoft.com/office/drawing/2014/main" id="{A073EEE3-1C73-4C33-85AB-14310F8164DB}"/>
              </a:ext>
            </a:extLst>
          </p:cNvPr>
          <p:cNvSpPr txBox="1">
            <a:spLocks noChangeArrowheads="1"/>
          </p:cNvSpPr>
          <p:nvPr/>
        </p:nvSpPr>
        <p:spPr bwMode="auto">
          <a:xfrm>
            <a:off x="5292725" y="4508500"/>
            <a:ext cx="79216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0.25</a:t>
            </a:r>
          </a:p>
        </p:txBody>
      </p:sp>
      <p:sp>
        <p:nvSpPr>
          <p:cNvPr id="19475" name="Text Box 26">
            <a:extLst>
              <a:ext uri="{FF2B5EF4-FFF2-40B4-BE49-F238E27FC236}">
                <a16:creationId xmlns:a16="http://schemas.microsoft.com/office/drawing/2014/main" id="{3255191F-AF58-4F74-903F-7B80E729FC3B}"/>
              </a:ext>
            </a:extLst>
          </p:cNvPr>
          <p:cNvSpPr txBox="1">
            <a:spLocks noChangeArrowheads="1"/>
          </p:cNvSpPr>
          <p:nvPr/>
        </p:nvSpPr>
        <p:spPr bwMode="auto">
          <a:xfrm>
            <a:off x="900113" y="3357563"/>
            <a:ext cx="8636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a:latin typeface="+mn-lt"/>
              </a:rPr>
              <a:t>strong</a:t>
            </a:r>
          </a:p>
        </p:txBody>
      </p:sp>
      <p:sp>
        <p:nvSpPr>
          <p:cNvPr id="19476" name="Text Box 27">
            <a:extLst>
              <a:ext uri="{FF2B5EF4-FFF2-40B4-BE49-F238E27FC236}">
                <a16:creationId xmlns:a16="http://schemas.microsoft.com/office/drawing/2014/main" id="{B6B3F4F4-372E-4D06-8AB3-F6EB8FD9DE7B}"/>
              </a:ext>
            </a:extLst>
          </p:cNvPr>
          <p:cNvSpPr txBox="1">
            <a:spLocks noChangeArrowheads="1"/>
          </p:cNvSpPr>
          <p:nvPr/>
        </p:nvSpPr>
        <p:spPr bwMode="auto">
          <a:xfrm>
            <a:off x="7451725" y="3357563"/>
            <a:ext cx="8636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strong</a:t>
            </a:r>
          </a:p>
        </p:txBody>
      </p:sp>
      <p:sp>
        <p:nvSpPr>
          <p:cNvPr id="19477" name="Text Box 28">
            <a:extLst>
              <a:ext uri="{FF2B5EF4-FFF2-40B4-BE49-F238E27FC236}">
                <a16:creationId xmlns:a16="http://schemas.microsoft.com/office/drawing/2014/main" id="{65BCC2C8-0B05-4745-A19F-FB2575085383}"/>
              </a:ext>
            </a:extLst>
          </p:cNvPr>
          <p:cNvSpPr txBox="1">
            <a:spLocks noChangeArrowheads="1"/>
          </p:cNvSpPr>
          <p:nvPr/>
        </p:nvSpPr>
        <p:spPr bwMode="auto">
          <a:xfrm>
            <a:off x="1908175" y="3357563"/>
            <a:ext cx="15843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intermediate</a:t>
            </a:r>
          </a:p>
        </p:txBody>
      </p:sp>
      <p:sp>
        <p:nvSpPr>
          <p:cNvPr id="19478" name="Text Box 29">
            <a:extLst>
              <a:ext uri="{FF2B5EF4-FFF2-40B4-BE49-F238E27FC236}">
                <a16:creationId xmlns:a16="http://schemas.microsoft.com/office/drawing/2014/main" id="{CCCF0BE6-EA92-4358-8CC3-045E73A1E474}"/>
              </a:ext>
            </a:extLst>
          </p:cNvPr>
          <p:cNvSpPr txBox="1">
            <a:spLocks noChangeArrowheads="1"/>
          </p:cNvSpPr>
          <p:nvPr/>
        </p:nvSpPr>
        <p:spPr bwMode="auto">
          <a:xfrm>
            <a:off x="5795963" y="3357563"/>
            <a:ext cx="15843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intermediate</a:t>
            </a:r>
          </a:p>
        </p:txBody>
      </p:sp>
      <p:sp>
        <p:nvSpPr>
          <p:cNvPr id="19479" name="Text Box 30">
            <a:extLst>
              <a:ext uri="{FF2B5EF4-FFF2-40B4-BE49-F238E27FC236}">
                <a16:creationId xmlns:a16="http://schemas.microsoft.com/office/drawing/2014/main" id="{5DA5AEFA-0634-4E43-AD95-88DD215F5050}"/>
              </a:ext>
            </a:extLst>
          </p:cNvPr>
          <p:cNvSpPr txBox="1">
            <a:spLocks noChangeArrowheads="1"/>
          </p:cNvSpPr>
          <p:nvPr/>
        </p:nvSpPr>
        <p:spPr bwMode="auto">
          <a:xfrm>
            <a:off x="3635375" y="3357563"/>
            <a:ext cx="7921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weak</a:t>
            </a:r>
          </a:p>
        </p:txBody>
      </p:sp>
      <p:sp>
        <p:nvSpPr>
          <p:cNvPr id="19480" name="Text Box 31">
            <a:extLst>
              <a:ext uri="{FF2B5EF4-FFF2-40B4-BE49-F238E27FC236}">
                <a16:creationId xmlns:a16="http://schemas.microsoft.com/office/drawing/2014/main" id="{87876483-CEDE-4840-A3D8-9F36343A29A4}"/>
              </a:ext>
            </a:extLst>
          </p:cNvPr>
          <p:cNvSpPr txBox="1">
            <a:spLocks noChangeArrowheads="1"/>
          </p:cNvSpPr>
          <p:nvPr/>
        </p:nvSpPr>
        <p:spPr bwMode="auto">
          <a:xfrm>
            <a:off x="4643438" y="3357563"/>
            <a:ext cx="7921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weak</a:t>
            </a:r>
          </a:p>
        </p:txBody>
      </p:sp>
      <p:sp>
        <p:nvSpPr>
          <p:cNvPr id="19481" name="Text Box 32">
            <a:extLst>
              <a:ext uri="{FF2B5EF4-FFF2-40B4-BE49-F238E27FC236}">
                <a16:creationId xmlns:a16="http://schemas.microsoft.com/office/drawing/2014/main" id="{BB850ABB-4800-4660-A006-CE76E00DF236}"/>
              </a:ext>
            </a:extLst>
          </p:cNvPr>
          <p:cNvSpPr txBox="1">
            <a:spLocks noChangeArrowheads="1"/>
          </p:cNvSpPr>
          <p:nvPr/>
        </p:nvSpPr>
        <p:spPr bwMode="auto">
          <a:xfrm>
            <a:off x="3708400" y="5949950"/>
            <a:ext cx="13684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no relation</a:t>
            </a:r>
          </a:p>
        </p:txBody>
      </p:sp>
      <p:sp>
        <p:nvSpPr>
          <p:cNvPr id="150554" name="Line 33">
            <a:extLst>
              <a:ext uri="{FF2B5EF4-FFF2-40B4-BE49-F238E27FC236}">
                <a16:creationId xmlns:a16="http://schemas.microsoft.com/office/drawing/2014/main" id="{60B37047-3204-4BFE-8CE6-80738E66BE02}"/>
              </a:ext>
            </a:extLst>
          </p:cNvPr>
          <p:cNvSpPr>
            <a:spLocks noChangeShapeType="1"/>
          </p:cNvSpPr>
          <p:nvPr/>
        </p:nvSpPr>
        <p:spPr bwMode="auto">
          <a:xfrm flipV="1">
            <a:off x="4351338" y="551497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83" name="Text Box 34">
            <a:extLst>
              <a:ext uri="{FF2B5EF4-FFF2-40B4-BE49-F238E27FC236}">
                <a16:creationId xmlns:a16="http://schemas.microsoft.com/office/drawing/2014/main" id="{0E5ECA57-C5CE-4120-8522-037225C63EDA}"/>
              </a:ext>
            </a:extLst>
          </p:cNvPr>
          <p:cNvSpPr txBox="1">
            <a:spLocks noChangeArrowheads="1"/>
          </p:cNvSpPr>
          <p:nvPr/>
        </p:nvSpPr>
        <p:spPr bwMode="auto">
          <a:xfrm>
            <a:off x="250825" y="5516563"/>
            <a:ext cx="172878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eaLnBrk="1" hangingPunct="1">
              <a:spcBef>
                <a:spcPct val="50000"/>
              </a:spcBef>
              <a:buClrTx/>
              <a:buSzTx/>
              <a:buFontTx/>
              <a:buNone/>
              <a:defRPr/>
            </a:pPr>
            <a:r>
              <a:rPr lang="en-US" altLang="en-US" sz="1800" dirty="0">
                <a:latin typeface="+mn-lt"/>
              </a:rPr>
              <a:t>perfect correlation</a:t>
            </a:r>
          </a:p>
        </p:txBody>
      </p:sp>
      <p:sp>
        <p:nvSpPr>
          <p:cNvPr id="19484" name="Text Box 36">
            <a:extLst>
              <a:ext uri="{FF2B5EF4-FFF2-40B4-BE49-F238E27FC236}">
                <a16:creationId xmlns:a16="http://schemas.microsoft.com/office/drawing/2014/main" id="{8B6478BC-FB17-416B-AE9A-67BCA65BEEEE}"/>
              </a:ext>
            </a:extLst>
          </p:cNvPr>
          <p:cNvSpPr txBox="1">
            <a:spLocks noChangeArrowheads="1"/>
          </p:cNvSpPr>
          <p:nvPr/>
        </p:nvSpPr>
        <p:spPr bwMode="auto">
          <a:xfrm>
            <a:off x="7415213" y="5516563"/>
            <a:ext cx="17287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algn="ctr" eaLnBrk="1" hangingPunct="1">
              <a:spcBef>
                <a:spcPct val="50000"/>
              </a:spcBef>
              <a:buClrTx/>
              <a:buSzTx/>
              <a:buFontTx/>
              <a:buNone/>
              <a:defRPr/>
            </a:pPr>
            <a:r>
              <a:rPr lang="en-US" altLang="en-US" sz="1800" dirty="0">
                <a:latin typeface="+mn-lt"/>
              </a:rPr>
              <a:t>perfect correlation</a:t>
            </a:r>
          </a:p>
        </p:txBody>
      </p:sp>
      <p:sp>
        <p:nvSpPr>
          <p:cNvPr id="150557" name="Line 37">
            <a:extLst>
              <a:ext uri="{FF2B5EF4-FFF2-40B4-BE49-F238E27FC236}">
                <a16:creationId xmlns:a16="http://schemas.microsoft.com/office/drawing/2014/main" id="{033C6950-D503-4AAE-85F4-A89CC03882EF}"/>
              </a:ext>
            </a:extLst>
          </p:cNvPr>
          <p:cNvSpPr>
            <a:spLocks noChangeShapeType="1"/>
          </p:cNvSpPr>
          <p:nvPr/>
        </p:nvSpPr>
        <p:spPr bwMode="auto">
          <a:xfrm flipV="1">
            <a:off x="755650" y="4941888"/>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0558" name="Line 38">
            <a:extLst>
              <a:ext uri="{FF2B5EF4-FFF2-40B4-BE49-F238E27FC236}">
                <a16:creationId xmlns:a16="http://schemas.microsoft.com/office/drawing/2014/main" id="{66D1715E-0692-4FEE-97F8-EE9AFF59AB12}"/>
              </a:ext>
            </a:extLst>
          </p:cNvPr>
          <p:cNvSpPr>
            <a:spLocks noChangeShapeType="1"/>
          </p:cNvSpPr>
          <p:nvPr/>
        </p:nvSpPr>
        <p:spPr bwMode="auto">
          <a:xfrm flipV="1">
            <a:off x="8316913" y="5037138"/>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0559" name="Rectangle 39">
            <a:extLst>
              <a:ext uri="{FF2B5EF4-FFF2-40B4-BE49-F238E27FC236}">
                <a16:creationId xmlns:a16="http://schemas.microsoft.com/office/drawing/2014/main" id="{1A67CEFA-2F1E-41E3-B296-62BAA7599F6A}"/>
              </a:ext>
            </a:extLst>
          </p:cNvPr>
          <p:cNvSpPr>
            <a:spLocks noChangeArrowheads="1"/>
          </p:cNvSpPr>
          <p:nvPr/>
        </p:nvSpPr>
        <p:spPr bwMode="auto">
          <a:xfrm>
            <a:off x="4787900" y="5084763"/>
            <a:ext cx="3313113" cy="3587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spcAft>
                <a:spcPct val="40000"/>
              </a:spcAft>
              <a:buFontTx/>
              <a:buNone/>
            </a:pPr>
            <a:r>
              <a:rPr lang="en-US" altLang="en-US" sz="2400" b="1">
                <a:latin typeface="Arial" panose="020B0604020202020204" pitchFamily="34" charset="0"/>
                <a:cs typeface="Arial" panose="020B0604020202020204" pitchFamily="34" charset="0"/>
              </a:rPr>
              <a:t>Direct</a:t>
            </a:r>
          </a:p>
        </p:txBody>
      </p:sp>
      <p:sp>
        <p:nvSpPr>
          <p:cNvPr id="19488" name="Rectangle 40">
            <a:extLst>
              <a:ext uri="{FF2B5EF4-FFF2-40B4-BE49-F238E27FC236}">
                <a16:creationId xmlns:a16="http://schemas.microsoft.com/office/drawing/2014/main" id="{EF87699E-F2F7-476D-BE66-6273FF9D5131}"/>
              </a:ext>
            </a:extLst>
          </p:cNvPr>
          <p:cNvSpPr>
            <a:spLocks noChangeArrowheads="1"/>
          </p:cNvSpPr>
          <p:nvPr/>
        </p:nvSpPr>
        <p:spPr bwMode="auto">
          <a:xfrm>
            <a:off x="827088" y="5013325"/>
            <a:ext cx="3384550" cy="358775"/>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hlink"/>
              </a:buClr>
              <a:buSzPct val="70000"/>
              <a:buFont typeface="Wingdings" pitchFamily="2" charset="2"/>
              <a:buChar char="n"/>
              <a:defRPr sz="3200">
                <a:solidFill>
                  <a:schemeClr val="tx1"/>
                </a:solidFill>
                <a:latin typeface="Garamond" pitchFamily="18" charset="0"/>
                <a:cs typeface="Arial" pitchFamily="34" charset="0"/>
              </a:defRPr>
            </a:lvl1pPr>
            <a:lvl2pPr marL="742950" indent="-285750" eaLnBrk="0" hangingPunct="0">
              <a:spcBef>
                <a:spcPct val="20000"/>
              </a:spcBef>
              <a:buClr>
                <a:schemeClr val="accent2"/>
              </a:buClr>
              <a:buSzPct val="70000"/>
              <a:buFont typeface="Wingdings" pitchFamily="2" charset="2"/>
              <a:buChar char="n"/>
              <a:defRPr sz="2800">
                <a:solidFill>
                  <a:schemeClr val="tx1"/>
                </a:solidFill>
                <a:latin typeface="Garamond" pitchFamily="18" charset="0"/>
                <a:cs typeface="Arial" pitchFamily="34" charset="0"/>
              </a:defRPr>
            </a:lvl2pPr>
            <a:lvl3pPr marL="1143000" indent="-228600" eaLnBrk="0" hangingPunct="0">
              <a:spcBef>
                <a:spcPct val="20000"/>
              </a:spcBef>
              <a:buClr>
                <a:schemeClr val="tx2"/>
              </a:buClr>
              <a:buSzPct val="70000"/>
              <a:buFont typeface="Wingdings" pitchFamily="2" charset="2"/>
              <a:buChar char="n"/>
              <a:defRPr sz="2400">
                <a:solidFill>
                  <a:schemeClr val="tx1"/>
                </a:solidFill>
                <a:latin typeface="Garamond" pitchFamily="18" charset="0"/>
                <a:cs typeface="Arial" pitchFamily="34" charset="0"/>
              </a:defRPr>
            </a:lvl3pPr>
            <a:lvl4pPr marL="1600200" indent="-228600" eaLnBrk="0" hangingPunct="0">
              <a:spcBef>
                <a:spcPct val="20000"/>
              </a:spcBef>
              <a:buClr>
                <a:schemeClr val="accent2"/>
              </a:buClr>
              <a:buSzPct val="70000"/>
              <a:buFont typeface="Wingdings" pitchFamily="2" charset="2"/>
              <a:buChar char="n"/>
              <a:defRPr sz="2000">
                <a:solidFill>
                  <a:schemeClr val="tx1"/>
                </a:solidFill>
                <a:latin typeface="Garamond" pitchFamily="18" charset="0"/>
                <a:cs typeface="Arial" pitchFamily="34" charset="0"/>
              </a:defRPr>
            </a:lvl4pPr>
            <a:lvl5pPr marL="2057400" indent="-228600" eaLnBrk="0" hangingPunct="0">
              <a:spcBef>
                <a:spcPct val="20000"/>
              </a:spcBef>
              <a:buClr>
                <a:schemeClr val="hlink"/>
              </a:buClr>
              <a:buSzPct val="70000"/>
              <a:buFont typeface="Wingdings" pitchFamily="2" charset="2"/>
              <a:buChar char="n"/>
              <a:defRPr sz="2000">
                <a:solidFill>
                  <a:schemeClr val="tx1"/>
                </a:solidFill>
                <a:latin typeface="Garamond" pitchFamily="18" charset="0"/>
                <a:cs typeface="Arial" pitchFamily="34" charset="0"/>
              </a:defRPr>
            </a:lvl5pPr>
            <a:lvl6pPr marL="25146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6pPr>
            <a:lvl7pPr marL="29718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7pPr>
            <a:lvl8pPr marL="34290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8pPr>
            <a:lvl9pPr marL="3886200" indent="-228600" algn="r" rtl="1" eaLnBrk="0" fontAlgn="base" hangingPunct="0">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cs typeface="Arial" pitchFamily="34" charset="0"/>
              </a:defRPr>
            </a:lvl9pPr>
          </a:lstStyle>
          <a:p>
            <a:pPr algn="ctr" eaLnBrk="1" hangingPunct="1">
              <a:spcBef>
                <a:spcPct val="0"/>
              </a:spcBef>
              <a:buClrTx/>
              <a:buSzTx/>
              <a:buFontTx/>
              <a:buNone/>
              <a:defRPr/>
            </a:pPr>
            <a:r>
              <a:rPr lang="en-US" altLang="en-US" sz="2400" b="1">
                <a:latin typeface="+mn-lt"/>
              </a:rPr>
              <a:t>indirect</a:t>
            </a:r>
          </a:p>
        </p:txBody>
      </p:sp>
      <p:sp>
        <p:nvSpPr>
          <p:cNvPr id="2" name="Rectangle 1">
            <a:extLst>
              <a:ext uri="{FF2B5EF4-FFF2-40B4-BE49-F238E27FC236}">
                <a16:creationId xmlns:a16="http://schemas.microsoft.com/office/drawing/2014/main" id="{AC8730FC-2CEB-44B9-92AB-C9336B63E217}"/>
              </a:ext>
            </a:extLst>
          </p:cNvPr>
          <p:cNvSpPr/>
          <p:nvPr/>
        </p:nvSpPr>
        <p:spPr>
          <a:xfrm>
            <a:off x="393700" y="522288"/>
            <a:ext cx="6389688" cy="423862"/>
          </a:xfrm>
          <a:prstGeom prst="rect">
            <a:avLst/>
          </a:prstGeom>
        </p:spPr>
        <p:txBody>
          <a:bodyPr>
            <a:spAutoFit/>
          </a:bodyPr>
          <a:lstStyle/>
          <a:p>
            <a:pPr>
              <a:defRPr/>
            </a:pPr>
            <a:r>
              <a:rPr lang="en-US" sz="2400" dirty="0">
                <a:latin typeface="+mn-lt"/>
              </a:rPr>
              <a:t>Correlation: Example Ranges between X &amp; Y </a:t>
            </a:r>
          </a:p>
        </p:txBody>
      </p:sp>
      <p:sp>
        <p:nvSpPr>
          <p:cNvPr id="150562" name="Footer Placeholder 2">
            <a:extLst>
              <a:ext uri="{FF2B5EF4-FFF2-40B4-BE49-F238E27FC236}">
                <a16:creationId xmlns:a16="http://schemas.microsoft.com/office/drawing/2014/main" id="{27F13EFB-8539-488F-952B-653B8343461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0563" name="Slide Number Placeholder 3">
            <a:extLst>
              <a:ext uri="{FF2B5EF4-FFF2-40B4-BE49-F238E27FC236}">
                <a16:creationId xmlns:a16="http://schemas.microsoft.com/office/drawing/2014/main" id="{BCD0349B-392E-4AFD-A6CB-8D5CE9385FF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B0EEDBF-0BD1-4376-8F41-82FDE6E92C2E}" type="slidenum">
              <a:rPr lang="en-US" altLang="en-US" sz="900">
                <a:solidFill>
                  <a:schemeClr val="bg1"/>
                </a:solidFill>
                <a:latin typeface="Arial" panose="020B0604020202020204" pitchFamily="34" charset="0"/>
              </a:rPr>
              <a:pPr eaLnBrk="1" hangingPunct="1">
                <a:spcBef>
                  <a:spcPct val="0"/>
                </a:spcBef>
                <a:spcAft>
                  <a:spcPct val="40000"/>
                </a:spcAft>
                <a:buFontTx/>
                <a:buNone/>
              </a:pPr>
              <a:t>107</a:t>
            </a:fld>
            <a:endParaRPr lang="en-US" altLang="en-US" sz="900">
              <a:solidFill>
                <a:schemeClr val="bg1"/>
              </a:solidFill>
              <a:latin typeface="Arial" panose="020B0604020202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37C41976-7E4E-419D-8342-F9FD61BB9662}"/>
              </a:ext>
            </a:extLst>
          </p:cNvPr>
          <p:cNvSpPr>
            <a:spLocks noGrp="1"/>
          </p:cNvSpPr>
          <p:nvPr>
            <p:ph type="title"/>
          </p:nvPr>
        </p:nvSpPr>
        <p:spPr/>
        <p:txBody>
          <a:bodyPr/>
          <a:lstStyle/>
          <a:p>
            <a:r>
              <a:rPr lang="en-US" altLang="en-US"/>
              <a:t>Correlation – Positive relationship between variables</a:t>
            </a:r>
          </a:p>
        </p:txBody>
      </p:sp>
      <p:sp>
        <p:nvSpPr>
          <p:cNvPr id="151555" name="Content Placeholder 2">
            <a:extLst>
              <a:ext uri="{FF2B5EF4-FFF2-40B4-BE49-F238E27FC236}">
                <a16:creationId xmlns:a16="http://schemas.microsoft.com/office/drawing/2014/main" id="{2A1C5C5D-BD44-4398-AC1F-76D4ED6AB339}"/>
              </a:ext>
            </a:extLst>
          </p:cNvPr>
          <p:cNvSpPr>
            <a:spLocks noGrp="1"/>
          </p:cNvSpPr>
          <p:nvPr>
            <p:ph idx="1"/>
          </p:nvPr>
        </p:nvSpPr>
        <p:spPr>
          <a:xfrm>
            <a:off x="381000" y="1143000"/>
            <a:ext cx="8318500" cy="4981575"/>
          </a:xfrm>
        </p:spPr>
        <p:txBody>
          <a:bodyPr/>
          <a:lstStyle/>
          <a:p>
            <a:pPr lvl="1"/>
            <a:endParaRPr lang="en-US" altLang="en-US"/>
          </a:p>
          <a:p>
            <a:endParaRPr lang="en-US" altLang="en-US"/>
          </a:p>
        </p:txBody>
      </p:sp>
      <p:sp>
        <p:nvSpPr>
          <p:cNvPr id="151556" name="Footer Placeholder 3">
            <a:extLst>
              <a:ext uri="{FF2B5EF4-FFF2-40B4-BE49-F238E27FC236}">
                <a16:creationId xmlns:a16="http://schemas.microsoft.com/office/drawing/2014/main" id="{5D3CA889-0730-4318-B9EF-17AE76B7D76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1557" name="Slide Number Placeholder 4">
            <a:extLst>
              <a:ext uri="{FF2B5EF4-FFF2-40B4-BE49-F238E27FC236}">
                <a16:creationId xmlns:a16="http://schemas.microsoft.com/office/drawing/2014/main" id="{AFA7AF89-AA8A-4AE7-A49F-3A7BFA88D88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164C9EC-181A-444F-8200-5C48C162BC05}" type="slidenum">
              <a:rPr lang="en-US" altLang="en-US" sz="900">
                <a:solidFill>
                  <a:schemeClr val="bg1"/>
                </a:solidFill>
                <a:latin typeface="Arial" panose="020B0604020202020204" pitchFamily="34" charset="0"/>
              </a:rPr>
              <a:pPr eaLnBrk="1" hangingPunct="1">
                <a:spcBef>
                  <a:spcPct val="0"/>
                </a:spcBef>
                <a:spcAft>
                  <a:spcPct val="40000"/>
                </a:spcAft>
                <a:buFontTx/>
                <a:buNone/>
              </a:pPr>
              <a:t>108</a:t>
            </a:fld>
            <a:endParaRPr lang="en-US" altLang="en-US" sz="900">
              <a:solidFill>
                <a:schemeClr val="bg1"/>
              </a:solidFill>
              <a:latin typeface="Arial" panose="020B0604020202020204" pitchFamily="34" charset="0"/>
            </a:endParaRPr>
          </a:p>
        </p:txBody>
      </p:sp>
      <p:pic>
        <p:nvPicPr>
          <p:cNvPr id="151558" name="Picture 3">
            <a:extLst>
              <a:ext uri="{FF2B5EF4-FFF2-40B4-BE49-F238E27FC236}">
                <a16:creationId xmlns:a16="http://schemas.microsoft.com/office/drawing/2014/main" id="{E92C13F7-67AD-4042-B88B-C8E5E2D5D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85850"/>
            <a:ext cx="6492875" cy="519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A8A85DC2-611A-430F-9F4B-8A7479B46597}"/>
              </a:ext>
            </a:extLst>
          </p:cNvPr>
          <p:cNvSpPr>
            <a:spLocks noGrp="1" noRot="1" noChangeArrowheads="1"/>
          </p:cNvSpPr>
          <p:nvPr>
            <p:ph type="title"/>
          </p:nvPr>
        </p:nvSpPr>
        <p:spPr/>
        <p:txBody>
          <a:bodyPr/>
          <a:lstStyle/>
          <a:p>
            <a:pPr eaLnBrk="1" hangingPunct="1"/>
            <a:r>
              <a:rPr lang="en-US" altLang="en-US"/>
              <a:t>Correlation - Negative relationship between variables</a:t>
            </a:r>
          </a:p>
        </p:txBody>
      </p:sp>
      <p:sp>
        <p:nvSpPr>
          <p:cNvPr id="152579" name="Line 3">
            <a:extLst>
              <a:ext uri="{FF2B5EF4-FFF2-40B4-BE49-F238E27FC236}">
                <a16:creationId xmlns:a16="http://schemas.microsoft.com/office/drawing/2014/main" id="{FBE964AA-D2B0-4C6A-A810-40B6586DB654}"/>
              </a:ext>
            </a:extLst>
          </p:cNvPr>
          <p:cNvSpPr>
            <a:spLocks noChangeShapeType="1"/>
          </p:cNvSpPr>
          <p:nvPr/>
        </p:nvSpPr>
        <p:spPr bwMode="auto">
          <a:xfrm>
            <a:off x="1981200" y="2743200"/>
            <a:ext cx="0" cy="297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2580" name="Line 4">
            <a:extLst>
              <a:ext uri="{FF2B5EF4-FFF2-40B4-BE49-F238E27FC236}">
                <a16:creationId xmlns:a16="http://schemas.microsoft.com/office/drawing/2014/main" id="{B2015794-B05F-4B55-8E5B-2E842109F5CF}"/>
              </a:ext>
            </a:extLst>
          </p:cNvPr>
          <p:cNvSpPr>
            <a:spLocks noChangeShapeType="1"/>
          </p:cNvSpPr>
          <p:nvPr/>
        </p:nvSpPr>
        <p:spPr bwMode="auto">
          <a:xfrm>
            <a:off x="1981200" y="5715000"/>
            <a:ext cx="579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2581" name="Text Box 5">
            <a:extLst>
              <a:ext uri="{FF2B5EF4-FFF2-40B4-BE49-F238E27FC236}">
                <a16:creationId xmlns:a16="http://schemas.microsoft.com/office/drawing/2014/main" id="{1071D4BD-BB2A-4943-B726-8AF8E2725220}"/>
              </a:ext>
            </a:extLst>
          </p:cNvPr>
          <p:cNvSpPr txBox="1">
            <a:spLocks noChangeArrowheads="1"/>
          </p:cNvSpPr>
          <p:nvPr/>
        </p:nvSpPr>
        <p:spPr bwMode="auto">
          <a:xfrm>
            <a:off x="152400" y="3581400"/>
            <a:ext cx="146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ct val="40000"/>
              </a:spcAft>
              <a:buFontTx/>
              <a:buNone/>
            </a:pPr>
            <a:r>
              <a:rPr lang="en-US" altLang="en-US" sz="2400">
                <a:latin typeface="Times" panose="02020603050405020304" pitchFamily="18" charset="0"/>
                <a:cs typeface="Arial" panose="020B0604020202020204" pitchFamily="34" charset="0"/>
              </a:rPr>
              <a:t>Reliability</a:t>
            </a:r>
          </a:p>
        </p:txBody>
      </p:sp>
      <p:sp>
        <p:nvSpPr>
          <p:cNvPr id="152582" name="Text Box 6">
            <a:extLst>
              <a:ext uri="{FF2B5EF4-FFF2-40B4-BE49-F238E27FC236}">
                <a16:creationId xmlns:a16="http://schemas.microsoft.com/office/drawing/2014/main" id="{A010B8E1-602C-45C5-8267-AA9356C87D61}"/>
              </a:ext>
            </a:extLst>
          </p:cNvPr>
          <p:cNvSpPr txBox="1">
            <a:spLocks noChangeArrowheads="1"/>
          </p:cNvSpPr>
          <p:nvPr/>
        </p:nvSpPr>
        <p:spPr bwMode="auto">
          <a:xfrm>
            <a:off x="4038600" y="5943600"/>
            <a:ext cx="153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ct val="40000"/>
              </a:spcAft>
              <a:buFontTx/>
              <a:buNone/>
            </a:pPr>
            <a:r>
              <a:rPr lang="en-US" altLang="en-US" sz="2400">
                <a:latin typeface="Times" panose="02020603050405020304" pitchFamily="18" charset="0"/>
                <a:cs typeface="Arial" panose="020B0604020202020204" pitchFamily="34" charset="0"/>
              </a:rPr>
              <a:t>Age of Car</a:t>
            </a:r>
          </a:p>
        </p:txBody>
      </p:sp>
      <p:sp>
        <p:nvSpPr>
          <p:cNvPr id="152583" name="Oval 7">
            <a:extLst>
              <a:ext uri="{FF2B5EF4-FFF2-40B4-BE49-F238E27FC236}">
                <a16:creationId xmlns:a16="http://schemas.microsoft.com/office/drawing/2014/main" id="{AE01DFA3-926C-43A7-80D6-C5A0759A47F0}"/>
              </a:ext>
            </a:extLst>
          </p:cNvPr>
          <p:cNvSpPr>
            <a:spLocks noChangeArrowheads="1"/>
          </p:cNvSpPr>
          <p:nvPr/>
        </p:nvSpPr>
        <p:spPr bwMode="auto">
          <a:xfrm>
            <a:off x="2438400" y="43434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84" name="Oval 8">
            <a:extLst>
              <a:ext uri="{FF2B5EF4-FFF2-40B4-BE49-F238E27FC236}">
                <a16:creationId xmlns:a16="http://schemas.microsoft.com/office/drawing/2014/main" id="{7D1F419C-4D65-44D7-A053-B317BE2D3277}"/>
              </a:ext>
            </a:extLst>
          </p:cNvPr>
          <p:cNvSpPr>
            <a:spLocks noChangeArrowheads="1"/>
          </p:cNvSpPr>
          <p:nvPr/>
        </p:nvSpPr>
        <p:spPr bwMode="auto">
          <a:xfrm>
            <a:off x="2819400" y="3429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85" name="Oval 9">
            <a:extLst>
              <a:ext uri="{FF2B5EF4-FFF2-40B4-BE49-F238E27FC236}">
                <a16:creationId xmlns:a16="http://schemas.microsoft.com/office/drawing/2014/main" id="{D9D36753-4B9D-4837-968D-4683C12950CC}"/>
              </a:ext>
            </a:extLst>
          </p:cNvPr>
          <p:cNvSpPr>
            <a:spLocks noChangeArrowheads="1"/>
          </p:cNvSpPr>
          <p:nvPr/>
        </p:nvSpPr>
        <p:spPr bwMode="auto">
          <a:xfrm>
            <a:off x="3352800" y="4114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86" name="Oval 10">
            <a:extLst>
              <a:ext uri="{FF2B5EF4-FFF2-40B4-BE49-F238E27FC236}">
                <a16:creationId xmlns:a16="http://schemas.microsoft.com/office/drawing/2014/main" id="{EAE55711-208E-4614-A3C7-6618369CDB04}"/>
              </a:ext>
            </a:extLst>
          </p:cNvPr>
          <p:cNvSpPr>
            <a:spLocks noChangeArrowheads="1"/>
          </p:cNvSpPr>
          <p:nvPr/>
        </p:nvSpPr>
        <p:spPr bwMode="auto">
          <a:xfrm>
            <a:off x="3962400" y="3733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87" name="Oval 11">
            <a:extLst>
              <a:ext uri="{FF2B5EF4-FFF2-40B4-BE49-F238E27FC236}">
                <a16:creationId xmlns:a16="http://schemas.microsoft.com/office/drawing/2014/main" id="{B2506040-D0BA-476E-9D82-E43F7570467C}"/>
              </a:ext>
            </a:extLst>
          </p:cNvPr>
          <p:cNvSpPr>
            <a:spLocks noChangeArrowheads="1"/>
          </p:cNvSpPr>
          <p:nvPr/>
        </p:nvSpPr>
        <p:spPr bwMode="auto">
          <a:xfrm>
            <a:off x="3657600" y="44196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88" name="Oval 12">
            <a:extLst>
              <a:ext uri="{FF2B5EF4-FFF2-40B4-BE49-F238E27FC236}">
                <a16:creationId xmlns:a16="http://schemas.microsoft.com/office/drawing/2014/main" id="{B53494AB-53AC-47C6-ACE5-61BAEAAF62D5}"/>
              </a:ext>
            </a:extLst>
          </p:cNvPr>
          <p:cNvSpPr>
            <a:spLocks noChangeArrowheads="1"/>
          </p:cNvSpPr>
          <p:nvPr/>
        </p:nvSpPr>
        <p:spPr bwMode="auto">
          <a:xfrm>
            <a:off x="3581400" y="3810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89" name="Oval 13">
            <a:extLst>
              <a:ext uri="{FF2B5EF4-FFF2-40B4-BE49-F238E27FC236}">
                <a16:creationId xmlns:a16="http://schemas.microsoft.com/office/drawing/2014/main" id="{54FEA6E4-774F-471F-9F31-7EDF466A388B}"/>
              </a:ext>
            </a:extLst>
          </p:cNvPr>
          <p:cNvSpPr>
            <a:spLocks noChangeArrowheads="1"/>
          </p:cNvSpPr>
          <p:nvPr/>
        </p:nvSpPr>
        <p:spPr bwMode="auto">
          <a:xfrm>
            <a:off x="4191000" y="40386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0" name="Oval 14">
            <a:extLst>
              <a:ext uri="{FF2B5EF4-FFF2-40B4-BE49-F238E27FC236}">
                <a16:creationId xmlns:a16="http://schemas.microsoft.com/office/drawing/2014/main" id="{2318992A-2EE8-42F9-8372-EA104B3AF793}"/>
              </a:ext>
            </a:extLst>
          </p:cNvPr>
          <p:cNvSpPr>
            <a:spLocks noChangeArrowheads="1"/>
          </p:cNvSpPr>
          <p:nvPr/>
        </p:nvSpPr>
        <p:spPr bwMode="auto">
          <a:xfrm>
            <a:off x="4267200" y="4572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1" name="Oval 15">
            <a:extLst>
              <a:ext uri="{FF2B5EF4-FFF2-40B4-BE49-F238E27FC236}">
                <a16:creationId xmlns:a16="http://schemas.microsoft.com/office/drawing/2014/main" id="{8DE1787D-555D-4CA6-A0DD-BF08C44EF27E}"/>
              </a:ext>
            </a:extLst>
          </p:cNvPr>
          <p:cNvSpPr>
            <a:spLocks noChangeArrowheads="1"/>
          </p:cNvSpPr>
          <p:nvPr/>
        </p:nvSpPr>
        <p:spPr bwMode="auto">
          <a:xfrm>
            <a:off x="4953000" y="4953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2" name="Oval 16">
            <a:extLst>
              <a:ext uri="{FF2B5EF4-FFF2-40B4-BE49-F238E27FC236}">
                <a16:creationId xmlns:a16="http://schemas.microsoft.com/office/drawing/2014/main" id="{67835A8A-E119-45A3-B06C-75758346CAD4}"/>
              </a:ext>
            </a:extLst>
          </p:cNvPr>
          <p:cNvSpPr>
            <a:spLocks noChangeArrowheads="1"/>
          </p:cNvSpPr>
          <p:nvPr/>
        </p:nvSpPr>
        <p:spPr bwMode="auto">
          <a:xfrm>
            <a:off x="2286000" y="3429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3" name="Oval 17">
            <a:extLst>
              <a:ext uri="{FF2B5EF4-FFF2-40B4-BE49-F238E27FC236}">
                <a16:creationId xmlns:a16="http://schemas.microsoft.com/office/drawing/2014/main" id="{53421339-5983-421A-AC16-292A72EC450C}"/>
              </a:ext>
            </a:extLst>
          </p:cNvPr>
          <p:cNvSpPr>
            <a:spLocks noChangeArrowheads="1"/>
          </p:cNvSpPr>
          <p:nvPr/>
        </p:nvSpPr>
        <p:spPr bwMode="auto">
          <a:xfrm>
            <a:off x="4572000" y="48006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4" name="Oval 18">
            <a:extLst>
              <a:ext uri="{FF2B5EF4-FFF2-40B4-BE49-F238E27FC236}">
                <a16:creationId xmlns:a16="http://schemas.microsoft.com/office/drawing/2014/main" id="{B34D07F2-584F-46EE-8410-35D6BD175B9B}"/>
              </a:ext>
            </a:extLst>
          </p:cNvPr>
          <p:cNvSpPr>
            <a:spLocks noChangeArrowheads="1"/>
          </p:cNvSpPr>
          <p:nvPr/>
        </p:nvSpPr>
        <p:spPr bwMode="auto">
          <a:xfrm>
            <a:off x="4724400" y="4495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5" name="Oval 19">
            <a:extLst>
              <a:ext uri="{FF2B5EF4-FFF2-40B4-BE49-F238E27FC236}">
                <a16:creationId xmlns:a16="http://schemas.microsoft.com/office/drawing/2014/main" id="{C716DDB5-0CF4-4E64-A424-5B7D27E48BC0}"/>
              </a:ext>
            </a:extLst>
          </p:cNvPr>
          <p:cNvSpPr>
            <a:spLocks noChangeArrowheads="1"/>
          </p:cNvSpPr>
          <p:nvPr/>
        </p:nvSpPr>
        <p:spPr bwMode="auto">
          <a:xfrm>
            <a:off x="5257800" y="47244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6" name="Oval 20">
            <a:extLst>
              <a:ext uri="{FF2B5EF4-FFF2-40B4-BE49-F238E27FC236}">
                <a16:creationId xmlns:a16="http://schemas.microsoft.com/office/drawing/2014/main" id="{65A4FECF-4B85-40C7-B630-357E47DC63DC}"/>
              </a:ext>
            </a:extLst>
          </p:cNvPr>
          <p:cNvSpPr>
            <a:spLocks noChangeArrowheads="1"/>
          </p:cNvSpPr>
          <p:nvPr/>
        </p:nvSpPr>
        <p:spPr bwMode="auto">
          <a:xfrm>
            <a:off x="6629400" y="5334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7" name="Oval 21">
            <a:extLst>
              <a:ext uri="{FF2B5EF4-FFF2-40B4-BE49-F238E27FC236}">
                <a16:creationId xmlns:a16="http://schemas.microsoft.com/office/drawing/2014/main" id="{183E6D23-0C18-4607-BC4B-93AD8E278DF6}"/>
              </a:ext>
            </a:extLst>
          </p:cNvPr>
          <p:cNvSpPr>
            <a:spLocks noChangeArrowheads="1"/>
          </p:cNvSpPr>
          <p:nvPr/>
        </p:nvSpPr>
        <p:spPr bwMode="auto">
          <a:xfrm>
            <a:off x="5715000" y="4876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8" name="Oval 22">
            <a:extLst>
              <a:ext uri="{FF2B5EF4-FFF2-40B4-BE49-F238E27FC236}">
                <a16:creationId xmlns:a16="http://schemas.microsoft.com/office/drawing/2014/main" id="{F419FD5C-877A-46A3-9E05-66A86BB9D215}"/>
              </a:ext>
            </a:extLst>
          </p:cNvPr>
          <p:cNvSpPr>
            <a:spLocks noChangeArrowheads="1"/>
          </p:cNvSpPr>
          <p:nvPr/>
        </p:nvSpPr>
        <p:spPr bwMode="auto">
          <a:xfrm>
            <a:off x="5486400" y="4572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599" name="Oval 23">
            <a:extLst>
              <a:ext uri="{FF2B5EF4-FFF2-40B4-BE49-F238E27FC236}">
                <a16:creationId xmlns:a16="http://schemas.microsoft.com/office/drawing/2014/main" id="{D89AB33C-097A-45D8-B778-086439F9933E}"/>
              </a:ext>
            </a:extLst>
          </p:cNvPr>
          <p:cNvSpPr>
            <a:spLocks noChangeArrowheads="1"/>
          </p:cNvSpPr>
          <p:nvPr/>
        </p:nvSpPr>
        <p:spPr bwMode="auto">
          <a:xfrm>
            <a:off x="5791200" y="4495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0" name="Oval 24">
            <a:extLst>
              <a:ext uri="{FF2B5EF4-FFF2-40B4-BE49-F238E27FC236}">
                <a16:creationId xmlns:a16="http://schemas.microsoft.com/office/drawing/2014/main" id="{1BE858C4-00AE-466A-9B7F-375BAA7C5125}"/>
              </a:ext>
            </a:extLst>
          </p:cNvPr>
          <p:cNvSpPr>
            <a:spLocks noChangeArrowheads="1"/>
          </p:cNvSpPr>
          <p:nvPr/>
        </p:nvSpPr>
        <p:spPr bwMode="auto">
          <a:xfrm>
            <a:off x="5943600" y="50292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1" name="Oval 25">
            <a:extLst>
              <a:ext uri="{FF2B5EF4-FFF2-40B4-BE49-F238E27FC236}">
                <a16:creationId xmlns:a16="http://schemas.microsoft.com/office/drawing/2014/main" id="{2A72E85D-B56E-4502-9969-6E776992FAB1}"/>
              </a:ext>
            </a:extLst>
          </p:cNvPr>
          <p:cNvSpPr>
            <a:spLocks noChangeArrowheads="1"/>
          </p:cNvSpPr>
          <p:nvPr/>
        </p:nvSpPr>
        <p:spPr bwMode="auto">
          <a:xfrm>
            <a:off x="6629400" y="51054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2" name="Oval 26">
            <a:extLst>
              <a:ext uri="{FF2B5EF4-FFF2-40B4-BE49-F238E27FC236}">
                <a16:creationId xmlns:a16="http://schemas.microsoft.com/office/drawing/2014/main" id="{1C8F20D7-DD46-48B8-8A12-AD0AC1A1B16F}"/>
              </a:ext>
            </a:extLst>
          </p:cNvPr>
          <p:cNvSpPr>
            <a:spLocks noChangeArrowheads="1"/>
          </p:cNvSpPr>
          <p:nvPr/>
        </p:nvSpPr>
        <p:spPr bwMode="auto">
          <a:xfrm>
            <a:off x="6324600" y="4876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3" name="Oval 27">
            <a:extLst>
              <a:ext uri="{FF2B5EF4-FFF2-40B4-BE49-F238E27FC236}">
                <a16:creationId xmlns:a16="http://schemas.microsoft.com/office/drawing/2014/main" id="{134243DC-4128-489E-B87D-AA3BB8F0172F}"/>
              </a:ext>
            </a:extLst>
          </p:cNvPr>
          <p:cNvSpPr>
            <a:spLocks noChangeArrowheads="1"/>
          </p:cNvSpPr>
          <p:nvPr/>
        </p:nvSpPr>
        <p:spPr bwMode="auto">
          <a:xfrm>
            <a:off x="2438400" y="31242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4" name="Oval 28">
            <a:extLst>
              <a:ext uri="{FF2B5EF4-FFF2-40B4-BE49-F238E27FC236}">
                <a16:creationId xmlns:a16="http://schemas.microsoft.com/office/drawing/2014/main" id="{943A4382-A25E-4F43-905E-88E2C9C8AEF8}"/>
              </a:ext>
            </a:extLst>
          </p:cNvPr>
          <p:cNvSpPr>
            <a:spLocks noChangeArrowheads="1"/>
          </p:cNvSpPr>
          <p:nvPr/>
        </p:nvSpPr>
        <p:spPr bwMode="auto">
          <a:xfrm>
            <a:off x="2590800" y="3810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5" name="Oval 29">
            <a:extLst>
              <a:ext uri="{FF2B5EF4-FFF2-40B4-BE49-F238E27FC236}">
                <a16:creationId xmlns:a16="http://schemas.microsoft.com/office/drawing/2014/main" id="{00FEC3B1-1D55-4411-A027-929A4EA705A4}"/>
              </a:ext>
            </a:extLst>
          </p:cNvPr>
          <p:cNvSpPr>
            <a:spLocks noChangeArrowheads="1"/>
          </p:cNvSpPr>
          <p:nvPr/>
        </p:nvSpPr>
        <p:spPr bwMode="auto">
          <a:xfrm>
            <a:off x="3200400" y="3810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6" name="Oval 30">
            <a:extLst>
              <a:ext uri="{FF2B5EF4-FFF2-40B4-BE49-F238E27FC236}">
                <a16:creationId xmlns:a16="http://schemas.microsoft.com/office/drawing/2014/main" id="{D203407D-46E7-4C4E-B40B-B62156160E0A}"/>
              </a:ext>
            </a:extLst>
          </p:cNvPr>
          <p:cNvSpPr>
            <a:spLocks noChangeArrowheads="1"/>
          </p:cNvSpPr>
          <p:nvPr/>
        </p:nvSpPr>
        <p:spPr bwMode="auto">
          <a:xfrm>
            <a:off x="4114800" y="44196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7" name="Oval 31">
            <a:extLst>
              <a:ext uri="{FF2B5EF4-FFF2-40B4-BE49-F238E27FC236}">
                <a16:creationId xmlns:a16="http://schemas.microsoft.com/office/drawing/2014/main" id="{68604A0A-8D23-4831-BBC4-5BD5BCD318C5}"/>
              </a:ext>
            </a:extLst>
          </p:cNvPr>
          <p:cNvSpPr>
            <a:spLocks noChangeArrowheads="1"/>
          </p:cNvSpPr>
          <p:nvPr/>
        </p:nvSpPr>
        <p:spPr bwMode="auto">
          <a:xfrm>
            <a:off x="4876800" y="41148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8" name="Oval 32">
            <a:extLst>
              <a:ext uri="{FF2B5EF4-FFF2-40B4-BE49-F238E27FC236}">
                <a16:creationId xmlns:a16="http://schemas.microsoft.com/office/drawing/2014/main" id="{CD1C70EF-56C7-489D-84B9-D905982C1BB1}"/>
              </a:ext>
            </a:extLst>
          </p:cNvPr>
          <p:cNvSpPr>
            <a:spLocks noChangeArrowheads="1"/>
          </p:cNvSpPr>
          <p:nvPr/>
        </p:nvSpPr>
        <p:spPr bwMode="auto">
          <a:xfrm>
            <a:off x="5410200" y="42672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09" name="Oval 33">
            <a:extLst>
              <a:ext uri="{FF2B5EF4-FFF2-40B4-BE49-F238E27FC236}">
                <a16:creationId xmlns:a16="http://schemas.microsoft.com/office/drawing/2014/main" id="{AF8EB08E-5A8C-4E52-ABFA-173D8E73BF86}"/>
              </a:ext>
            </a:extLst>
          </p:cNvPr>
          <p:cNvSpPr>
            <a:spLocks noChangeArrowheads="1"/>
          </p:cNvSpPr>
          <p:nvPr/>
        </p:nvSpPr>
        <p:spPr bwMode="auto">
          <a:xfrm>
            <a:off x="2895600" y="39624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10" name="Oval 34">
            <a:extLst>
              <a:ext uri="{FF2B5EF4-FFF2-40B4-BE49-F238E27FC236}">
                <a16:creationId xmlns:a16="http://schemas.microsoft.com/office/drawing/2014/main" id="{E3702DBE-5F7D-4DA3-A9DC-C48D6A796E1A}"/>
              </a:ext>
            </a:extLst>
          </p:cNvPr>
          <p:cNvSpPr>
            <a:spLocks noChangeArrowheads="1"/>
          </p:cNvSpPr>
          <p:nvPr/>
        </p:nvSpPr>
        <p:spPr bwMode="auto">
          <a:xfrm>
            <a:off x="4419600" y="4191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ru-RU" altLang="en-US" sz="1800">
              <a:latin typeface="Arial" panose="020B0604020202020204" pitchFamily="34" charset="0"/>
              <a:cs typeface="Arial" panose="020B0604020202020204" pitchFamily="34" charset="0"/>
            </a:endParaRPr>
          </a:p>
        </p:txBody>
      </p:sp>
      <p:sp>
        <p:nvSpPr>
          <p:cNvPr id="152611" name="Footer Placeholder 1">
            <a:extLst>
              <a:ext uri="{FF2B5EF4-FFF2-40B4-BE49-F238E27FC236}">
                <a16:creationId xmlns:a16="http://schemas.microsoft.com/office/drawing/2014/main" id="{3C46326A-FCE0-458D-A2CD-7FF050CF4B0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2612" name="Slide Number Placeholder 2">
            <a:extLst>
              <a:ext uri="{FF2B5EF4-FFF2-40B4-BE49-F238E27FC236}">
                <a16:creationId xmlns:a16="http://schemas.microsoft.com/office/drawing/2014/main" id="{493DDED0-4E73-4C23-9FA2-484B4E46DC2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6EFA3CC1-975A-48FA-A959-E33F5D1BFE35}" type="slidenum">
              <a:rPr lang="en-US" altLang="en-US" sz="900">
                <a:solidFill>
                  <a:schemeClr val="bg1"/>
                </a:solidFill>
                <a:latin typeface="Arial" panose="020B0604020202020204" pitchFamily="34" charset="0"/>
              </a:rPr>
              <a:pPr eaLnBrk="1" hangingPunct="1">
                <a:spcBef>
                  <a:spcPct val="0"/>
                </a:spcBef>
                <a:spcAft>
                  <a:spcPct val="40000"/>
                </a:spcAft>
                <a:buFontTx/>
                <a:buNone/>
              </a:pPr>
              <a:t>109</a:t>
            </a:fld>
            <a:endParaRPr lang="en-US" altLang="en-US" sz="900">
              <a:solidFill>
                <a:schemeClr val="bg1"/>
              </a:solidFill>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83D9209-2170-4C6D-917D-1E0E7253404C}"/>
              </a:ext>
            </a:extLst>
          </p:cNvPr>
          <p:cNvSpPr>
            <a:spLocks noGrp="1"/>
          </p:cNvSpPr>
          <p:nvPr>
            <p:ph type="title"/>
          </p:nvPr>
        </p:nvSpPr>
        <p:spPr/>
        <p:txBody>
          <a:bodyPr/>
          <a:lstStyle/>
          <a:p>
            <a:pPr eaLnBrk="1" hangingPunct="1"/>
            <a:r>
              <a:rPr lang="en-US" altLang="en-US" sz="3200">
                <a:solidFill>
                  <a:srgbClr val="000000"/>
                </a:solidFill>
              </a:rPr>
              <a:t>Parameter vs. Statistic </a:t>
            </a:r>
            <a:endParaRPr lang="en-US" altLang="en-US" sz="3200"/>
          </a:p>
        </p:txBody>
      </p:sp>
      <p:sp>
        <p:nvSpPr>
          <p:cNvPr id="7173" name="Rectangle 3">
            <a:extLst>
              <a:ext uri="{FF2B5EF4-FFF2-40B4-BE49-F238E27FC236}">
                <a16:creationId xmlns:a16="http://schemas.microsoft.com/office/drawing/2014/main" id="{8C760231-E96E-43E4-84B7-DC97E2C0D499}"/>
              </a:ext>
            </a:extLst>
          </p:cNvPr>
          <p:cNvSpPr>
            <a:spLocks noGrp="1" noRot="1" noChangeAspect="1" noMove="1" noResize="1" noEditPoints="1" noAdjustHandles="1" noChangeArrowheads="1" noChangeShapeType="1" noTextEdit="1"/>
          </p:cNvSpPr>
          <p:nvPr>
            <p:ph type="body" sz="half" idx="1"/>
          </p:nvPr>
        </p:nvSpPr>
        <p:spPr>
          <a:xfrm>
            <a:off x="400844" y="1222375"/>
            <a:ext cx="8342312" cy="4981575"/>
          </a:xfrm>
          <a:blipFill rotWithShape="1">
            <a:blip r:embed="rId3"/>
            <a:stretch>
              <a:fillRect l="-804" t="-612"/>
            </a:stretch>
          </a:blipFill>
        </p:spPr>
        <p:txBody>
          <a:bodyPr/>
          <a:lstStyle/>
          <a:p>
            <a:pPr>
              <a:defRPr/>
            </a:pPr>
            <a:r>
              <a:rPr lang="en-US">
                <a:noFill/>
              </a:rPr>
              <a:t> </a:t>
            </a:r>
          </a:p>
        </p:txBody>
      </p:sp>
      <p:pic>
        <p:nvPicPr>
          <p:cNvPr id="52228" name="Picture 6">
            <a:extLst>
              <a:ext uri="{FF2B5EF4-FFF2-40B4-BE49-F238E27FC236}">
                <a16:creationId xmlns:a16="http://schemas.microsoft.com/office/drawing/2014/main" id="{F996BD4C-8741-483E-A6E2-3DA12F681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481138" y="3306763"/>
            <a:ext cx="6181725" cy="244475"/>
          </a:xfrm>
          <a:prstGeom prst="rect">
            <a:avLst/>
          </a:prstGeom>
          <a:noFill/>
          <a:ln>
            <a:noFill/>
          </a:ln>
          <a:effectLst/>
          <a:extLst>
            <a:ext uri="{909E8E84-426E-40DD-AFC4-6F175D3DCCD1}">
              <a14:hiddenFill xmlns:a14="http://schemas.microsoft.com/office/drawing/2010/main">
                <a:solidFill>
                  <a:srgbClr val="071D49"/>
                </a:solidFill>
              </a14:hiddenFill>
            </a:ext>
            <a:ext uri="{91240B29-F687-4F45-9708-019B960494DF}">
              <a14:hiddenLine xmlns:a14="http://schemas.microsoft.com/office/drawing/2010/main" w="9525" algn="ctr">
                <a:solidFill>
                  <a:srgbClr val="071D4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Oval 1">
            <a:extLst>
              <a:ext uri="{FF2B5EF4-FFF2-40B4-BE49-F238E27FC236}">
                <a16:creationId xmlns:a16="http://schemas.microsoft.com/office/drawing/2014/main" id="{24064C6B-DBB5-48F1-87E5-E73C644634C8}"/>
              </a:ext>
            </a:extLst>
          </p:cNvPr>
          <p:cNvSpPr/>
          <p:nvPr/>
        </p:nvSpPr>
        <p:spPr>
          <a:xfrm>
            <a:off x="1662113" y="2947988"/>
            <a:ext cx="7105650" cy="30003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4000" b="1" dirty="0"/>
              <a:t>POPULATION</a:t>
            </a:r>
          </a:p>
        </p:txBody>
      </p:sp>
      <p:sp>
        <p:nvSpPr>
          <p:cNvPr id="3" name="Oval 2">
            <a:extLst>
              <a:ext uri="{FF2B5EF4-FFF2-40B4-BE49-F238E27FC236}">
                <a16:creationId xmlns:a16="http://schemas.microsoft.com/office/drawing/2014/main" id="{CDDCFB01-B4C1-4211-9A0B-C5DBAE76E598}"/>
              </a:ext>
            </a:extLst>
          </p:cNvPr>
          <p:cNvSpPr/>
          <p:nvPr/>
        </p:nvSpPr>
        <p:spPr>
          <a:xfrm>
            <a:off x="6629400" y="4041775"/>
            <a:ext cx="1600200" cy="1216025"/>
          </a:xfrm>
          <a:prstGeom prst="ellipse">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Sample</a:t>
            </a:r>
          </a:p>
        </p:txBody>
      </p:sp>
      <p:sp>
        <p:nvSpPr>
          <p:cNvPr id="52231" name="TextBox 3">
            <a:extLst>
              <a:ext uri="{FF2B5EF4-FFF2-40B4-BE49-F238E27FC236}">
                <a16:creationId xmlns:a16="http://schemas.microsoft.com/office/drawing/2014/main" id="{01A88FC0-590B-4999-A68D-E6EA93E75604}"/>
              </a:ext>
            </a:extLst>
          </p:cNvPr>
          <p:cNvSpPr txBox="1">
            <a:spLocks noChangeArrowheads="1"/>
          </p:cNvSpPr>
          <p:nvPr/>
        </p:nvSpPr>
        <p:spPr bwMode="auto">
          <a:xfrm>
            <a:off x="6062663" y="4975225"/>
            <a:ext cx="566737"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5400">
                <a:latin typeface="Arial" panose="020B0604020202020204" pitchFamily="34" charset="0"/>
              </a:rPr>
              <a:t>µ</a:t>
            </a:r>
          </a:p>
        </p:txBody>
      </p:sp>
      <p:sp>
        <p:nvSpPr>
          <p:cNvPr id="5" name="TextBox 4">
            <a:extLst>
              <a:ext uri="{FF2B5EF4-FFF2-40B4-BE49-F238E27FC236}">
                <a16:creationId xmlns:a16="http://schemas.microsoft.com/office/drawing/2014/main" id="{A45A7674-1A14-481C-B31F-9ECCC1FA594B}"/>
              </a:ext>
            </a:extLst>
          </p:cNvPr>
          <p:cNvSpPr txBox="1">
            <a:spLocks noRot="1" noChangeAspect="1" noMove="1" noResize="1" noEditPoints="1" noAdjustHandles="1" noChangeArrowheads="1" noChangeShapeType="1" noTextEdit="1"/>
          </p:cNvSpPr>
          <p:nvPr/>
        </p:nvSpPr>
        <p:spPr>
          <a:xfrm>
            <a:off x="7355222" y="4824764"/>
            <a:ext cx="392287" cy="341632"/>
          </a:xfrm>
          <a:prstGeom prst="rect">
            <a:avLst/>
          </a:prstGeom>
          <a:blipFill rotWithShape="1">
            <a:blip r:embed="rId5"/>
            <a:stretch>
              <a:fillRect/>
            </a:stretch>
          </a:blipFill>
        </p:spPr>
        <p:txBody>
          <a:bodyPr/>
          <a:lstStyle/>
          <a:p>
            <a:pPr>
              <a:defRPr/>
            </a:pPr>
            <a:r>
              <a:rPr lang="en-US">
                <a:noFill/>
              </a:rPr>
              <a:t> </a:t>
            </a:r>
          </a:p>
        </p:txBody>
      </p:sp>
      <p:sp>
        <p:nvSpPr>
          <p:cNvPr id="11" name="TextBox 10">
            <a:extLst>
              <a:ext uri="{FF2B5EF4-FFF2-40B4-BE49-F238E27FC236}">
                <a16:creationId xmlns:a16="http://schemas.microsoft.com/office/drawing/2014/main" id="{E879B29C-1D9B-4DF0-83DE-9644DA52FCED}"/>
              </a:ext>
            </a:extLst>
          </p:cNvPr>
          <p:cNvSpPr txBox="1">
            <a:spLocks noRot="1" noChangeAspect="1" noMove="1" noResize="1" noEditPoints="1" noAdjustHandles="1" noChangeArrowheads="1" noChangeShapeType="1" noTextEdit="1"/>
          </p:cNvSpPr>
          <p:nvPr/>
        </p:nvSpPr>
        <p:spPr>
          <a:xfrm>
            <a:off x="4931065" y="3131123"/>
            <a:ext cx="1058175" cy="840230"/>
          </a:xfrm>
          <a:prstGeom prst="rect">
            <a:avLst/>
          </a:prstGeom>
          <a:blipFill rotWithShape="1">
            <a:blip r:embed="rId6"/>
            <a:stretch>
              <a:fillRect/>
            </a:stretch>
          </a:blipFill>
        </p:spPr>
        <p:txBody>
          <a:bodyPr/>
          <a:lstStyle/>
          <a:p>
            <a:pPr>
              <a:defRPr/>
            </a:pPr>
            <a:r>
              <a:rPr lang="en-US">
                <a:noFill/>
              </a:rPr>
              <a:t> </a:t>
            </a:r>
          </a:p>
        </p:txBody>
      </p:sp>
      <p:sp>
        <p:nvSpPr>
          <p:cNvPr id="52234" name="TextBox 11">
            <a:extLst>
              <a:ext uri="{FF2B5EF4-FFF2-40B4-BE49-F238E27FC236}">
                <a16:creationId xmlns:a16="http://schemas.microsoft.com/office/drawing/2014/main" id="{95E36258-CB6D-43BF-9152-F335C50EB6EF}"/>
              </a:ext>
            </a:extLst>
          </p:cNvPr>
          <p:cNvSpPr txBox="1">
            <a:spLocks noChangeArrowheads="1"/>
          </p:cNvSpPr>
          <p:nvPr/>
        </p:nvSpPr>
        <p:spPr bwMode="auto">
          <a:xfrm>
            <a:off x="3832225" y="4975225"/>
            <a:ext cx="55245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l-GR" altLang="en-US" sz="5400">
                <a:latin typeface="Arial" panose="020B0604020202020204" pitchFamily="34" charset="0"/>
              </a:rPr>
              <a:t>σ</a:t>
            </a:r>
            <a:endParaRPr lang="en-US" altLang="en-US" sz="5400">
              <a:latin typeface="Arial" panose="020B0604020202020204" pitchFamily="34" charset="0"/>
            </a:endParaRPr>
          </a:p>
        </p:txBody>
      </p:sp>
      <p:sp>
        <p:nvSpPr>
          <p:cNvPr id="52235" name="TextBox 13">
            <a:extLst>
              <a:ext uri="{FF2B5EF4-FFF2-40B4-BE49-F238E27FC236}">
                <a16:creationId xmlns:a16="http://schemas.microsoft.com/office/drawing/2014/main" id="{83F09140-B296-4B0D-901E-EC22060FACF1}"/>
              </a:ext>
            </a:extLst>
          </p:cNvPr>
          <p:cNvSpPr txBox="1">
            <a:spLocks noChangeArrowheads="1"/>
          </p:cNvSpPr>
          <p:nvPr/>
        </p:nvSpPr>
        <p:spPr bwMode="auto">
          <a:xfrm>
            <a:off x="6981825" y="4803775"/>
            <a:ext cx="27463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s</a:t>
            </a:r>
          </a:p>
        </p:txBody>
      </p:sp>
      <p:sp>
        <p:nvSpPr>
          <p:cNvPr id="14" name="TextBox 13">
            <a:extLst>
              <a:ext uri="{FF2B5EF4-FFF2-40B4-BE49-F238E27FC236}">
                <a16:creationId xmlns:a16="http://schemas.microsoft.com/office/drawing/2014/main" id="{0C355CE6-E55D-4902-AAC8-01B520982EE5}"/>
              </a:ext>
            </a:extLst>
          </p:cNvPr>
          <p:cNvSpPr txBox="1">
            <a:spLocks noRot="1" noChangeAspect="1" noMove="1" noResize="1" noEditPoints="1" noAdjustHandles="1" noChangeArrowheads="1" noChangeShapeType="1" noTextEdit="1"/>
          </p:cNvSpPr>
          <p:nvPr/>
        </p:nvSpPr>
        <p:spPr>
          <a:xfrm>
            <a:off x="7206658" y="4157218"/>
            <a:ext cx="297128" cy="341632"/>
          </a:xfrm>
          <a:prstGeom prst="rect">
            <a:avLst/>
          </a:prstGeom>
          <a:blipFill rotWithShape="1">
            <a:blip r:embed="rId7"/>
            <a:stretch>
              <a:fillRect r="-12245"/>
            </a:stretch>
          </a:blipFill>
        </p:spPr>
        <p:txBody>
          <a:bodyPr/>
          <a:lstStyle/>
          <a:p>
            <a:pPr>
              <a:defRPr/>
            </a:pPr>
            <a:r>
              <a:rPr lang="en-US">
                <a:noFill/>
              </a:rPr>
              <a:t> </a:t>
            </a:r>
          </a:p>
        </p:txBody>
      </p:sp>
      <p:sp>
        <p:nvSpPr>
          <p:cNvPr id="52237" name="Footer Placeholder 3">
            <a:extLst>
              <a:ext uri="{FF2B5EF4-FFF2-40B4-BE49-F238E27FC236}">
                <a16:creationId xmlns:a16="http://schemas.microsoft.com/office/drawing/2014/main" id="{40CB3D9A-FBC5-47AA-9258-3F13FEA26316}"/>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52238" name="Slide Number Placeholder 5">
            <a:extLst>
              <a:ext uri="{FF2B5EF4-FFF2-40B4-BE49-F238E27FC236}">
                <a16:creationId xmlns:a16="http://schemas.microsoft.com/office/drawing/2014/main" id="{5D5B5041-A2B9-40B6-AF52-2A5E56F6474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A9CAB85-F453-45F6-AD96-08A6CD46E93C}" type="slidenum">
              <a:rPr lang="en-US" altLang="en-US" sz="900">
                <a:solidFill>
                  <a:schemeClr val="bg1"/>
                </a:solidFill>
                <a:latin typeface="Arial" panose="020B0604020202020204" pitchFamily="34" charset="0"/>
              </a:rPr>
              <a:pPr eaLnBrk="1" hangingPunct="1">
                <a:spcBef>
                  <a:spcPct val="0"/>
                </a:spcBef>
                <a:spcAft>
                  <a:spcPct val="40000"/>
                </a:spcAft>
                <a:buFontTx/>
                <a:buNone/>
              </a:pPr>
              <a:t>11</a:t>
            </a:fld>
            <a:endParaRPr lang="en-US" altLang="en-US" sz="90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3731C7DF-A191-4FE2-AF31-6BA732781D14}"/>
              </a:ext>
            </a:extLst>
          </p:cNvPr>
          <p:cNvSpPr>
            <a:spLocks noGrp="1"/>
          </p:cNvSpPr>
          <p:nvPr>
            <p:ph type="title"/>
          </p:nvPr>
        </p:nvSpPr>
        <p:spPr/>
        <p:txBody>
          <a:bodyPr/>
          <a:lstStyle/>
          <a:p>
            <a:r>
              <a:rPr lang="en-US" altLang="en-US"/>
              <a:t>Correlation – No relationship between variables</a:t>
            </a:r>
          </a:p>
        </p:txBody>
      </p:sp>
      <p:sp>
        <p:nvSpPr>
          <p:cNvPr id="153603" name="Content Placeholder 2">
            <a:extLst>
              <a:ext uri="{FF2B5EF4-FFF2-40B4-BE49-F238E27FC236}">
                <a16:creationId xmlns:a16="http://schemas.microsoft.com/office/drawing/2014/main" id="{555CBDC1-88C9-4900-B377-5521F89DD006}"/>
              </a:ext>
            </a:extLst>
          </p:cNvPr>
          <p:cNvSpPr>
            <a:spLocks noGrp="1"/>
          </p:cNvSpPr>
          <p:nvPr>
            <p:ph idx="1"/>
          </p:nvPr>
        </p:nvSpPr>
        <p:spPr>
          <a:xfrm>
            <a:off x="381000" y="1143000"/>
            <a:ext cx="8318500" cy="4981575"/>
          </a:xfrm>
        </p:spPr>
        <p:txBody>
          <a:bodyPr/>
          <a:lstStyle/>
          <a:p>
            <a:pPr lvl="1"/>
            <a:endParaRPr lang="en-US" altLang="en-US"/>
          </a:p>
          <a:p>
            <a:endParaRPr lang="en-US" altLang="en-US"/>
          </a:p>
        </p:txBody>
      </p:sp>
      <p:sp>
        <p:nvSpPr>
          <p:cNvPr id="153604" name="Footer Placeholder 3">
            <a:extLst>
              <a:ext uri="{FF2B5EF4-FFF2-40B4-BE49-F238E27FC236}">
                <a16:creationId xmlns:a16="http://schemas.microsoft.com/office/drawing/2014/main" id="{E370B73E-FD66-4EEA-BA39-A69F721B98A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3605" name="Slide Number Placeholder 4">
            <a:extLst>
              <a:ext uri="{FF2B5EF4-FFF2-40B4-BE49-F238E27FC236}">
                <a16:creationId xmlns:a16="http://schemas.microsoft.com/office/drawing/2014/main" id="{E0CE503E-215F-4E67-9275-BF173E3108D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29E725C-1778-48C9-9400-700ECD568D6E}" type="slidenum">
              <a:rPr lang="en-US" altLang="en-US" sz="900">
                <a:solidFill>
                  <a:schemeClr val="bg1"/>
                </a:solidFill>
                <a:latin typeface="Arial" panose="020B0604020202020204" pitchFamily="34" charset="0"/>
              </a:rPr>
              <a:pPr eaLnBrk="1" hangingPunct="1">
                <a:spcBef>
                  <a:spcPct val="0"/>
                </a:spcBef>
                <a:spcAft>
                  <a:spcPct val="40000"/>
                </a:spcAft>
                <a:buFontTx/>
                <a:buNone/>
              </a:pPr>
              <a:t>110</a:t>
            </a:fld>
            <a:endParaRPr lang="en-US" altLang="en-US" sz="900">
              <a:solidFill>
                <a:schemeClr val="bg1"/>
              </a:solidFill>
              <a:latin typeface="Arial" panose="020B0604020202020204" pitchFamily="34" charset="0"/>
            </a:endParaRPr>
          </a:p>
        </p:txBody>
      </p:sp>
      <p:pic>
        <p:nvPicPr>
          <p:cNvPr id="153606" name="Picture 3">
            <a:extLst>
              <a:ext uri="{FF2B5EF4-FFF2-40B4-BE49-F238E27FC236}">
                <a16:creationId xmlns:a16="http://schemas.microsoft.com/office/drawing/2014/main" id="{72A7CF68-CD44-40CB-9524-C89D014C1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19200"/>
            <a:ext cx="6400800" cy="5121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a:extLst>
              <a:ext uri="{FF2B5EF4-FFF2-40B4-BE49-F238E27FC236}">
                <a16:creationId xmlns:a16="http://schemas.microsoft.com/office/drawing/2014/main" id="{5BCF863A-2D46-4612-9EA9-1E36343ABD70}"/>
              </a:ext>
            </a:extLst>
          </p:cNvPr>
          <p:cNvSpPr>
            <a:spLocks noGrp="1"/>
          </p:cNvSpPr>
          <p:nvPr>
            <p:ph type="title"/>
          </p:nvPr>
        </p:nvSpPr>
        <p:spPr/>
        <p:txBody>
          <a:bodyPr/>
          <a:lstStyle/>
          <a:p>
            <a:r>
              <a:rPr lang="en-US" altLang="en-US"/>
              <a:t>Correlation – Formulas for Pearson r</a:t>
            </a:r>
          </a:p>
        </p:txBody>
      </p:sp>
      <p:sp>
        <p:nvSpPr>
          <p:cNvPr id="154627" name="Footer Placeholder 3">
            <a:extLst>
              <a:ext uri="{FF2B5EF4-FFF2-40B4-BE49-F238E27FC236}">
                <a16:creationId xmlns:a16="http://schemas.microsoft.com/office/drawing/2014/main" id="{347FC696-9D2D-4ADC-BEB7-C34D52DC487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4628" name="Slide Number Placeholder 4">
            <a:extLst>
              <a:ext uri="{FF2B5EF4-FFF2-40B4-BE49-F238E27FC236}">
                <a16:creationId xmlns:a16="http://schemas.microsoft.com/office/drawing/2014/main" id="{139DEEBA-48FB-4C4D-B35C-5A9D5C14775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CF5693C-825F-4899-BF5F-AE57E1DF4560}" type="slidenum">
              <a:rPr lang="en-US" altLang="en-US" sz="900">
                <a:solidFill>
                  <a:schemeClr val="bg1"/>
                </a:solidFill>
                <a:latin typeface="Arial" panose="020B0604020202020204" pitchFamily="34" charset="0"/>
              </a:rPr>
              <a:pPr eaLnBrk="1" hangingPunct="1">
                <a:spcBef>
                  <a:spcPct val="0"/>
                </a:spcBef>
                <a:spcAft>
                  <a:spcPct val="40000"/>
                </a:spcAft>
                <a:buFontTx/>
                <a:buNone/>
              </a:pPr>
              <a:t>111</a:t>
            </a:fld>
            <a:endParaRPr lang="en-US" altLang="en-US" sz="900">
              <a:solidFill>
                <a:schemeClr val="bg1"/>
              </a:solidFill>
              <a:latin typeface="Arial" panose="020B0604020202020204" pitchFamily="34" charset="0"/>
            </a:endParaRPr>
          </a:p>
        </p:txBody>
      </p:sp>
      <p:pic>
        <p:nvPicPr>
          <p:cNvPr id="154629" name="Picture 3">
            <a:extLst>
              <a:ext uri="{FF2B5EF4-FFF2-40B4-BE49-F238E27FC236}">
                <a16:creationId xmlns:a16="http://schemas.microsoft.com/office/drawing/2014/main" id="{B0DE0E3E-E815-4A64-A1B6-939A2C4B08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2514600"/>
            <a:ext cx="2209800" cy="129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30" name="Picture 4">
            <a:extLst>
              <a:ext uri="{FF2B5EF4-FFF2-40B4-BE49-F238E27FC236}">
                <a16:creationId xmlns:a16="http://schemas.microsoft.com/office/drawing/2014/main" id="{08BF6237-A25F-4E7F-88FC-36D0A357A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143000"/>
            <a:ext cx="6035675"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8F9CA148-FB8C-4535-9387-99AF9935487C}"/>
              </a:ext>
            </a:extLst>
          </p:cNvPr>
          <p:cNvSpPr txBox="1"/>
          <p:nvPr/>
        </p:nvSpPr>
        <p:spPr>
          <a:xfrm>
            <a:off x="609600" y="1349375"/>
            <a:ext cx="1752600" cy="923925"/>
          </a:xfrm>
          <a:prstGeom prst="rect">
            <a:avLst/>
          </a:prstGeom>
          <a:noFill/>
        </p:spPr>
        <p:txBody>
          <a:bodyPr>
            <a:spAutoFit/>
          </a:bodyPr>
          <a:lstStyle/>
          <a:p>
            <a:pPr>
              <a:defRPr/>
            </a:pPr>
            <a:r>
              <a:rPr lang="en-US" dirty="0">
                <a:latin typeface="+mn-lt"/>
              </a:rPr>
              <a:t>Computational(Raw Score) method</a:t>
            </a:r>
          </a:p>
        </p:txBody>
      </p:sp>
      <p:sp>
        <p:nvSpPr>
          <p:cNvPr id="11" name="TextBox 10">
            <a:extLst>
              <a:ext uri="{FF2B5EF4-FFF2-40B4-BE49-F238E27FC236}">
                <a16:creationId xmlns:a16="http://schemas.microsoft.com/office/drawing/2014/main" id="{3DEC8C13-AE32-432B-84BB-97D36EC5DEB8}"/>
              </a:ext>
            </a:extLst>
          </p:cNvPr>
          <p:cNvSpPr txBox="1"/>
          <p:nvPr/>
        </p:nvSpPr>
        <p:spPr>
          <a:xfrm>
            <a:off x="733425" y="2819400"/>
            <a:ext cx="1752600" cy="646113"/>
          </a:xfrm>
          <a:prstGeom prst="rect">
            <a:avLst/>
          </a:prstGeom>
          <a:noFill/>
        </p:spPr>
        <p:txBody>
          <a:bodyPr>
            <a:spAutoFit/>
          </a:bodyPr>
          <a:lstStyle/>
          <a:p>
            <a:pPr>
              <a:defRPr/>
            </a:pPr>
            <a:r>
              <a:rPr lang="en-US" dirty="0">
                <a:latin typeface="+mn-lt"/>
              </a:rPr>
              <a:t>Z-score method</a:t>
            </a:r>
          </a:p>
        </p:txBody>
      </p:sp>
      <p:pic>
        <p:nvPicPr>
          <p:cNvPr id="154633" name="Picture 5">
            <a:extLst>
              <a:ext uri="{FF2B5EF4-FFF2-40B4-BE49-F238E27FC236}">
                <a16:creationId xmlns:a16="http://schemas.microsoft.com/office/drawing/2014/main" id="{4B9D2425-3A94-4B0D-B58A-1BBEB8A32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191000"/>
            <a:ext cx="20574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9AD96EE2-F612-4FF8-A396-84E5B8B1108F}"/>
              </a:ext>
            </a:extLst>
          </p:cNvPr>
          <p:cNvSpPr txBox="1"/>
          <p:nvPr/>
        </p:nvSpPr>
        <p:spPr>
          <a:xfrm>
            <a:off x="704850" y="4419600"/>
            <a:ext cx="1752600" cy="646113"/>
          </a:xfrm>
          <a:prstGeom prst="rect">
            <a:avLst/>
          </a:prstGeom>
          <a:noFill/>
        </p:spPr>
        <p:txBody>
          <a:bodyPr>
            <a:spAutoFit/>
          </a:bodyPr>
          <a:lstStyle/>
          <a:p>
            <a:pPr>
              <a:defRPr/>
            </a:pPr>
            <a:r>
              <a:rPr lang="en-US" dirty="0">
                <a:latin typeface="+mn-lt"/>
              </a:rPr>
              <a:t>Covariance method</a:t>
            </a:r>
          </a:p>
        </p:txBody>
      </p:sp>
      <p:pic>
        <p:nvPicPr>
          <p:cNvPr id="154635" name="Picture 6">
            <a:extLst>
              <a:ext uri="{FF2B5EF4-FFF2-40B4-BE49-F238E27FC236}">
                <a16:creationId xmlns:a16="http://schemas.microsoft.com/office/drawing/2014/main" id="{56560003-A4BF-4D28-A112-4514085F4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838" y="4487863"/>
            <a:ext cx="30178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9E3CF79A-651B-4FBB-8817-4CC6EB4D682B}"/>
              </a:ext>
            </a:extLst>
          </p:cNvPr>
          <p:cNvSpPr txBox="1"/>
          <p:nvPr/>
        </p:nvSpPr>
        <p:spPr>
          <a:xfrm>
            <a:off x="4800600" y="4664075"/>
            <a:ext cx="844550" cy="368300"/>
          </a:xfrm>
          <a:prstGeom prst="rect">
            <a:avLst/>
          </a:prstGeom>
          <a:noFill/>
        </p:spPr>
        <p:txBody>
          <a:bodyPr wrap="none">
            <a:spAutoFit/>
          </a:bodyPr>
          <a:lstStyle/>
          <a:p>
            <a:pPr>
              <a:defRPr/>
            </a:pPr>
            <a:r>
              <a:rPr lang="en-US" dirty="0">
                <a:latin typeface="+mn-lt"/>
              </a:rPr>
              <a:t>where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E52290AC-3F6F-478F-81AF-99D67F1C298C}"/>
              </a:ext>
            </a:extLst>
          </p:cNvPr>
          <p:cNvSpPr>
            <a:spLocks noGrp="1"/>
          </p:cNvSpPr>
          <p:nvPr>
            <p:ph type="title"/>
          </p:nvPr>
        </p:nvSpPr>
        <p:spPr/>
        <p:txBody>
          <a:bodyPr/>
          <a:lstStyle/>
          <a:p>
            <a:r>
              <a:rPr lang="en-US" altLang="en-US"/>
              <a:t>Correlation – Example of Weight vs. Systolic Blood Pressure</a:t>
            </a:r>
          </a:p>
        </p:txBody>
      </p:sp>
      <p:graphicFrame>
        <p:nvGraphicFramePr>
          <p:cNvPr id="6" name="Content Placeholder 5">
            <a:extLst>
              <a:ext uri="{FF2B5EF4-FFF2-40B4-BE49-F238E27FC236}">
                <a16:creationId xmlns:a16="http://schemas.microsoft.com/office/drawing/2014/main" id="{F8893127-91F2-48D8-8F09-157501B72DBC}"/>
              </a:ext>
            </a:extLst>
          </p:cNvPr>
          <p:cNvGraphicFramePr>
            <a:graphicFrameLocks noGrp="1"/>
          </p:cNvGraphicFramePr>
          <p:nvPr>
            <p:ph idx="1"/>
          </p:nvPr>
        </p:nvGraphicFramePr>
        <p:xfrm>
          <a:off x="1189038" y="1096963"/>
          <a:ext cx="6675437" cy="741362"/>
        </p:xfrm>
        <a:graphic>
          <a:graphicData uri="http://schemas.openxmlformats.org/drawingml/2006/table">
            <a:tbl>
              <a:tblPr firstRow="1" bandRow="1">
                <a:tableStyleId>{5C22544A-7EE6-4342-B048-85BDC9FD1C3A}</a:tableStyleId>
              </a:tblPr>
              <a:tblGrid>
                <a:gridCol w="134143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3400">
                  <a:extLst>
                    <a:ext uri="{9D8B030D-6E8A-4147-A177-3AD203B41FA5}">
                      <a16:colId xmlns:a16="http://schemas.microsoft.com/office/drawing/2014/main" val="20009"/>
                    </a:ext>
                  </a:extLst>
                </a:gridCol>
                <a:gridCol w="533400">
                  <a:extLst>
                    <a:ext uri="{9D8B030D-6E8A-4147-A177-3AD203B41FA5}">
                      <a16:colId xmlns:a16="http://schemas.microsoft.com/office/drawing/2014/main" val="20010"/>
                    </a:ext>
                  </a:extLst>
                </a:gridCol>
              </a:tblGrid>
              <a:tr h="370681">
                <a:tc>
                  <a:txBody>
                    <a:bodyPr/>
                    <a:lstStyle/>
                    <a:p>
                      <a:pPr algn="ctr"/>
                      <a:r>
                        <a:rPr lang="en-US" sz="1800" dirty="0"/>
                        <a:t>Weight (kg)</a:t>
                      </a:r>
                    </a:p>
                  </a:txBody>
                  <a:tcPr marT="45700" marB="45700"/>
                </a:tc>
                <a:tc>
                  <a:txBody>
                    <a:bodyPr/>
                    <a:lstStyle/>
                    <a:p>
                      <a:pPr algn="ctr"/>
                      <a:r>
                        <a:rPr lang="en-US" sz="1800" dirty="0"/>
                        <a:t>67</a:t>
                      </a:r>
                    </a:p>
                  </a:txBody>
                  <a:tcPr marT="45700" marB="45700"/>
                </a:tc>
                <a:tc>
                  <a:txBody>
                    <a:bodyPr/>
                    <a:lstStyle/>
                    <a:p>
                      <a:pPr algn="ctr"/>
                      <a:r>
                        <a:rPr lang="en-US" sz="1800" dirty="0"/>
                        <a:t>69</a:t>
                      </a:r>
                    </a:p>
                  </a:txBody>
                  <a:tcPr marT="45700" marB="45700"/>
                </a:tc>
                <a:tc>
                  <a:txBody>
                    <a:bodyPr/>
                    <a:lstStyle/>
                    <a:p>
                      <a:pPr algn="ctr"/>
                      <a:r>
                        <a:rPr lang="en-US" sz="1800" dirty="0"/>
                        <a:t>85</a:t>
                      </a:r>
                    </a:p>
                  </a:txBody>
                  <a:tcPr marT="45700" marB="45700"/>
                </a:tc>
                <a:tc>
                  <a:txBody>
                    <a:bodyPr/>
                    <a:lstStyle/>
                    <a:p>
                      <a:pPr algn="ctr"/>
                      <a:r>
                        <a:rPr lang="en-US" sz="1800" dirty="0"/>
                        <a:t>83</a:t>
                      </a:r>
                    </a:p>
                  </a:txBody>
                  <a:tcPr marT="45700" marB="45700"/>
                </a:tc>
                <a:tc>
                  <a:txBody>
                    <a:bodyPr/>
                    <a:lstStyle/>
                    <a:p>
                      <a:pPr algn="ctr"/>
                      <a:r>
                        <a:rPr lang="en-US" sz="1800" dirty="0"/>
                        <a:t>74</a:t>
                      </a:r>
                    </a:p>
                  </a:txBody>
                  <a:tcPr marT="45700" marB="45700"/>
                </a:tc>
                <a:tc>
                  <a:txBody>
                    <a:bodyPr/>
                    <a:lstStyle/>
                    <a:p>
                      <a:pPr algn="ctr"/>
                      <a:r>
                        <a:rPr lang="en-US" sz="1800" dirty="0"/>
                        <a:t>81</a:t>
                      </a:r>
                    </a:p>
                  </a:txBody>
                  <a:tcPr marT="45700" marB="45700"/>
                </a:tc>
                <a:tc>
                  <a:txBody>
                    <a:bodyPr/>
                    <a:lstStyle/>
                    <a:p>
                      <a:pPr algn="ctr"/>
                      <a:r>
                        <a:rPr lang="en-US" sz="1800" dirty="0"/>
                        <a:t>97</a:t>
                      </a:r>
                    </a:p>
                  </a:txBody>
                  <a:tcPr marT="45700" marB="45700"/>
                </a:tc>
                <a:tc>
                  <a:txBody>
                    <a:bodyPr/>
                    <a:lstStyle/>
                    <a:p>
                      <a:pPr algn="ctr"/>
                      <a:r>
                        <a:rPr lang="en-US" sz="1800" dirty="0"/>
                        <a:t>92</a:t>
                      </a:r>
                    </a:p>
                  </a:txBody>
                  <a:tcPr marT="45700" marB="45700"/>
                </a:tc>
                <a:tc>
                  <a:txBody>
                    <a:bodyPr/>
                    <a:lstStyle/>
                    <a:p>
                      <a:pPr algn="ctr"/>
                      <a:r>
                        <a:rPr lang="en-US" sz="1800" dirty="0"/>
                        <a:t>114</a:t>
                      </a:r>
                    </a:p>
                  </a:txBody>
                  <a:tcPr marT="45700" marB="45700"/>
                </a:tc>
                <a:tc>
                  <a:txBody>
                    <a:bodyPr/>
                    <a:lstStyle/>
                    <a:p>
                      <a:pPr algn="ctr"/>
                      <a:r>
                        <a:rPr lang="en-US" sz="1800" dirty="0"/>
                        <a:t>85</a:t>
                      </a:r>
                    </a:p>
                  </a:txBody>
                  <a:tcPr marT="45700" marB="45700"/>
                </a:tc>
                <a:extLst>
                  <a:ext uri="{0D108BD9-81ED-4DB2-BD59-A6C34878D82A}">
                    <a16:rowId xmlns:a16="http://schemas.microsoft.com/office/drawing/2014/main" val="10000"/>
                  </a:ext>
                </a:extLst>
              </a:tr>
              <a:tr h="370681">
                <a:tc>
                  <a:txBody>
                    <a:bodyPr/>
                    <a:lstStyle/>
                    <a:p>
                      <a:pPr algn="ctr"/>
                      <a:r>
                        <a:rPr lang="en-US" sz="1800" dirty="0"/>
                        <a:t>SBP (</a:t>
                      </a:r>
                      <a:r>
                        <a:rPr lang="en-US" sz="1800" dirty="0" err="1"/>
                        <a:t>mHg</a:t>
                      </a:r>
                      <a:r>
                        <a:rPr lang="en-US" sz="1800" dirty="0"/>
                        <a:t>)</a:t>
                      </a:r>
                    </a:p>
                  </a:txBody>
                  <a:tcPr marT="45700" marB="45700"/>
                </a:tc>
                <a:tc>
                  <a:txBody>
                    <a:bodyPr/>
                    <a:lstStyle/>
                    <a:p>
                      <a:pPr algn="ctr"/>
                      <a:r>
                        <a:rPr lang="en-US" sz="1800" dirty="0"/>
                        <a:t>120</a:t>
                      </a:r>
                    </a:p>
                  </a:txBody>
                  <a:tcPr marT="45700" marB="45700"/>
                </a:tc>
                <a:tc>
                  <a:txBody>
                    <a:bodyPr/>
                    <a:lstStyle/>
                    <a:p>
                      <a:pPr algn="ctr"/>
                      <a:r>
                        <a:rPr lang="en-US" sz="1800" dirty="0"/>
                        <a:t>125</a:t>
                      </a:r>
                    </a:p>
                  </a:txBody>
                  <a:tcPr marT="45700" marB="45700"/>
                </a:tc>
                <a:tc>
                  <a:txBody>
                    <a:bodyPr/>
                    <a:lstStyle/>
                    <a:p>
                      <a:pPr algn="ctr"/>
                      <a:r>
                        <a:rPr lang="en-US" sz="1800" dirty="0"/>
                        <a:t>140</a:t>
                      </a:r>
                    </a:p>
                  </a:txBody>
                  <a:tcPr marT="45700" marB="45700"/>
                </a:tc>
                <a:tc>
                  <a:txBody>
                    <a:bodyPr/>
                    <a:lstStyle/>
                    <a:p>
                      <a:pPr algn="ctr"/>
                      <a:r>
                        <a:rPr lang="en-US" sz="1800" dirty="0"/>
                        <a:t>160</a:t>
                      </a:r>
                    </a:p>
                  </a:txBody>
                  <a:tcPr marT="45700" marB="45700"/>
                </a:tc>
                <a:tc>
                  <a:txBody>
                    <a:bodyPr/>
                    <a:lstStyle/>
                    <a:p>
                      <a:pPr algn="ctr"/>
                      <a:r>
                        <a:rPr lang="en-US" sz="1800" dirty="0"/>
                        <a:t>130</a:t>
                      </a:r>
                    </a:p>
                  </a:txBody>
                  <a:tcPr marT="45700" marB="45700"/>
                </a:tc>
                <a:tc>
                  <a:txBody>
                    <a:bodyPr/>
                    <a:lstStyle/>
                    <a:p>
                      <a:pPr algn="ctr"/>
                      <a:r>
                        <a:rPr lang="en-US" sz="1800" dirty="0"/>
                        <a:t>180</a:t>
                      </a:r>
                    </a:p>
                  </a:txBody>
                  <a:tcPr marT="45700" marB="45700"/>
                </a:tc>
                <a:tc>
                  <a:txBody>
                    <a:bodyPr/>
                    <a:lstStyle/>
                    <a:p>
                      <a:pPr algn="ctr"/>
                      <a:r>
                        <a:rPr lang="en-US" sz="1800" dirty="0"/>
                        <a:t>150</a:t>
                      </a:r>
                    </a:p>
                  </a:txBody>
                  <a:tcPr marT="45700" marB="45700"/>
                </a:tc>
                <a:tc>
                  <a:txBody>
                    <a:bodyPr/>
                    <a:lstStyle/>
                    <a:p>
                      <a:pPr algn="ctr"/>
                      <a:r>
                        <a:rPr lang="en-US" sz="1800" dirty="0"/>
                        <a:t>140</a:t>
                      </a:r>
                    </a:p>
                  </a:txBody>
                  <a:tcPr marT="45700" marB="45700"/>
                </a:tc>
                <a:tc>
                  <a:txBody>
                    <a:bodyPr/>
                    <a:lstStyle/>
                    <a:p>
                      <a:pPr algn="ctr"/>
                      <a:r>
                        <a:rPr lang="en-US" sz="1800" dirty="0"/>
                        <a:t>200</a:t>
                      </a:r>
                    </a:p>
                  </a:txBody>
                  <a:tcPr marT="45700" marB="45700"/>
                </a:tc>
                <a:tc>
                  <a:txBody>
                    <a:bodyPr/>
                    <a:lstStyle/>
                    <a:p>
                      <a:pPr algn="ctr"/>
                      <a:r>
                        <a:rPr lang="en-US" sz="1800" dirty="0"/>
                        <a:t>130</a:t>
                      </a:r>
                    </a:p>
                  </a:txBody>
                  <a:tcPr marT="45700" marB="45700"/>
                </a:tc>
                <a:extLst>
                  <a:ext uri="{0D108BD9-81ED-4DB2-BD59-A6C34878D82A}">
                    <a16:rowId xmlns:a16="http://schemas.microsoft.com/office/drawing/2014/main" val="10001"/>
                  </a:ext>
                </a:extLst>
              </a:tr>
            </a:tbl>
          </a:graphicData>
        </a:graphic>
      </p:graphicFrame>
      <p:sp>
        <p:nvSpPr>
          <p:cNvPr id="155689" name="Footer Placeholder 3">
            <a:extLst>
              <a:ext uri="{FF2B5EF4-FFF2-40B4-BE49-F238E27FC236}">
                <a16:creationId xmlns:a16="http://schemas.microsoft.com/office/drawing/2014/main" id="{0EAA8C01-F918-4D09-A754-3EBD9AAF0ED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5690" name="Slide Number Placeholder 4">
            <a:extLst>
              <a:ext uri="{FF2B5EF4-FFF2-40B4-BE49-F238E27FC236}">
                <a16:creationId xmlns:a16="http://schemas.microsoft.com/office/drawing/2014/main" id="{7C0CE297-4950-4209-BCC4-372EDCD2612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D36BAB2-35BA-480C-85E6-F26C37B8C212}" type="slidenum">
              <a:rPr lang="en-US" altLang="en-US" sz="900">
                <a:solidFill>
                  <a:schemeClr val="bg1"/>
                </a:solidFill>
                <a:latin typeface="Arial" panose="020B0604020202020204" pitchFamily="34" charset="0"/>
              </a:rPr>
              <a:pPr eaLnBrk="1" hangingPunct="1">
                <a:spcBef>
                  <a:spcPct val="0"/>
                </a:spcBef>
                <a:spcAft>
                  <a:spcPct val="40000"/>
                </a:spcAft>
                <a:buFontTx/>
                <a:buNone/>
              </a:pPr>
              <a:t>112</a:t>
            </a:fld>
            <a:endParaRPr lang="en-US" altLang="en-US" sz="900">
              <a:solidFill>
                <a:schemeClr val="bg1"/>
              </a:solidFill>
              <a:latin typeface="Arial" panose="020B0604020202020204" pitchFamily="34" charset="0"/>
            </a:endParaRPr>
          </a:p>
        </p:txBody>
      </p:sp>
      <p:pic>
        <p:nvPicPr>
          <p:cNvPr id="155691" name="Picture 45">
            <a:extLst>
              <a:ext uri="{FF2B5EF4-FFF2-40B4-BE49-F238E27FC236}">
                <a16:creationId xmlns:a16="http://schemas.microsoft.com/office/drawing/2014/main" id="{4D7EAE72-801D-4D44-9DF0-3F87BF477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86000"/>
            <a:ext cx="54864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
        <p:nvSpPr>
          <p:cNvPr id="155692" name="Rectangle 1">
            <a:extLst>
              <a:ext uri="{FF2B5EF4-FFF2-40B4-BE49-F238E27FC236}">
                <a16:creationId xmlns:a16="http://schemas.microsoft.com/office/drawing/2014/main" id="{8A9C6E8F-C50D-428D-93C4-AC0766F14211}"/>
              </a:ext>
            </a:extLst>
          </p:cNvPr>
          <p:cNvSpPr>
            <a:spLocks noChangeArrowheads="1"/>
          </p:cNvSpPr>
          <p:nvPr/>
        </p:nvSpPr>
        <p:spPr bwMode="auto">
          <a:xfrm>
            <a:off x="381000" y="2854325"/>
            <a:ext cx="25908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600">
                <a:latin typeface="Courier New" panose="02070309020205020404" pitchFamily="49" charset="0"/>
              </a:rPr>
              <a:t>Pearson correlation of Weight and SBP = 0.740</a:t>
            </a:r>
          </a:p>
          <a:p>
            <a:pPr eaLnBrk="1" hangingPunct="1">
              <a:spcBef>
                <a:spcPct val="0"/>
              </a:spcBef>
              <a:spcAft>
                <a:spcPct val="40000"/>
              </a:spcAft>
              <a:buFontTx/>
              <a:buNone/>
            </a:pPr>
            <a:r>
              <a:rPr lang="en-US" altLang="en-US" sz="1600">
                <a:latin typeface="Courier New" panose="02070309020205020404" pitchFamily="49" charset="0"/>
              </a:rPr>
              <a:t>P-Value = 0.014</a:t>
            </a:r>
          </a:p>
          <a:p>
            <a:pPr eaLnBrk="1" hangingPunct="1">
              <a:spcBef>
                <a:spcPct val="0"/>
              </a:spcBef>
              <a:spcAft>
                <a:spcPct val="40000"/>
              </a:spcAft>
              <a:buFontTx/>
              <a:buNone/>
            </a:pPr>
            <a:endParaRPr lang="en-US" altLang="en-US" sz="1800">
              <a:latin typeface="Courier New" panose="02070309020205020404" pitchFamily="49" charset="0"/>
            </a:endParaRPr>
          </a:p>
          <a:p>
            <a:pPr eaLnBrk="1" hangingPunct="1">
              <a:spcBef>
                <a:spcPct val="0"/>
              </a:spcBef>
              <a:spcAft>
                <a:spcPct val="40000"/>
              </a:spcAft>
              <a:buFontTx/>
              <a:buNone/>
            </a:pPr>
            <a:r>
              <a:rPr lang="en-US" altLang="en-US" sz="1600">
                <a:latin typeface="Courier New" panose="02070309020205020404" pitchFamily="49" charset="0"/>
              </a:rPr>
              <a:t>Spearman rho for Weight and SBP = 0.667</a:t>
            </a:r>
          </a:p>
          <a:p>
            <a:pPr eaLnBrk="1" hangingPunct="1">
              <a:spcBef>
                <a:spcPct val="0"/>
              </a:spcBef>
              <a:spcAft>
                <a:spcPct val="40000"/>
              </a:spcAft>
              <a:buFontTx/>
              <a:buNone/>
            </a:pPr>
            <a:r>
              <a:rPr lang="en-US" altLang="en-US" sz="1600">
                <a:latin typeface="Courier New" panose="02070309020205020404" pitchFamily="49" charset="0"/>
              </a:rPr>
              <a:t>P-Value = 0.035</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9FF1F3AF-3752-4954-BCE1-C2702FDC702D}"/>
              </a:ext>
            </a:extLst>
          </p:cNvPr>
          <p:cNvSpPr>
            <a:spLocks noGrp="1"/>
          </p:cNvSpPr>
          <p:nvPr>
            <p:ph type="title"/>
          </p:nvPr>
        </p:nvSpPr>
        <p:spPr/>
        <p:txBody>
          <a:bodyPr/>
          <a:lstStyle/>
          <a:p>
            <a:r>
              <a:rPr lang="en-US" altLang="en-US"/>
              <a:t>Correlation and Regression</a:t>
            </a:r>
          </a:p>
        </p:txBody>
      </p:sp>
      <p:sp>
        <p:nvSpPr>
          <p:cNvPr id="3" name="Content Placeholder 2">
            <a:extLst>
              <a:ext uri="{FF2B5EF4-FFF2-40B4-BE49-F238E27FC236}">
                <a16:creationId xmlns:a16="http://schemas.microsoft.com/office/drawing/2014/main" id="{5BE0B4EB-838F-4624-A434-2267E13E175D}"/>
              </a:ext>
            </a:extLst>
          </p:cNvPr>
          <p:cNvSpPr>
            <a:spLocks noGrp="1"/>
          </p:cNvSpPr>
          <p:nvPr>
            <p:ph idx="1"/>
          </p:nvPr>
        </p:nvSpPr>
        <p:spPr/>
        <p:txBody>
          <a:bodyPr/>
          <a:lstStyle/>
          <a:p>
            <a:pPr>
              <a:spcBef>
                <a:spcPts val="0"/>
              </a:spcBef>
              <a:spcAft>
                <a:spcPts val="0"/>
              </a:spcAft>
              <a:defRPr/>
            </a:pPr>
            <a:r>
              <a:rPr lang="en-US" dirty="0"/>
              <a:t>Correlation describes the strength of a linear relationship between two variables</a:t>
            </a:r>
          </a:p>
          <a:p>
            <a:pPr>
              <a:spcBef>
                <a:spcPts val="0"/>
              </a:spcBef>
              <a:spcAft>
                <a:spcPts val="0"/>
              </a:spcAft>
              <a:defRPr/>
            </a:pPr>
            <a:r>
              <a:rPr lang="en-US" dirty="0"/>
              <a:t>Linear means “straight line”</a:t>
            </a:r>
          </a:p>
          <a:p>
            <a:pPr>
              <a:spcBef>
                <a:spcPts val="0"/>
              </a:spcBef>
              <a:spcAft>
                <a:spcPts val="0"/>
              </a:spcAft>
              <a:defRPr/>
            </a:pPr>
            <a:r>
              <a:rPr lang="en-US" dirty="0"/>
              <a:t>Regression tells us how to draw the straight line described by the correlation</a:t>
            </a:r>
          </a:p>
          <a:p>
            <a:pPr marL="0" indent="0">
              <a:buFont typeface="Arial" panose="020B0604020202020204" pitchFamily="34" charset="0"/>
              <a:buNone/>
              <a:defRPr/>
            </a:pPr>
            <a:endParaRPr lang="en-US" dirty="0"/>
          </a:p>
        </p:txBody>
      </p:sp>
      <p:sp>
        <p:nvSpPr>
          <p:cNvPr id="156676" name="Footer Placeholder 3">
            <a:extLst>
              <a:ext uri="{FF2B5EF4-FFF2-40B4-BE49-F238E27FC236}">
                <a16:creationId xmlns:a16="http://schemas.microsoft.com/office/drawing/2014/main" id="{9D94F3DF-F8A4-4B19-B136-72BE3064B5A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6677" name="Slide Number Placeholder 4">
            <a:extLst>
              <a:ext uri="{FF2B5EF4-FFF2-40B4-BE49-F238E27FC236}">
                <a16:creationId xmlns:a16="http://schemas.microsoft.com/office/drawing/2014/main" id="{732052DB-8BEC-4463-879A-A5E1120047E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B692C3B-E3CB-4343-9634-46731D28F7B1}" type="slidenum">
              <a:rPr lang="en-US" altLang="en-US" sz="900">
                <a:solidFill>
                  <a:schemeClr val="bg1"/>
                </a:solidFill>
                <a:latin typeface="Arial" panose="020B0604020202020204" pitchFamily="34" charset="0"/>
              </a:rPr>
              <a:pPr eaLnBrk="1" hangingPunct="1">
                <a:spcBef>
                  <a:spcPct val="0"/>
                </a:spcBef>
                <a:spcAft>
                  <a:spcPct val="40000"/>
                </a:spcAft>
                <a:buFontTx/>
                <a:buNone/>
              </a:pPr>
              <a:t>113</a:t>
            </a:fld>
            <a:endParaRPr lang="en-US" altLang="en-US" sz="900">
              <a:solidFill>
                <a:schemeClr val="bg1"/>
              </a:solidFill>
              <a:latin typeface="Arial" panose="020B0604020202020204" pitchFamily="34" charset="0"/>
            </a:endParaRPr>
          </a:p>
        </p:txBody>
      </p:sp>
      <p:pic>
        <p:nvPicPr>
          <p:cNvPr id="156678" name="Picture 121">
            <a:extLst>
              <a:ext uri="{FF2B5EF4-FFF2-40B4-BE49-F238E27FC236}">
                <a16:creationId xmlns:a16="http://schemas.microsoft.com/office/drawing/2014/main" id="{96A5E3AA-B3D8-4389-B933-206273BBE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24200"/>
            <a:ext cx="4937125"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a:extLst>
              <a:ext uri="{FF2B5EF4-FFF2-40B4-BE49-F238E27FC236}">
                <a16:creationId xmlns:a16="http://schemas.microsoft.com/office/drawing/2014/main" id="{E451376A-AE90-4ABB-A5B8-6FA9FAE026EC}"/>
              </a:ext>
            </a:extLst>
          </p:cNvPr>
          <p:cNvSpPr txBox="1">
            <a:spLocks noChangeArrowheads="1"/>
          </p:cNvSpPr>
          <p:nvPr/>
        </p:nvSpPr>
        <p:spPr bwMode="auto">
          <a:xfrm>
            <a:off x="366713" y="471488"/>
            <a:ext cx="67818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Simple Linear Regression</a:t>
            </a:r>
          </a:p>
        </p:txBody>
      </p:sp>
      <p:sp>
        <p:nvSpPr>
          <p:cNvPr id="3076" name="Text Box 3">
            <a:extLst>
              <a:ext uri="{FF2B5EF4-FFF2-40B4-BE49-F238E27FC236}">
                <a16:creationId xmlns:a16="http://schemas.microsoft.com/office/drawing/2014/main" id="{454E979F-F61B-4E34-A7FC-D50AF1EAEC9D}"/>
              </a:ext>
            </a:extLst>
          </p:cNvPr>
          <p:cNvSpPr txBox="1">
            <a:spLocks noChangeArrowheads="1"/>
          </p:cNvSpPr>
          <p:nvPr/>
        </p:nvSpPr>
        <p:spPr bwMode="auto">
          <a:xfrm>
            <a:off x="457200" y="1066800"/>
            <a:ext cx="830580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800" dirty="0">
                <a:latin typeface="+mn-lt"/>
              </a:rPr>
              <a:t>Goal is to:</a:t>
            </a:r>
          </a:p>
          <a:p>
            <a:pPr>
              <a:buFont typeface="Arial" panose="020B0604020202020204" pitchFamily="34" charset="0"/>
              <a:buChar char="•"/>
              <a:defRPr/>
            </a:pPr>
            <a:r>
              <a:rPr lang="en-US" altLang="en-US" sz="1800" dirty="0">
                <a:latin typeface="+mn-lt"/>
              </a:rPr>
              <a:t>describe the relationship between the dependent variable (Y) and a single independent variable (X)</a:t>
            </a:r>
          </a:p>
          <a:p>
            <a:pPr>
              <a:buFont typeface="Arial" panose="020B0604020202020204" pitchFamily="34" charset="0"/>
              <a:buChar char="•"/>
              <a:defRPr/>
            </a:pPr>
            <a:r>
              <a:rPr lang="en-US" altLang="en-US" sz="1800" dirty="0">
                <a:latin typeface="+mn-lt"/>
              </a:rPr>
              <a:t>predict variable Y using variable X</a:t>
            </a:r>
          </a:p>
          <a:p>
            <a:pPr>
              <a:buFont typeface="Arial" panose="020B0604020202020204" pitchFamily="34" charset="0"/>
              <a:buChar char="•"/>
              <a:defRPr/>
            </a:pPr>
            <a:r>
              <a:rPr lang="en-US" altLang="en-US" sz="1800" dirty="0">
                <a:latin typeface="+mn-lt"/>
              </a:rPr>
              <a:t>identify how Y changes as a function of changes in X</a:t>
            </a:r>
          </a:p>
          <a:p>
            <a:pPr>
              <a:defRPr/>
            </a:pPr>
            <a:r>
              <a:rPr lang="en-US" altLang="en-US" sz="1800" dirty="0">
                <a:latin typeface="+mn-lt"/>
              </a:rPr>
              <a:t>Notes: </a:t>
            </a:r>
          </a:p>
          <a:p>
            <a:pPr>
              <a:buFontTx/>
              <a:buAutoNum type="arabicPeriod"/>
              <a:defRPr/>
            </a:pPr>
            <a:r>
              <a:rPr lang="en-US" altLang="en-US" sz="1800" dirty="0">
                <a:latin typeface="+mn-lt"/>
              </a:rPr>
              <a:t>Simple linear regression assumes that the dependent variable has a linear relationship with the independent variable.</a:t>
            </a:r>
          </a:p>
          <a:p>
            <a:pPr>
              <a:buFontTx/>
              <a:buAutoNum type="arabicPeriod"/>
              <a:defRPr/>
            </a:pPr>
            <a:r>
              <a:rPr lang="en-US" altLang="en-US" sz="1800" dirty="0">
                <a:latin typeface="+mn-lt"/>
              </a:rPr>
              <a:t>The simplest diagnostic plot for this situation is a scatter plot.</a:t>
            </a:r>
          </a:p>
          <a:p>
            <a:pPr>
              <a:buFontTx/>
              <a:buAutoNum type="arabicPeriod"/>
              <a:defRPr/>
            </a:pPr>
            <a:r>
              <a:rPr lang="en-US" altLang="en-US" sz="1800" dirty="0">
                <a:latin typeface="+mn-lt"/>
              </a:rPr>
              <a:t>If the relationship is not linear, you may still have options. However, this is an advanced topic, and you should consult a statistician.</a:t>
            </a:r>
          </a:p>
        </p:txBody>
      </p:sp>
      <p:sp>
        <p:nvSpPr>
          <p:cNvPr id="157700" name="Slide Number Placeholder 2">
            <a:extLst>
              <a:ext uri="{FF2B5EF4-FFF2-40B4-BE49-F238E27FC236}">
                <a16:creationId xmlns:a16="http://schemas.microsoft.com/office/drawing/2014/main" id="{951A961C-1760-4107-8EA4-9D2944A66D1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3931E6C-AEE1-4ADB-8C5D-7E27E37230A4}" type="slidenum">
              <a:rPr lang="en-US" altLang="en-US" sz="900">
                <a:solidFill>
                  <a:schemeClr val="bg1"/>
                </a:solidFill>
                <a:latin typeface="Arial" panose="020B0604020202020204" pitchFamily="34" charset="0"/>
              </a:rPr>
              <a:pPr eaLnBrk="1" hangingPunct="1">
                <a:spcBef>
                  <a:spcPct val="0"/>
                </a:spcBef>
                <a:spcAft>
                  <a:spcPct val="40000"/>
                </a:spcAft>
                <a:buFontTx/>
                <a:buNone/>
              </a:pPr>
              <a:t>114</a:t>
            </a:fld>
            <a:endParaRPr lang="en-US" altLang="en-US" sz="900">
              <a:solidFill>
                <a:schemeClr val="bg1"/>
              </a:solidFill>
              <a:latin typeface="Arial" panose="020B0604020202020204" pitchFamily="34" charset="0"/>
            </a:endParaRPr>
          </a:p>
        </p:txBody>
      </p:sp>
      <p:pic>
        <p:nvPicPr>
          <p:cNvPr id="157701" name="Picture 2">
            <a:extLst>
              <a:ext uri="{FF2B5EF4-FFF2-40B4-BE49-F238E27FC236}">
                <a16:creationId xmlns:a16="http://schemas.microsoft.com/office/drawing/2014/main" id="{16573EEE-EC42-46D4-98C7-C4D896AB4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676775"/>
            <a:ext cx="3565525" cy="168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7702" name="Footer Placeholder 1">
            <a:extLst>
              <a:ext uri="{FF2B5EF4-FFF2-40B4-BE49-F238E27FC236}">
                <a16:creationId xmlns:a16="http://schemas.microsoft.com/office/drawing/2014/main" id="{014CD7C1-E0D6-4FBC-AA8B-9422E590C53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62DCDD88-EE1C-4E9B-9057-80270E2B4988}"/>
              </a:ext>
            </a:extLst>
          </p:cNvPr>
          <p:cNvSpPr>
            <a:spLocks noGrp="1"/>
          </p:cNvSpPr>
          <p:nvPr>
            <p:ph type="title"/>
          </p:nvPr>
        </p:nvSpPr>
        <p:spPr/>
        <p:txBody>
          <a:bodyPr/>
          <a:lstStyle/>
          <a:p>
            <a:r>
              <a:rPr lang="en-US" altLang="en-US"/>
              <a:t>Regression</a:t>
            </a:r>
          </a:p>
        </p:txBody>
      </p:sp>
      <p:sp>
        <p:nvSpPr>
          <p:cNvPr id="159747" name="Content Placeholder 2">
            <a:extLst>
              <a:ext uri="{FF2B5EF4-FFF2-40B4-BE49-F238E27FC236}">
                <a16:creationId xmlns:a16="http://schemas.microsoft.com/office/drawing/2014/main" id="{7115EC79-9C2F-4CD3-8718-CE8CE1FEB11F}"/>
              </a:ext>
            </a:extLst>
          </p:cNvPr>
          <p:cNvSpPr>
            <a:spLocks noGrp="1" noRot="1" noChangeAspect="1" noMove="1" noResize="1" noEditPoints="1" noAdjustHandles="1" noChangeArrowheads="1" noChangeShapeType="1" noTextEdit="1"/>
          </p:cNvSpPr>
          <p:nvPr>
            <p:ph idx="1"/>
          </p:nvPr>
        </p:nvSpPr>
        <p:spPr>
          <a:blipFill rotWithShape="1">
            <a:blip r:embed="rId2"/>
            <a:stretch>
              <a:fillRect l="-879" t="-734"/>
            </a:stretch>
          </a:blipFill>
        </p:spPr>
        <p:txBody>
          <a:bodyPr/>
          <a:lstStyle/>
          <a:p>
            <a:pPr>
              <a:defRPr/>
            </a:pPr>
            <a:r>
              <a:rPr lang="en-US">
                <a:noFill/>
              </a:rPr>
              <a:t> </a:t>
            </a:r>
          </a:p>
        </p:txBody>
      </p:sp>
      <p:sp>
        <p:nvSpPr>
          <p:cNvPr id="158724" name="Footer Placeholder 3">
            <a:extLst>
              <a:ext uri="{FF2B5EF4-FFF2-40B4-BE49-F238E27FC236}">
                <a16:creationId xmlns:a16="http://schemas.microsoft.com/office/drawing/2014/main" id="{21FCC887-1B4E-4D84-B091-8AE4874C3F2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158725" name="Slide Number Placeholder 4">
            <a:extLst>
              <a:ext uri="{FF2B5EF4-FFF2-40B4-BE49-F238E27FC236}">
                <a16:creationId xmlns:a16="http://schemas.microsoft.com/office/drawing/2014/main" id="{FBD1002F-24AB-4B45-B6B2-F27D88323B2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5B86457-255C-4D53-A89B-40A02285A921}" type="slidenum">
              <a:rPr lang="en-US" altLang="en-US" sz="900">
                <a:solidFill>
                  <a:schemeClr val="bg1"/>
                </a:solidFill>
                <a:latin typeface="Arial" panose="020B0604020202020204" pitchFamily="34" charset="0"/>
              </a:rPr>
              <a:pPr eaLnBrk="1" hangingPunct="1">
                <a:spcBef>
                  <a:spcPct val="0"/>
                </a:spcBef>
                <a:spcAft>
                  <a:spcPct val="40000"/>
                </a:spcAft>
                <a:buFontTx/>
                <a:buNone/>
              </a:pPr>
              <a:t>115</a:t>
            </a:fld>
            <a:endParaRPr lang="en-US" altLang="en-US" sz="900">
              <a:solidFill>
                <a:schemeClr val="bg1"/>
              </a:solidFill>
              <a:latin typeface="Arial" panose="020B0604020202020204" pitchFamily="34" charset="0"/>
            </a:endParaRPr>
          </a:p>
        </p:txBody>
      </p:sp>
      <p:pic>
        <p:nvPicPr>
          <p:cNvPr id="158726" name="Picture 2">
            <a:extLst>
              <a:ext uri="{FF2B5EF4-FFF2-40B4-BE49-F238E27FC236}">
                <a16:creationId xmlns:a16="http://schemas.microsoft.com/office/drawing/2014/main" id="{EA569874-4737-4765-9429-6DD44E7F7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475" y="3200400"/>
            <a:ext cx="15541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6" name="Object 35">
            <a:extLst>
              <a:ext uri="{FF2B5EF4-FFF2-40B4-BE49-F238E27FC236}">
                <a16:creationId xmlns:a16="http://schemas.microsoft.com/office/drawing/2014/main" id="{F8ABA73E-87F6-45D4-8018-034DE7BD3122}"/>
              </a:ext>
            </a:extLst>
          </p:cNvPr>
          <p:cNvGraphicFramePr>
            <a:graphicFrameLocks noChangeAspect="1"/>
          </p:cNvGraphicFramePr>
          <p:nvPr/>
        </p:nvGraphicFramePr>
        <p:xfrm>
          <a:off x="458788" y="4251325"/>
          <a:ext cx="8159750" cy="895350"/>
        </p:xfrm>
        <a:graphic>
          <a:graphicData uri="http://schemas.openxmlformats.org/presentationml/2006/ole">
            <mc:AlternateContent xmlns:mc="http://schemas.openxmlformats.org/markup-compatibility/2006">
              <mc:Choice xmlns:v="urn:schemas-microsoft-com:vml" Requires="v">
                <p:oleObj spid="_x0000_s159755" name="Equation" r:id="rId3" imgW="4178300" imgH="457200" progId="Equation.DSMT4">
                  <p:embed/>
                </p:oleObj>
              </mc:Choice>
              <mc:Fallback>
                <p:oleObj name="Equation" r:id="rId3" imgW="4178300" imgH="457200" progId="Equation.DSMT4">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4251325"/>
                        <a:ext cx="8159750" cy="8953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9747" name="Object 36">
            <a:extLst>
              <a:ext uri="{FF2B5EF4-FFF2-40B4-BE49-F238E27FC236}">
                <a16:creationId xmlns:a16="http://schemas.microsoft.com/office/drawing/2014/main" id="{FDBCE3C4-55C5-47BB-9D31-8B7E63F55AFB}"/>
              </a:ext>
            </a:extLst>
          </p:cNvPr>
          <p:cNvGraphicFramePr>
            <a:graphicFrameLocks noChangeAspect="1"/>
          </p:cNvGraphicFramePr>
          <p:nvPr/>
        </p:nvGraphicFramePr>
        <p:xfrm>
          <a:off x="436563" y="5224463"/>
          <a:ext cx="6115050" cy="706437"/>
        </p:xfrm>
        <a:graphic>
          <a:graphicData uri="http://schemas.openxmlformats.org/presentationml/2006/ole">
            <mc:AlternateContent xmlns:mc="http://schemas.openxmlformats.org/markup-compatibility/2006">
              <mc:Choice xmlns:v="urn:schemas-microsoft-com:vml" Requires="v">
                <p:oleObj spid="_x0000_s159756" name="Equation" r:id="rId5" imgW="3911600" imgH="457200" progId="Equation.DSMT4">
                  <p:embed/>
                </p:oleObj>
              </mc:Choice>
              <mc:Fallback>
                <p:oleObj name="Equation" r:id="rId5" imgW="3911600" imgH="457200" progId="Equation.DSMT4">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63" y="5224463"/>
                        <a:ext cx="61150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 Box 2">
            <a:extLst>
              <a:ext uri="{FF2B5EF4-FFF2-40B4-BE49-F238E27FC236}">
                <a16:creationId xmlns:a16="http://schemas.microsoft.com/office/drawing/2014/main" id="{2BD3DC1E-87E5-44B3-965C-B2101DBD1641}"/>
              </a:ext>
            </a:extLst>
          </p:cNvPr>
          <p:cNvSpPr txBox="1">
            <a:spLocks noChangeArrowheads="1"/>
          </p:cNvSpPr>
          <p:nvPr/>
        </p:nvSpPr>
        <p:spPr bwMode="auto">
          <a:xfrm>
            <a:off x="366713" y="471488"/>
            <a:ext cx="67818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Regression Model</a:t>
            </a:r>
          </a:p>
        </p:txBody>
      </p:sp>
      <p:sp>
        <p:nvSpPr>
          <p:cNvPr id="159749" name="Slide Number Placeholder 1">
            <a:extLst>
              <a:ext uri="{FF2B5EF4-FFF2-40B4-BE49-F238E27FC236}">
                <a16:creationId xmlns:a16="http://schemas.microsoft.com/office/drawing/2014/main" id="{66594238-9F99-4A37-BEEE-073B01E3971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E4905252-E661-494A-8519-01F1889FC9A5}" type="slidenum">
              <a:rPr lang="en-US" altLang="en-US" sz="900">
                <a:solidFill>
                  <a:schemeClr val="bg1"/>
                </a:solidFill>
                <a:latin typeface="Arial" panose="020B0604020202020204" pitchFamily="34" charset="0"/>
              </a:rPr>
              <a:pPr eaLnBrk="1" hangingPunct="1">
                <a:spcBef>
                  <a:spcPct val="0"/>
                </a:spcBef>
                <a:spcAft>
                  <a:spcPct val="40000"/>
                </a:spcAft>
                <a:buFontTx/>
                <a:buNone/>
              </a:pPr>
              <a:t>116</a:t>
            </a:fld>
            <a:endParaRPr lang="en-US" altLang="en-US" sz="900">
              <a:solidFill>
                <a:schemeClr val="bg1"/>
              </a:solidFill>
              <a:latin typeface="Arial" panose="020B0604020202020204" pitchFamily="34" charset="0"/>
            </a:endParaRPr>
          </a:p>
        </p:txBody>
      </p:sp>
      <p:pic>
        <p:nvPicPr>
          <p:cNvPr id="159750" name="Picture 2">
            <a:extLst>
              <a:ext uri="{FF2B5EF4-FFF2-40B4-BE49-F238E27FC236}">
                <a16:creationId xmlns:a16="http://schemas.microsoft.com/office/drawing/2014/main" id="{52332294-CF3B-4EA2-8BB6-69C11551B3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3113" y="1312863"/>
            <a:ext cx="471487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a:extLst>
              <a:ext uri="{FF2B5EF4-FFF2-40B4-BE49-F238E27FC236}">
                <a16:creationId xmlns:a16="http://schemas.microsoft.com/office/drawing/2014/main" id="{4AEE88D1-8CA0-4DD1-9336-EB9BA562AA7E}"/>
              </a:ext>
            </a:extLst>
          </p:cNvPr>
          <p:cNvCxnSpPr/>
          <p:nvPr/>
        </p:nvCxnSpPr>
        <p:spPr>
          <a:xfrm flipV="1">
            <a:off x="5586413" y="4010025"/>
            <a:ext cx="431800" cy="803275"/>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sp>
        <p:nvSpPr>
          <p:cNvPr id="159752" name="TextBox 8">
            <a:extLst>
              <a:ext uri="{FF2B5EF4-FFF2-40B4-BE49-F238E27FC236}">
                <a16:creationId xmlns:a16="http://schemas.microsoft.com/office/drawing/2014/main" id="{511EA9A8-C357-4278-BE53-06524F25AA69}"/>
              </a:ext>
            </a:extLst>
          </p:cNvPr>
          <p:cNvSpPr txBox="1">
            <a:spLocks noChangeArrowheads="1"/>
          </p:cNvSpPr>
          <p:nvPr/>
        </p:nvSpPr>
        <p:spPr bwMode="auto">
          <a:xfrm>
            <a:off x="6018213" y="3889375"/>
            <a:ext cx="338772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Observation index</a:t>
            </a:r>
          </a:p>
        </p:txBody>
      </p:sp>
      <p:sp>
        <p:nvSpPr>
          <p:cNvPr id="10" name="TextBox 9">
            <a:extLst>
              <a:ext uri="{FF2B5EF4-FFF2-40B4-BE49-F238E27FC236}">
                <a16:creationId xmlns:a16="http://schemas.microsoft.com/office/drawing/2014/main" id="{0B44E441-5108-4A2D-AF9E-97972F236A77}"/>
              </a:ext>
            </a:extLst>
          </p:cNvPr>
          <p:cNvSpPr txBox="1">
            <a:spLocks noRot="1" noChangeAspect="1" noMove="1" noResize="1" noEditPoints="1" noAdjustHandles="1" noChangeArrowheads="1" noChangeShapeType="1" noTextEdit="1"/>
          </p:cNvSpPr>
          <p:nvPr/>
        </p:nvSpPr>
        <p:spPr>
          <a:xfrm>
            <a:off x="6682151" y="5265336"/>
            <a:ext cx="2301073" cy="1089529"/>
          </a:xfrm>
          <a:prstGeom prst="rect">
            <a:avLst/>
          </a:prstGeom>
          <a:blipFill rotWithShape="1">
            <a:blip r:embed="rId8"/>
            <a:stretch>
              <a:fillRect l="-2116" t="-5056" b="-8427"/>
            </a:stretch>
          </a:blipFill>
        </p:spPr>
        <p:txBody>
          <a:bodyPr/>
          <a:lstStyle/>
          <a:p>
            <a:pPr>
              <a:defRPr/>
            </a:pPr>
            <a:r>
              <a:rPr lang="en-US">
                <a:noFill/>
              </a:rPr>
              <a:t> </a:t>
            </a:r>
          </a:p>
        </p:txBody>
      </p:sp>
      <p:sp>
        <p:nvSpPr>
          <p:cNvPr id="159754" name="Footer Placeholder 1">
            <a:extLst>
              <a:ext uri="{FF2B5EF4-FFF2-40B4-BE49-F238E27FC236}">
                <a16:creationId xmlns:a16="http://schemas.microsoft.com/office/drawing/2014/main" id="{57FDA082-3BF8-49EC-B470-E347D2B7EBE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17">
            <a:extLst>
              <a:ext uri="{FF2B5EF4-FFF2-40B4-BE49-F238E27FC236}">
                <a16:creationId xmlns:a16="http://schemas.microsoft.com/office/drawing/2014/main" id="{CA9C3A16-503B-4183-BD53-30B607684241}"/>
              </a:ext>
            </a:extLst>
          </p:cNvPr>
          <p:cNvSpPr txBox="1">
            <a:spLocks noChangeArrowheads="1"/>
          </p:cNvSpPr>
          <p:nvPr/>
        </p:nvSpPr>
        <p:spPr bwMode="auto">
          <a:xfrm>
            <a:off x="385763" y="417513"/>
            <a:ext cx="3505200"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Parameter Interpretation</a:t>
            </a:r>
          </a:p>
        </p:txBody>
      </p:sp>
      <p:sp>
        <p:nvSpPr>
          <p:cNvPr id="160771" name="Slide Number Placeholder 1">
            <a:extLst>
              <a:ext uri="{FF2B5EF4-FFF2-40B4-BE49-F238E27FC236}">
                <a16:creationId xmlns:a16="http://schemas.microsoft.com/office/drawing/2014/main" id="{714E8FA0-9207-42E4-B5B1-1BC029C51B1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F36B02D-EC0C-46C1-B514-C3A72BCDF677}" type="slidenum">
              <a:rPr lang="en-US" altLang="en-US" sz="900">
                <a:solidFill>
                  <a:schemeClr val="bg1"/>
                </a:solidFill>
                <a:latin typeface="Arial" panose="020B0604020202020204" pitchFamily="34" charset="0"/>
              </a:rPr>
              <a:pPr eaLnBrk="1" hangingPunct="1">
                <a:spcBef>
                  <a:spcPct val="0"/>
                </a:spcBef>
                <a:spcAft>
                  <a:spcPct val="40000"/>
                </a:spcAft>
                <a:buFontTx/>
                <a:buNone/>
              </a:pPr>
              <a:t>117</a:t>
            </a:fld>
            <a:endParaRPr lang="en-US" altLang="en-US" sz="900">
              <a:solidFill>
                <a:schemeClr val="bg1"/>
              </a:solidFill>
              <a:latin typeface="Arial" panose="020B0604020202020204" pitchFamily="34" charset="0"/>
            </a:endParaRPr>
          </a:p>
        </p:txBody>
      </p:sp>
      <p:sp>
        <p:nvSpPr>
          <p:cNvPr id="160772" name="TextBox 2">
            <a:extLst>
              <a:ext uri="{FF2B5EF4-FFF2-40B4-BE49-F238E27FC236}">
                <a16:creationId xmlns:a16="http://schemas.microsoft.com/office/drawing/2014/main" id="{32EB40EC-F6F8-4F54-A6EF-94DA7A11D1FF}"/>
              </a:ext>
            </a:extLst>
          </p:cNvPr>
          <p:cNvSpPr txBox="1">
            <a:spLocks noChangeArrowheads="1"/>
          </p:cNvSpPr>
          <p:nvPr/>
        </p:nvSpPr>
        <p:spPr bwMode="auto">
          <a:xfrm>
            <a:off x="385763" y="1146175"/>
            <a:ext cx="84359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pPr>
            <a:r>
              <a:rPr lang="el-GR" altLang="en-US" sz="1800">
                <a:latin typeface="Arial" panose="020B0604020202020204" pitchFamily="34" charset="0"/>
              </a:rPr>
              <a:t>β</a:t>
            </a:r>
            <a:r>
              <a:rPr lang="en-US" altLang="en-US" sz="1800" baseline="-25000">
                <a:latin typeface="Arial" panose="020B0604020202020204" pitchFamily="34" charset="0"/>
              </a:rPr>
              <a:t>0</a:t>
            </a:r>
            <a:r>
              <a:rPr lang="en-US" altLang="en-US" sz="1800">
                <a:latin typeface="Arial" panose="020B0604020202020204" pitchFamily="34" charset="0"/>
              </a:rPr>
              <a:t> is the intercept: mean systolic blood pressure when weight is zero.</a:t>
            </a:r>
          </a:p>
          <a:p>
            <a:pPr eaLnBrk="1" hangingPunct="1">
              <a:spcBef>
                <a:spcPct val="0"/>
              </a:spcBef>
              <a:spcAft>
                <a:spcPct val="40000"/>
              </a:spcAft>
            </a:pPr>
            <a:r>
              <a:rPr lang="el-GR" altLang="en-US" sz="1800">
                <a:latin typeface="Arial" panose="020B0604020202020204" pitchFamily="34" charset="0"/>
              </a:rPr>
              <a:t>β</a:t>
            </a:r>
            <a:r>
              <a:rPr lang="en-US" altLang="en-US" sz="1800" baseline="-25000">
                <a:latin typeface="Arial" panose="020B0604020202020204" pitchFamily="34" charset="0"/>
              </a:rPr>
              <a:t>1 </a:t>
            </a:r>
            <a:r>
              <a:rPr lang="en-US" altLang="en-US" sz="1800">
                <a:latin typeface="Arial" panose="020B0604020202020204" pitchFamily="34" charset="0"/>
              </a:rPr>
              <a:t>is the slope: change in mean systolic blood pressure for a unit change in weight.</a:t>
            </a:r>
          </a:p>
          <a:p>
            <a:pPr eaLnBrk="1" hangingPunct="1">
              <a:spcBef>
                <a:spcPct val="0"/>
              </a:spcBef>
              <a:spcAft>
                <a:spcPct val="40000"/>
              </a:spcAft>
            </a:pPr>
            <a:r>
              <a:rPr lang="en-US" altLang="en-US" sz="1800">
                <a:latin typeface="Arial" panose="020B0604020202020204" pitchFamily="34" charset="0"/>
              </a:rPr>
              <a:t>Note: The intercept may not have a practical interpretation in case where X can not take a zero value.  </a:t>
            </a:r>
            <a:endParaRPr lang="en-US" altLang="en-US" sz="1800" baseline="-25000">
              <a:latin typeface="Arial" panose="020B0604020202020204" pitchFamily="34" charset="0"/>
            </a:endParaRPr>
          </a:p>
        </p:txBody>
      </p:sp>
      <p:pic>
        <p:nvPicPr>
          <p:cNvPr id="160773" name="Picture 6">
            <a:extLst>
              <a:ext uri="{FF2B5EF4-FFF2-40B4-BE49-F238E27FC236}">
                <a16:creationId xmlns:a16="http://schemas.microsoft.com/office/drawing/2014/main" id="{8B336C4B-BD40-4BE2-89DF-1C777F08B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95600"/>
            <a:ext cx="54864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
        <p:nvSpPr>
          <p:cNvPr id="160774" name="Footer Placeholder 1">
            <a:extLst>
              <a:ext uri="{FF2B5EF4-FFF2-40B4-BE49-F238E27FC236}">
                <a16:creationId xmlns:a16="http://schemas.microsoft.com/office/drawing/2014/main" id="{E936EF3C-79AA-428A-9256-3A96E82E529C}"/>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a:extLst>
              <a:ext uri="{FF2B5EF4-FFF2-40B4-BE49-F238E27FC236}">
                <a16:creationId xmlns:a16="http://schemas.microsoft.com/office/drawing/2014/main" id="{CB8DFDA6-343E-485A-AAA7-2A8ABC28103F}"/>
              </a:ext>
            </a:extLst>
          </p:cNvPr>
          <p:cNvSpPr txBox="1">
            <a:spLocks noChangeArrowheads="1"/>
          </p:cNvSpPr>
          <p:nvPr/>
        </p:nvSpPr>
        <p:spPr bwMode="auto">
          <a:xfrm>
            <a:off x="452438" y="1981200"/>
            <a:ext cx="814070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Terminology:</a:t>
            </a:r>
          </a:p>
        </p:txBody>
      </p:sp>
      <p:sp>
        <p:nvSpPr>
          <p:cNvPr id="9220" name="Text Box 4">
            <a:extLst>
              <a:ext uri="{FF2B5EF4-FFF2-40B4-BE49-F238E27FC236}">
                <a16:creationId xmlns:a16="http://schemas.microsoft.com/office/drawing/2014/main" id="{01D9EAEE-385B-40EE-9A59-CF64565E109D}"/>
              </a:ext>
            </a:extLst>
          </p:cNvPr>
          <p:cNvSpPr txBox="1">
            <a:spLocks noRot="1" noChangeAspect="1" noMove="1" noResize="1" noEditPoints="1" noAdjustHandles="1" noChangeArrowheads="1" noChangeShapeType="1" noTextEdit="1"/>
          </p:cNvSpPr>
          <p:nvPr/>
        </p:nvSpPr>
        <p:spPr bwMode="auto">
          <a:xfrm>
            <a:off x="452175" y="440966"/>
            <a:ext cx="5334000" cy="424732"/>
          </a:xfrm>
          <a:prstGeom prst="rect">
            <a:avLst/>
          </a:prstGeom>
          <a:blipFill rotWithShape="1">
            <a:blip r:embed="rId3"/>
            <a:stretch>
              <a:fillRect l="-1714" t="-20000" b="-31429"/>
            </a:stretch>
          </a:blipFill>
          <a:ln>
            <a:noFill/>
          </a:ln>
          <a:effectLst/>
        </p:spPr>
        <p:txBody>
          <a:bodyPr/>
          <a:lstStyle/>
          <a:p>
            <a:pPr>
              <a:defRPr/>
            </a:pPr>
            <a:r>
              <a:rPr lang="en-US">
                <a:noFill/>
              </a:rPr>
              <a:t> </a:t>
            </a:r>
          </a:p>
        </p:txBody>
      </p:sp>
      <p:graphicFrame>
        <p:nvGraphicFramePr>
          <p:cNvPr id="161796" name="Object 5">
            <a:extLst>
              <a:ext uri="{FF2B5EF4-FFF2-40B4-BE49-F238E27FC236}">
                <a16:creationId xmlns:a16="http://schemas.microsoft.com/office/drawing/2014/main" id="{536066BA-EF69-43A9-A810-64D01A7782CD}"/>
              </a:ext>
            </a:extLst>
          </p:cNvPr>
          <p:cNvGraphicFramePr>
            <a:graphicFrameLocks noChangeAspect="1"/>
          </p:cNvGraphicFramePr>
          <p:nvPr/>
        </p:nvGraphicFramePr>
        <p:xfrm>
          <a:off x="708025" y="2667000"/>
          <a:ext cx="7885113" cy="3311525"/>
        </p:xfrm>
        <a:graphic>
          <a:graphicData uri="http://schemas.openxmlformats.org/presentationml/2006/ole">
            <mc:AlternateContent xmlns:mc="http://schemas.openxmlformats.org/markup-compatibility/2006">
              <mc:Choice xmlns:v="urn:schemas-microsoft-com:vml" Requires="v">
                <p:oleObj spid="_x0000_s161800" name="Equation" r:id="rId4" imgW="3911600" imgH="1625600" progId="Equation.DSMT4">
                  <p:embed/>
                </p:oleObj>
              </mc:Choice>
              <mc:Fallback>
                <p:oleObj name="Equation" r:id="rId4" imgW="3911600" imgH="16256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025" y="2667000"/>
                        <a:ext cx="7885113" cy="331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1797" name="Slide Number Placeholder 1">
            <a:extLst>
              <a:ext uri="{FF2B5EF4-FFF2-40B4-BE49-F238E27FC236}">
                <a16:creationId xmlns:a16="http://schemas.microsoft.com/office/drawing/2014/main" id="{CCD38C56-94C2-474E-8811-BFA18D54C13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F86441B-7964-49E4-B977-59AAD78909CE}" type="slidenum">
              <a:rPr lang="en-US" altLang="en-US" sz="900">
                <a:solidFill>
                  <a:schemeClr val="bg1"/>
                </a:solidFill>
                <a:latin typeface="Arial" panose="020B0604020202020204" pitchFamily="34" charset="0"/>
              </a:rPr>
              <a:pPr eaLnBrk="1" hangingPunct="1">
                <a:spcBef>
                  <a:spcPct val="0"/>
                </a:spcBef>
                <a:spcAft>
                  <a:spcPct val="40000"/>
                </a:spcAft>
                <a:buFontTx/>
                <a:buNone/>
              </a:pPr>
              <a:t>118</a:t>
            </a:fld>
            <a:endParaRPr lang="en-US" altLang="en-US" sz="900">
              <a:solidFill>
                <a:schemeClr val="bg1"/>
              </a:solidFill>
              <a:latin typeface="Arial" panose="020B0604020202020204" pitchFamily="34" charset="0"/>
            </a:endParaRPr>
          </a:p>
        </p:txBody>
      </p:sp>
      <p:sp>
        <p:nvSpPr>
          <p:cNvPr id="8" name="TextBox 7">
            <a:extLst>
              <a:ext uri="{FF2B5EF4-FFF2-40B4-BE49-F238E27FC236}">
                <a16:creationId xmlns:a16="http://schemas.microsoft.com/office/drawing/2014/main" id="{200336D0-D9A5-4226-BDCB-BC054C774F29}"/>
              </a:ext>
            </a:extLst>
          </p:cNvPr>
          <p:cNvSpPr txBox="1">
            <a:spLocks noRot="1" noChangeAspect="1" noMove="1" noResize="1" noEditPoints="1" noAdjustHandles="1" noChangeArrowheads="1" noChangeShapeType="1" noTextEdit="1"/>
          </p:cNvSpPr>
          <p:nvPr/>
        </p:nvSpPr>
        <p:spPr>
          <a:xfrm>
            <a:off x="452175" y="1075170"/>
            <a:ext cx="7616650" cy="757130"/>
          </a:xfrm>
          <a:prstGeom prst="rect">
            <a:avLst/>
          </a:prstGeom>
          <a:blipFill rotWithShape="1">
            <a:blip r:embed="rId6"/>
            <a:stretch>
              <a:fillRect l="-1200" t="-10400" b="-17600"/>
            </a:stretch>
          </a:blipFill>
        </p:spPr>
        <p:txBody>
          <a:bodyPr/>
          <a:lstStyle/>
          <a:p>
            <a:pPr>
              <a:defRPr/>
            </a:pPr>
            <a:r>
              <a:rPr lang="en-US">
                <a:noFill/>
              </a:rPr>
              <a:t> </a:t>
            </a:r>
          </a:p>
        </p:txBody>
      </p:sp>
      <p:sp>
        <p:nvSpPr>
          <p:cNvPr id="161799" name="Footer Placeholder 1">
            <a:extLst>
              <a:ext uri="{FF2B5EF4-FFF2-40B4-BE49-F238E27FC236}">
                <a16:creationId xmlns:a16="http://schemas.microsoft.com/office/drawing/2014/main" id="{16E237ED-44F7-4A60-8B99-35E96CEBE825}"/>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5">
            <a:extLst>
              <a:ext uri="{FF2B5EF4-FFF2-40B4-BE49-F238E27FC236}">
                <a16:creationId xmlns:a16="http://schemas.microsoft.com/office/drawing/2014/main" id="{5E72DA56-D900-42AB-B6A7-52DE24B1F620}"/>
              </a:ext>
            </a:extLst>
          </p:cNvPr>
          <p:cNvSpPr txBox="1">
            <a:spLocks noChangeArrowheads="1"/>
          </p:cNvSpPr>
          <p:nvPr/>
        </p:nvSpPr>
        <p:spPr bwMode="auto">
          <a:xfrm>
            <a:off x="442913" y="1111250"/>
            <a:ext cx="77724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buFontTx/>
              <a:buAutoNum type="arabicPeriod"/>
              <a:defRPr/>
            </a:pPr>
            <a:r>
              <a:rPr lang="en-US" altLang="en-US" dirty="0">
                <a:latin typeface="+mn-lt"/>
              </a:rPr>
              <a:t>The residuals should be as small as possible.</a:t>
            </a:r>
          </a:p>
          <a:p>
            <a:pPr>
              <a:spcBef>
                <a:spcPct val="50000"/>
              </a:spcBef>
              <a:buFontTx/>
              <a:buAutoNum type="arabicPeriod"/>
              <a:defRPr/>
            </a:pPr>
            <a:r>
              <a:rPr lang="en-US" altLang="en-US" dirty="0">
                <a:latin typeface="+mn-lt"/>
              </a:rPr>
              <a:t>The residuals should add up to 0.</a:t>
            </a:r>
          </a:p>
          <a:p>
            <a:pPr>
              <a:spcBef>
                <a:spcPct val="50000"/>
              </a:spcBef>
              <a:buFontTx/>
              <a:buAutoNum type="arabicPeriod"/>
              <a:defRPr/>
            </a:pPr>
            <a:r>
              <a:rPr lang="en-US" altLang="en-US" dirty="0">
                <a:latin typeface="+mn-lt"/>
              </a:rPr>
              <a:t>However, there are different ways to do this.  In this session, we will cover the usual least squares criterion.</a:t>
            </a:r>
          </a:p>
          <a:p>
            <a:pPr>
              <a:spcBef>
                <a:spcPct val="50000"/>
              </a:spcBef>
              <a:buFontTx/>
              <a:buAutoNum type="arabicPeriod"/>
              <a:defRPr/>
            </a:pPr>
            <a:endParaRPr lang="en-US" altLang="en-US" dirty="0"/>
          </a:p>
        </p:txBody>
      </p:sp>
      <p:sp>
        <p:nvSpPr>
          <p:cNvPr id="5" name="Text Box 4">
            <a:extLst>
              <a:ext uri="{FF2B5EF4-FFF2-40B4-BE49-F238E27FC236}">
                <a16:creationId xmlns:a16="http://schemas.microsoft.com/office/drawing/2014/main" id="{7ECAE91F-144D-42E2-ACA4-0B545230049A}"/>
              </a:ext>
            </a:extLst>
          </p:cNvPr>
          <p:cNvSpPr txBox="1">
            <a:spLocks noChangeArrowheads="1"/>
          </p:cNvSpPr>
          <p:nvPr/>
        </p:nvSpPr>
        <p:spPr bwMode="auto">
          <a:xfrm>
            <a:off x="452438" y="441325"/>
            <a:ext cx="8339137" cy="423863"/>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How can we draw a reasonable line through the points?</a:t>
            </a:r>
          </a:p>
        </p:txBody>
      </p:sp>
      <p:sp>
        <p:nvSpPr>
          <p:cNvPr id="162820" name="Slide Number Placeholder 1">
            <a:extLst>
              <a:ext uri="{FF2B5EF4-FFF2-40B4-BE49-F238E27FC236}">
                <a16:creationId xmlns:a16="http://schemas.microsoft.com/office/drawing/2014/main" id="{0D4E0D1A-3364-4A03-AD3E-C4FFDF46271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BC92E8D-3B14-43EE-903A-6DA8FED45EA0}" type="slidenum">
              <a:rPr lang="en-US" altLang="en-US" sz="900">
                <a:solidFill>
                  <a:schemeClr val="bg1"/>
                </a:solidFill>
                <a:latin typeface="Arial" panose="020B0604020202020204" pitchFamily="34" charset="0"/>
              </a:rPr>
              <a:pPr eaLnBrk="1" hangingPunct="1">
                <a:spcBef>
                  <a:spcPct val="0"/>
                </a:spcBef>
                <a:spcAft>
                  <a:spcPct val="40000"/>
                </a:spcAft>
                <a:buFontTx/>
                <a:buNone/>
              </a:pPr>
              <a:t>119</a:t>
            </a:fld>
            <a:endParaRPr lang="en-US" altLang="en-US" sz="900">
              <a:solidFill>
                <a:schemeClr val="bg1"/>
              </a:solidFill>
              <a:latin typeface="Arial" panose="020B0604020202020204" pitchFamily="34" charset="0"/>
            </a:endParaRPr>
          </a:p>
        </p:txBody>
      </p:sp>
      <p:sp>
        <p:nvSpPr>
          <p:cNvPr id="162821" name="Footer Placeholder 1">
            <a:extLst>
              <a:ext uri="{FF2B5EF4-FFF2-40B4-BE49-F238E27FC236}">
                <a16:creationId xmlns:a16="http://schemas.microsoft.com/office/drawing/2014/main" id="{A65C7230-DEE0-4C04-AE88-9CA1E7BE678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7F9C5ED-1B54-4F98-909F-82F307A0FB38}"/>
              </a:ext>
            </a:extLst>
          </p:cNvPr>
          <p:cNvSpPr>
            <a:spLocks noGrp="1" noChangeArrowheads="1"/>
          </p:cNvSpPr>
          <p:nvPr>
            <p:ph type="title"/>
          </p:nvPr>
        </p:nvSpPr>
        <p:spPr/>
        <p:txBody>
          <a:bodyPr/>
          <a:lstStyle/>
          <a:p>
            <a:pPr eaLnBrk="1" hangingPunct="1"/>
            <a:r>
              <a:rPr lang="en-US" altLang="en-US" sz="3200"/>
              <a:t>Common Summary Statistics</a:t>
            </a:r>
          </a:p>
        </p:txBody>
      </p:sp>
      <p:sp>
        <p:nvSpPr>
          <p:cNvPr id="53251" name="Rectangle 3">
            <a:extLst>
              <a:ext uri="{FF2B5EF4-FFF2-40B4-BE49-F238E27FC236}">
                <a16:creationId xmlns:a16="http://schemas.microsoft.com/office/drawing/2014/main" id="{92418419-174B-4506-B46A-117780A8D07E}"/>
              </a:ext>
            </a:extLst>
          </p:cNvPr>
          <p:cNvSpPr>
            <a:spLocks noGrp="1" noChangeArrowheads="1"/>
          </p:cNvSpPr>
          <p:nvPr>
            <p:ph idx="1"/>
          </p:nvPr>
        </p:nvSpPr>
        <p:spPr>
          <a:xfrm>
            <a:off x="452438" y="762000"/>
            <a:ext cx="3876675" cy="3013075"/>
          </a:xfrm>
        </p:spPr>
        <p:txBody>
          <a:bodyPr/>
          <a:lstStyle/>
          <a:p>
            <a:pPr lvl="1" eaLnBrk="1" hangingPunct="1">
              <a:buFontTx/>
              <a:buNone/>
            </a:pPr>
            <a:endParaRPr lang="en-US" altLang="en-US" sz="1800"/>
          </a:p>
          <a:p>
            <a:pPr lvl="1" eaLnBrk="1" hangingPunct="1">
              <a:spcBef>
                <a:spcPct val="0"/>
              </a:spcBef>
            </a:pPr>
            <a:r>
              <a:rPr lang="en-US" altLang="en-US" sz="1600"/>
              <a:t>Measures of central tendency</a:t>
            </a:r>
          </a:p>
          <a:p>
            <a:pPr lvl="2" eaLnBrk="1" hangingPunct="1">
              <a:spcBef>
                <a:spcPct val="0"/>
              </a:spcBef>
            </a:pPr>
            <a:r>
              <a:rPr lang="en-US" altLang="en-US" sz="1600"/>
              <a:t>Mean – center of the distribution</a:t>
            </a:r>
          </a:p>
          <a:p>
            <a:pPr lvl="2" eaLnBrk="1" hangingPunct="1">
              <a:spcBef>
                <a:spcPct val="0"/>
              </a:spcBef>
            </a:pPr>
            <a:r>
              <a:rPr lang="en-US" altLang="en-US" sz="1600"/>
              <a:t>Median – middle 50%ile of the distribution</a:t>
            </a:r>
          </a:p>
          <a:p>
            <a:pPr lvl="2" eaLnBrk="1" hangingPunct="1">
              <a:spcBef>
                <a:spcPct val="0"/>
              </a:spcBef>
            </a:pPr>
            <a:r>
              <a:rPr lang="en-US" altLang="en-US" sz="1600"/>
              <a:t>Mode – most commonly occurring value</a:t>
            </a:r>
            <a:br>
              <a:rPr lang="en-US" altLang="en-US" sz="1600"/>
            </a:br>
            <a:endParaRPr lang="en-US" altLang="en-US" sz="1600"/>
          </a:p>
          <a:p>
            <a:pPr lvl="1" eaLnBrk="1" hangingPunct="1">
              <a:spcBef>
                <a:spcPct val="0"/>
              </a:spcBef>
            </a:pPr>
            <a:r>
              <a:rPr lang="en-US" altLang="en-US" sz="1600"/>
              <a:t>Measures of dispersion (variation)</a:t>
            </a:r>
          </a:p>
          <a:p>
            <a:pPr lvl="2" eaLnBrk="1" hangingPunct="1">
              <a:spcBef>
                <a:spcPct val="0"/>
              </a:spcBef>
            </a:pPr>
            <a:r>
              <a:rPr lang="en-US" altLang="en-US" sz="1600"/>
              <a:t>Range</a:t>
            </a:r>
          </a:p>
          <a:p>
            <a:pPr lvl="2" eaLnBrk="1" hangingPunct="1">
              <a:spcBef>
                <a:spcPct val="0"/>
              </a:spcBef>
            </a:pPr>
            <a:r>
              <a:rPr lang="en-US" altLang="en-US" sz="1600"/>
              <a:t>Variance</a:t>
            </a:r>
          </a:p>
          <a:p>
            <a:pPr lvl="2" eaLnBrk="1" hangingPunct="1">
              <a:spcBef>
                <a:spcPct val="0"/>
              </a:spcBef>
            </a:pPr>
            <a:r>
              <a:rPr lang="en-US" altLang="en-US" sz="1600"/>
              <a:t>Standard deviation</a:t>
            </a:r>
            <a:br>
              <a:rPr lang="en-US" altLang="en-US" sz="1600"/>
            </a:br>
            <a:endParaRPr lang="en-US" altLang="en-US" sz="1600"/>
          </a:p>
          <a:p>
            <a:pPr lvl="2" eaLnBrk="1" hangingPunct="1"/>
            <a:endParaRPr lang="en-US" altLang="en-US" sz="1600"/>
          </a:p>
          <a:p>
            <a:pPr lvl="2" eaLnBrk="1" hangingPunct="1"/>
            <a:endParaRPr lang="en-US" altLang="en-US" sz="1600"/>
          </a:p>
        </p:txBody>
      </p:sp>
      <p:sp>
        <p:nvSpPr>
          <p:cNvPr id="53252" name="Slide Number Placeholder 3">
            <a:extLst>
              <a:ext uri="{FF2B5EF4-FFF2-40B4-BE49-F238E27FC236}">
                <a16:creationId xmlns:a16="http://schemas.microsoft.com/office/drawing/2014/main" id="{483CC44C-0753-4323-85FC-EF84FAE2F88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B16CD3E-2726-4BCB-979E-2D4C58EB919A}" type="slidenum">
              <a:rPr lang="en-US" altLang="en-US" sz="800">
                <a:solidFill>
                  <a:schemeClr val="bg1"/>
                </a:solidFill>
                <a:latin typeface="Arial" panose="020B0604020202020204" pitchFamily="34" charset="0"/>
              </a:rPr>
              <a:pPr eaLnBrk="1" hangingPunct="1">
                <a:spcBef>
                  <a:spcPct val="0"/>
                </a:spcBef>
                <a:spcAft>
                  <a:spcPct val="40000"/>
                </a:spcAft>
                <a:buFontTx/>
                <a:buNone/>
              </a:pPr>
              <a:t>12</a:t>
            </a:fld>
            <a:endParaRPr lang="en-US" altLang="en-US" sz="800">
              <a:solidFill>
                <a:schemeClr val="bg1"/>
              </a:solidFill>
              <a:latin typeface="Arial" panose="020B0604020202020204" pitchFamily="34" charset="0"/>
            </a:endParaRPr>
          </a:p>
        </p:txBody>
      </p:sp>
      <p:pic>
        <p:nvPicPr>
          <p:cNvPr id="53253" name="Picture 6" descr="C:\Users\johnsmd2\AppData\Local\Microsoft\Windows\INetCache\IE\ILT58R4O\graphs[1].jpg">
            <a:extLst>
              <a:ext uri="{FF2B5EF4-FFF2-40B4-BE49-F238E27FC236}">
                <a16:creationId xmlns:a16="http://schemas.microsoft.com/office/drawing/2014/main" id="{4B4600F1-DA65-4684-9B34-80FC91A73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2" b="10274"/>
          <a:stretch>
            <a:fillRect/>
          </a:stretch>
        </p:blipFill>
        <p:spPr bwMode="auto">
          <a:xfrm>
            <a:off x="1736725" y="3940175"/>
            <a:ext cx="5670550" cy="2460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3254" name="TextBox 1">
            <a:extLst>
              <a:ext uri="{FF2B5EF4-FFF2-40B4-BE49-F238E27FC236}">
                <a16:creationId xmlns:a16="http://schemas.microsoft.com/office/drawing/2014/main" id="{08F850E8-23B5-4622-A19F-1F94193DF35C}"/>
              </a:ext>
            </a:extLst>
          </p:cNvPr>
          <p:cNvSpPr txBox="1">
            <a:spLocks noChangeArrowheads="1"/>
          </p:cNvSpPr>
          <p:nvPr/>
        </p:nvSpPr>
        <p:spPr bwMode="auto">
          <a:xfrm>
            <a:off x="4543425" y="1031875"/>
            <a:ext cx="4495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00000"/>
              </a:lnSpc>
              <a:spcBef>
                <a:spcPct val="0"/>
              </a:spcBef>
            </a:pPr>
            <a:r>
              <a:rPr lang="en-US" altLang="en-US" sz="1600">
                <a:solidFill>
                  <a:srgbClr val="070605"/>
                </a:solidFill>
              </a:rPr>
              <a:t>Measures of distribution shape</a:t>
            </a:r>
          </a:p>
          <a:p>
            <a:pPr lvl="2" eaLnBrk="1" hangingPunct="1">
              <a:lnSpc>
                <a:spcPct val="100000"/>
              </a:lnSpc>
              <a:spcBef>
                <a:spcPct val="0"/>
              </a:spcBef>
            </a:pPr>
            <a:r>
              <a:rPr lang="en-US" altLang="en-US" sz="1600">
                <a:solidFill>
                  <a:srgbClr val="070605"/>
                </a:solidFill>
              </a:rPr>
              <a:t>Skewness - measure of asymmetry </a:t>
            </a:r>
          </a:p>
          <a:p>
            <a:pPr lvl="3" eaLnBrk="1" hangingPunct="1">
              <a:lnSpc>
                <a:spcPct val="100000"/>
              </a:lnSpc>
              <a:spcBef>
                <a:spcPct val="0"/>
              </a:spcBef>
            </a:pPr>
            <a:r>
              <a:rPr lang="en-US" altLang="en-US" sz="1600">
                <a:solidFill>
                  <a:srgbClr val="070605"/>
                </a:solidFill>
              </a:rPr>
              <a:t>Negative value: skewed to the left</a:t>
            </a:r>
          </a:p>
          <a:p>
            <a:pPr lvl="3" eaLnBrk="1" hangingPunct="1">
              <a:lnSpc>
                <a:spcPct val="100000"/>
              </a:lnSpc>
              <a:spcBef>
                <a:spcPct val="0"/>
              </a:spcBef>
            </a:pPr>
            <a:r>
              <a:rPr lang="en-US" altLang="en-US" sz="1600">
                <a:solidFill>
                  <a:srgbClr val="070605"/>
                </a:solidFill>
              </a:rPr>
              <a:t>Positive value:   skewed to the right.</a:t>
            </a:r>
          </a:p>
          <a:p>
            <a:pPr lvl="3" eaLnBrk="1" hangingPunct="1">
              <a:lnSpc>
                <a:spcPct val="100000"/>
              </a:lnSpc>
              <a:spcBef>
                <a:spcPct val="0"/>
              </a:spcBef>
            </a:pPr>
            <a:r>
              <a:rPr lang="en-US" altLang="en-US" sz="1600">
                <a:solidFill>
                  <a:srgbClr val="070605"/>
                </a:solidFill>
              </a:rPr>
              <a:t>Normal distribution: Skewness=0</a:t>
            </a:r>
          </a:p>
          <a:p>
            <a:pPr lvl="2" eaLnBrk="1" hangingPunct="1">
              <a:lnSpc>
                <a:spcPct val="100000"/>
              </a:lnSpc>
              <a:spcBef>
                <a:spcPct val="0"/>
              </a:spcBef>
            </a:pPr>
            <a:r>
              <a:rPr lang="en-US" altLang="en-US" sz="1600">
                <a:solidFill>
                  <a:srgbClr val="070605"/>
                </a:solidFill>
              </a:rPr>
              <a:t>Kurtosis – measure of distribution peak</a:t>
            </a:r>
          </a:p>
          <a:p>
            <a:pPr lvl="3" eaLnBrk="1" hangingPunct="1">
              <a:lnSpc>
                <a:spcPct val="100000"/>
              </a:lnSpc>
              <a:spcBef>
                <a:spcPct val="0"/>
              </a:spcBef>
            </a:pPr>
            <a:r>
              <a:rPr lang="en-US" altLang="en-US" sz="1600">
                <a:solidFill>
                  <a:srgbClr val="070605"/>
                </a:solidFill>
              </a:rPr>
              <a:t>Positive value:  sharper peak than normal dist</a:t>
            </a:r>
          </a:p>
          <a:p>
            <a:pPr lvl="3" eaLnBrk="1" hangingPunct="1">
              <a:lnSpc>
                <a:spcPct val="100000"/>
              </a:lnSpc>
              <a:spcBef>
                <a:spcPct val="0"/>
              </a:spcBef>
            </a:pPr>
            <a:r>
              <a:rPr lang="en-US" altLang="en-US" sz="1600">
                <a:solidFill>
                  <a:srgbClr val="070605"/>
                </a:solidFill>
              </a:rPr>
              <a:t>Negative value: flatter peak than normal dist</a:t>
            </a:r>
          </a:p>
          <a:p>
            <a:pPr lvl="3" eaLnBrk="1" hangingPunct="1">
              <a:lnSpc>
                <a:spcPct val="100000"/>
              </a:lnSpc>
              <a:spcBef>
                <a:spcPct val="0"/>
              </a:spcBef>
            </a:pPr>
            <a:r>
              <a:rPr lang="en-US" altLang="en-US" sz="1600">
                <a:solidFill>
                  <a:srgbClr val="070605"/>
                </a:solidFill>
              </a:rPr>
              <a:t>Normal distribution: Kurtosis=0</a:t>
            </a:r>
          </a:p>
        </p:txBody>
      </p:sp>
      <p:sp>
        <p:nvSpPr>
          <p:cNvPr id="53255" name="Footer Placeholder 1">
            <a:extLst>
              <a:ext uri="{FF2B5EF4-FFF2-40B4-BE49-F238E27FC236}">
                <a16:creationId xmlns:a16="http://schemas.microsoft.com/office/drawing/2014/main" id="{1891164D-022A-4A70-B5E7-7F58479A025F}"/>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42" name="Object 2">
            <a:extLst>
              <a:ext uri="{FF2B5EF4-FFF2-40B4-BE49-F238E27FC236}">
                <a16:creationId xmlns:a16="http://schemas.microsoft.com/office/drawing/2014/main" id="{0EE927D4-1A46-466F-9778-FEA60AE91EB0}"/>
              </a:ext>
            </a:extLst>
          </p:cNvPr>
          <p:cNvGraphicFramePr>
            <a:graphicFrameLocks noChangeAspect="1"/>
          </p:cNvGraphicFramePr>
          <p:nvPr/>
        </p:nvGraphicFramePr>
        <p:xfrm>
          <a:off x="685800" y="1295400"/>
          <a:ext cx="7010400" cy="863600"/>
        </p:xfrm>
        <a:graphic>
          <a:graphicData uri="http://schemas.openxmlformats.org/presentationml/2006/ole">
            <mc:AlternateContent xmlns:mc="http://schemas.openxmlformats.org/markup-compatibility/2006">
              <mc:Choice xmlns:v="urn:schemas-microsoft-com:vml" Requires="v">
                <p:oleObj spid="_x0000_s163850" name="Equation" r:id="rId3" imgW="3505200" imgH="431800" progId="Equation.DSMT4">
                  <p:embed/>
                </p:oleObj>
              </mc:Choice>
              <mc:Fallback>
                <p:oleObj name="Equation" r:id="rId3" imgW="3505200" imgH="431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95400"/>
                        <a:ext cx="70104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 name="Text Box 4">
            <a:extLst>
              <a:ext uri="{FF2B5EF4-FFF2-40B4-BE49-F238E27FC236}">
                <a16:creationId xmlns:a16="http://schemas.microsoft.com/office/drawing/2014/main" id="{0A064E76-2418-4703-8A23-B15500972F58}"/>
              </a:ext>
            </a:extLst>
          </p:cNvPr>
          <p:cNvSpPr txBox="1">
            <a:spLocks noChangeArrowheads="1"/>
          </p:cNvSpPr>
          <p:nvPr/>
        </p:nvSpPr>
        <p:spPr bwMode="auto">
          <a:xfrm>
            <a:off x="412750" y="2471738"/>
            <a:ext cx="8520113" cy="757237"/>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u="sng" dirty="0">
                <a:latin typeface="+mn-lt"/>
              </a:rPr>
              <a:t>Least Squares Method:</a:t>
            </a:r>
            <a:r>
              <a:rPr lang="en-US" altLang="en-US" dirty="0">
                <a:latin typeface="+mn-lt"/>
              </a:rPr>
              <a:t>  Find the values of </a:t>
            </a:r>
            <a:r>
              <a:rPr lang="en-US" altLang="en-US" i="1" dirty="0">
                <a:latin typeface="+mn-lt"/>
              </a:rPr>
              <a:t>b</a:t>
            </a:r>
            <a:r>
              <a:rPr lang="en-US" altLang="en-US" baseline="-25000" dirty="0">
                <a:latin typeface="+mn-lt"/>
              </a:rPr>
              <a:t>0</a:t>
            </a:r>
            <a:r>
              <a:rPr lang="en-US" altLang="en-US" dirty="0">
                <a:latin typeface="+mn-lt"/>
              </a:rPr>
              <a:t> and </a:t>
            </a:r>
            <a:r>
              <a:rPr lang="en-US" altLang="en-US" i="1" dirty="0">
                <a:latin typeface="+mn-lt"/>
              </a:rPr>
              <a:t>b</a:t>
            </a:r>
            <a:r>
              <a:rPr lang="en-US" altLang="en-US" baseline="-25000" dirty="0">
                <a:latin typeface="+mn-lt"/>
              </a:rPr>
              <a:t>1</a:t>
            </a:r>
            <a:r>
              <a:rPr lang="en-US" altLang="en-US" dirty="0">
                <a:latin typeface="+mn-lt"/>
              </a:rPr>
              <a:t> that minimize SSE.  </a:t>
            </a:r>
          </a:p>
        </p:txBody>
      </p:sp>
      <p:graphicFrame>
        <p:nvGraphicFramePr>
          <p:cNvPr id="163844" name="Object 5">
            <a:extLst>
              <a:ext uri="{FF2B5EF4-FFF2-40B4-BE49-F238E27FC236}">
                <a16:creationId xmlns:a16="http://schemas.microsoft.com/office/drawing/2014/main" id="{E0A3F533-9F8C-45CB-8F9D-A9AFB6EE2FD1}"/>
              </a:ext>
            </a:extLst>
          </p:cNvPr>
          <p:cNvGraphicFramePr>
            <a:graphicFrameLocks noChangeAspect="1"/>
          </p:cNvGraphicFramePr>
          <p:nvPr/>
        </p:nvGraphicFramePr>
        <p:xfrm>
          <a:off x="1828800" y="4038600"/>
          <a:ext cx="4997450" cy="541338"/>
        </p:xfrm>
        <a:graphic>
          <a:graphicData uri="http://schemas.openxmlformats.org/presentationml/2006/ole">
            <mc:AlternateContent xmlns:mc="http://schemas.openxmlformats.org/markup-compatibility/2006">
              <mc:Choice xmlns:v="urn:schemas-microsoft-com:vml" Requires="v">
                <p:oleObj spid="_x0000_s163851" name="Equation" r:id="rId5" imgW="1485255" imgH="253890" progId="Equation.DSMT4">
                  <p:embed/>
                </p:oleObj>
              </mc:Choice>
              <mc:Fallback>
                <p:oleObj name="Equation" r:id="rId5" imgW="1485255" imgH="25389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038600"/>
                        <a:ext cx="4997450" cy="54133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7">
            <a:extLst>
              <a:ext uri="{FF2B5EF4-FFF2-40B4-BE49-F238E27FC236}">
                <a16:creationId xmlns:a16="http://schemas.microsoft.com/office/drawing/2014/main" id="{C44797AA-04F6-4C9D-878A-DC6951C4D181}"/>
              </a:ext>
            </a:extLst>
          </p:cNvPr>
          <p:cNvSpPr txBox="1">
            <a:spLocks noChangeArrowheads="1"/>
          </p:cNvSpPr>
          <p:nvPr/>
        </p:nvSpPr>
        <p:spPr bwMode="auto">
          <a:xfrm>
            <a:off x="412750" y="3332163"/>
            <a:ext cx="8440738"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dirty="0">
                <a:latin typeface="+mn-lt"/>
              </a:rPr>
              <a:t>Those values are called the “</a:t>
            </a:r>
            <a:r>
              <a:rPr lang="en-US" altLang="en-US" u="sng" dirty="0">
                <a:latin typeface="+mn-lt"/>
              </a:rPr>
              <a:t>least squares estimates</a:t>
            </a:r>
            <a:r>
              <a:rPr lang="en-US" altLang="en-US" dirty="0">
                <a:latin typeface="+mn-lt"/>
              </a:rPr>
              <a:t>” of </a:t>
            </a:r>
            <a:r>
              <a:rPr lang="en-US" altLang="en-US" i="1" dirty="0">
                <a:latin typeface="+mn-lt"/>
              </a:rPr>
              <a:t>b</a:t>
            </a:r>
            <a:r>
              <a:rPr lang="en-US" altLang="en-US" baseline="-25000" dirty="0">
                <a:latin typeface="+mn-lt"/>
              </a:rPr>
              <a:t>0</a:t>
            </a:r>
            <a:r>
              <a:rPr lang="en-US" altLang="en-US" dirty="0">
                <a:latin typeface="+mn-lt"/>
              </a:rPr>
              <a:t> and </a:t>
            </a:r>
            <a:r>
              <a:rPr lang="en-US" altLang="en-US" i="1" dirty="0">
                <a:latin typeface="+mn-lt"/>
              </a:rPr>
              <a:t>b</a:t>
            </a:r>
            <a:r>
              <a:rPr lang="en-US" altLang="en-US" baseline="-25000" dirty="0">
                <a:latin typeface="+mn-lt"/>
              </a:rPr>
              <a:t>1</a:t>
            </a:r>
            <a:r>
              <a:rPr lang="en-US" altLang="en-US" dirty="0">
                <a:latin typeface="+mn-lt"/>
              </a:rPr>
              <a:t>:</a:t>
            </a:r>
          </a:p>
        </p:txBody>
      </p:sp>
      <p:sp>
        <p:nvSpPr>
          <p:cNvPr id="9" name="Text Box 4">
            <a:extLst>
              <a:ext uri="{FF2B5EF4-FFF2-40B4-BE49-F238E27FC236}">
                <a16:creationId xmlns:a16="http://schemas.microsoft.com/office/drawing/2014/main" id="{68C8D082-E857-44D7-A81C-7EF0A2D9F72A}"/>
              </a:ext>
            </a:extLst>
          </p:cNvPr>
          <p:cNvSpPr txBox="1">
            <a:spLocks noRot="1" noChangeAspect="1" noMove="1" noResize="1" noEditPoints="1" noAdjustHandles="1" noChangeArrowheads="1" noChangeShapeType="1" noTextEdit="1"/>
          </p:cNvSpPr>
          <p:nvPr/>
        </p:nvSpPr>
        <p:spPr bwMode="auto">
          <a:xfrm>
            <a:off x="452175" y="440966"/>
            <a:ext cx="5334000" cy="424732"/>
          </a:xfrm>
          <a:prstGeom prst="rect">
            <a:avLst/>
          </a:prstGeom>
          <a:blipFill rotWithShape="1">
            <a:blip r:embed="rId7"/>
            <a:stretch>
              <a:fillRect l="-1714" t="-20000" b="-31429"/>
            </a:stretch>
          </a:blipFill>
          <a:ln>
            <a:noFill/>
          </a:ln>
          <a:effectLst/>
        </p:spPr>
        <p:txBody>
          <a:bodyPr/>
          <a:lstStyle/>
          <a:p>
            <a:pPr>
              <a:defRPr/>
            </a:pPr>
            <a:r>
              <a:rPr lang="en-US">
                <a:noFill/>
              </a:rPr>
              <a:t> </a:t>
            </a:r>
          </a:p>
        </p:txBody>
      </p:sp>
      <p:sp>
        <p:nvSpPr>
          <p:cNvPr id="163847" name="Slide Number Placeholder 1">
            <a:extLst>
              <a:ext uri="{FF2B5EF4-FFF2-40B4-BE49-F238E27FC236}">
                <a16:creationId xmlns:a16="http://schemas.microsoft.com/office/drawing/2014/main" id="{62D93A15-EC23-487D-9713-DD9759E73AED}"/>
              </a:ext>
            </a:extLst>
          </p:cNvPr>
          <p:cNvSpPr>
            <a:spLocks noGrp="1"/>
          </p:cNvSpPr>
          <p:nvPr>
            <p:ph type="sldNum" sz="quarter" idx="11"/>
          </p:nvPr>
        </p:nvSpPr>
        <p:spPr>
          <a:xfrm>
            <a:off x="8482013" y="6553200"/>
            <a:ext cx="371475" cy="236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C862A173-6078-49C0-B55B-34BF0D4A55ED}" type="slidenum">
              <a:rPr lang="en-US" altLang="en-US" sz="900">
                <a:solidFill>
                  <a:schemeClr val="bg1"/>
                </a:solidFill>
                <a:latin typeface="Arial" panose="020B0604020202020204" pitchFamily="34" charset="0"/>
              </a:rPr>
              <a:pPr eaLnBrk="1" hangingPunct="1">
                <a:spcBef>
                  <a:spcPct val="0"/>
                </a:spcBef>
                <a:spcAft>
                  <a:spcPct val="40000"/>
                </a:spcAft>
                <a:buFontTx/>
                <a:buNone/>
              </a:pPr>
              <a:t>120</a:t>
            </a:fld>
            <a:endParaRPr lang="en-US" altLang="en-US" sz="90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0415862A-CECC-4AA4-9475-7F2A653CC0BB}"/>
              </a:ext>
            </a:extLst>
          </p:cNvPr>
          <p:cNvSpPr txBox="1">
            <a:spLocks noRot="1" noChangeAspect="1" noMove="1" noResize="1" noEditPoints="1" noAdjustHandles="1" noChangeArrowheads="1" noChangeShapeType="1" noTextEdit="1"/>
          </p:cNvSpPr>
          <p:nvPr/>
        </p:nvSpPr>
        <p:spPr>
          <a:xfrm>
            <a:off x="604575" y="4875123"/>
            <a:ext cx="7616650" cy="1089529"/>
          </a:xfrm>
          <a:prstGeom prst="rect">
            <a:avLst/>
          </a:prstGeom>
          <a:blipFill rotWithShape="1">
            <a:blip r:embed="rId8"/>
            <a:stretch>
              <a:fillRect l="-1200" t="-7865" b="-3933"/>
            </a:stretch>
          </a:blipFill>
        </p:spPr>
        <p:txBody>
          <a:bodyPr/>
          <a:lstStyle/>
          <a:p>
            <a:pPr>
              <a:defRPr/>
            </a:pPr>
            <a:r>
              <a:rPr lang="en-US">
                <a:noFill/>
              </a:rPr>
              <a:t> </a:t>
            </a:r>
          </a:p>
        </p:txBody>
      </p:sp>
      <p:sp>
        <p:nvSpPr>
          <p:cNvPr id="163849" name="Footer Placeholder 1">
            <a:extLst>
              <a:ext uri="{FF2B5EF4-FFF2-40B4-BE49-F238E27FC236}">
                <a16:creationId xmlns:a16="http://schemas.microsoft.com/office/drawing/2014/main" id="{E3E6EE4D-EC2C-4930-8C21-D56EF0DFF47B}"/>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a:extLst>
              <a:ext uri="{FF2B5EF4-FFF2-40B4-BE49-F238E27FC236}">
                <a16:creationId xmlns:a16="http://schemas.microsoft.com/office/drawing/2014/main" id="{67577EA4-B1D5-4583-9B5F-0C04FDEBF10B}"/>
              </a:ext>
            </a:extLst>
          </p:cNvPr>
          <p:cNvSpPr txBox="1">
            <a:spLocks noRot="1" noChangeAspect="1" noMove="1" noResize="1" noEditPoints="1" noAdjustHandles="1" noChangeArrowheads="1" noChangeShapeType="1" noTextEdit="1"/>
          </p:cNvSpPr>
          <p:nvPr/>
        </p:nvSpPr>
        <p:spPr bwMode="auto">
          <a:xfrm>
            <a:off x="452175" y="440966"/>
            <a:ext cx="5334000" cy="424732"/>
          </a:xfrm>
          <a:prstGeom prst="rect">
            <a:avLst/>
          </a:prstGeom>
          <a:blipFill rotWithShape="1">
            <a:blip r:embed="rId2"/>
            <a:stretch>
              <a:fillRect l="-1714" t="-20000" b="-31429"/>
            </a:stretch>
          </a:blipFill>
          <a:ln>
            <a:noFill/>
          </a:ln>
          <a:effectLst/>
        </p:spPr>
        <p:txBody>
          <a:bodyPr/>
          <a:lstStyle/>
          <a:p>
            <a:pPr>
              <a:defRPr/>
            </a:pPr>
            <a:r>
              <a:rPr lang="en-US">
                <a:noFill/>
              </a:rPr>
              <a:t> </a:t>
            </a:r>
          </a:p>
        </p:txBody>
      </p:sp>
      <p:sp>
        <p:nvSpPr>
          <p:cNvPr id="164867" name="Slide Number Placeholder 1">
            <a:extLst>
              <a:ext uri="{FF2B5EF4-FFF2-40B4-BE49-F238E27FC236}">
                <a16:creationId xmlns:a16="http://schemas.microsoft.com/office/drawing/2014/main" id="{4EB8DB89-0630-4DE8-9774-7243BDD8602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39F49912-0BF1-4C8E-B1CA-E26CF244A720}" type="slidenum">
              <a:rPr lang="en-US" altLang="en-US" sz="900">
                <a:solidFill>
                  <a:schemeClr val="bg1"/>
                </a:solidFill>
                <a:latin typeface="Arial" panose="020B0604020202020204" pitchFamily="34" charset="0"/>
              </a:rPr>
              <a:pPr eaLnBrk="1" hangingPunct="1">
                <a:spcBef>
                  <a:spcPct val="0"/>
                </a:spcBef>
                <a:spcAft>
                  <a:spcPct val="40000"/>
                </a:spcAft>
                <a:buFontTx/>
                <a:buNone/>
              </a:pPr>
              <a:t>121</a:t>
            </a:fld>
            <a:endParaRPr lang="en-US" altLang="en-US" sz="900">
              <a:solidFill>
                <a:schemeClr val="bg1"/>
              </a:solidFill>
              <a:latin typeface="Arial" panose="020B0604020202020204" pitchFamily="34" charset="0"/>
            </a:endParaRPr>
          </a:p>
        </p:txBody>
      </p:sp>
      <p:sp>
        <p:nvSpPr>
          <p:cNvPr id="164868" name="TextBox 3">
            <a:extLst>
              <a:ext uri="{FF2B5EF4-FFF2-40B4-BE49-F238E27FC236}">
                <a16:creationId xmlns:a16="http://schemas.microsoft.com/office/drawing/2014/main" id="{0B105C56-AF03-4267-870B-929E100960C7}"/>
              </a:ext>
            </a:extLst>
          </p:cNvPr>
          <p:cNvSpPr txBox="1">
            <a:spLocks noChangeArrowheads="1"/>
          </p:cNvSpPr>
          <p:nvPr/>
        </p:nvSpPr>
        <p:spPr bwMode="auto">
          <a:xfrm>
            <a:off x="452438" y="1236663"/>
            <a:ext cx="37480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Least squares estimates</a:t>
            </a:r>
          </a:p>
        </p:txBody>
      </p:sp>
      <p:sp>
        <p:nvSpPr>
          <p:cNvPr id="5" name="TextBox 4">
            <a:extLst>
              <a:ext uri="{FF2B5EF4-FFF2-40B4-BE49-F238E27FC236}">
                <a16:creationId xmlns:a16="http://schemas.microsoft.com/office/drawing/2014/main" id="{CFBB2F1A-F267-4CB2-A416-D57DD9FD753A}"/>
              </a:ext>
            </a:extLst>
          </p:cNvPr>
          <p:cNvSpPr txBox="1">
            <a:spLocks noRot="1" noChangeAspect="1" noMove="1" noResize="1" noEditPoints="1" noAdjustHandles="1" noChangeArrowheads="1" noChangeShapeType="1" noTextEdit="1"/>
          </p:cNvSpPr>
          <p:nvPr/>
        </p:nvSpPr>
        <p:spPr>
          <a:xfrm>
            <a:off x="2646075" y="1818752"/>
            <a:ext cx="2800638" cy="639149"/>
          </a:xfrm>
          <a:prstGeom prst="rect">
            <a:avLst/>
          </a:prstGeom>
          <a:blipFill rotWithShape="1">
            <a:blip r:embed="rId3"/>
            <a:stretch>
              <a:fillRect r="-4139" b="-5714"/>
            </a:stretch>
          </a:blipFill>
        </p:spPr>
        <p:txBody>
          <a:bodyPr/>
          <a:lstStyle/>
          <a:p>
            <a:pPr>
              <a:defRPr/>
            </a:pPr>
            <a:r>
              <a:rPr lang="en-US">
                <a:noFill/>
              </a:rPr>
              <a:t> </a:t>
            </a:r>
          </a:p>
        </p:txBody>
      </p:sp>
      <p:sp>
        <p:nvSpPr>
          <p:cNvPr id="7" name="TextBox 6">
            <a:extLst>
              <a:ext uri="{FF2B5EF4-FFF2-40B4-BE49-F238E27FC236}">
                <a16:creationId xmlns:a16="http://schemas.microsoft.com/office/drawing/2014/main" id="{A42CB541-A097-4FF7-8DA1-9048323319F4}"/>
              </a:ext>
            </a:extLst>
          </p:cNvPr>
          <p:cNvSpPr txBox="1">
            <a:spLocks noRot="1" noChangeAspect="1" noMove="1" noResize="1" noEditPoints="1" noAdjustHandles="1" noChangeArrowheads="1" noChangeShapeType="1" noTextEdit="1"/>
          </p:cNvSpPr>
          <p:nvPr/>
        </p:nvSpPr>
        <p:spPr>
          <a:xfrm>
            <a:off x="2676524" y="2974312"/>
            <a:ext cx="1523687" cy="341632"/>
          </a:xfrm>
          <a:prstGeom prst="rect">
            <a:avLst/>
          </a:prstGeom>
          <a:blipFill rotWithShape="1">
            <a:blip r:embed="rId4"/>
            <a:stretch>
              <a:fillRect/>
            </a:stretch>
          </a:blipFill>
        </p:spPr>
        <p:txBody>
          <a:bodyPr/>
          <a:lstStyle/>
          <a:p>
            <a:pPr>
              <a:defRPr/>
            </a:pPr>
            <a:r>
              <a:rPr lang="en-US">
                <a:noFill/>
              </a:rPr>
              <a:t> </a:t>
            </a:r>
          </a:p>
        </p:txBody>
      </p:sp>
      <p:sp>
        <p:nvSpPr>
          <p:cNvPr id="8" name="Rectangle 7">
            <a:extLst>
              <a:ext uri="{FF2B5EF4-FFF2-40B4-BE49-F238E27FC236}">
                <a16:creationId xmlns:a16="http://schemas.microsoft.com/office/drawing/2014/main" id="{3C5CAA8D-07CC-4EDF-BFD3-1D14239116B0}"/>
              </a:ext>
            </a:extLst>
          </p:cNvPr>
          <p:cNvSpPr>
            <a:spLocks noRot="1" noChangeAspect="1" noMove="1" noResize="1" noEditPoints="1" noAdjustHandles="1" noChangeArrowheads="1" noChangeShapeType="1" noTextEdit="1"/>
          </p:cNvSpPr>
          <p:nvPr/>
        </p:nvSpPr>
        <p:spPr>
          <a:xfrm>
            <a:off x="761726" y="4232874"/>
            <a:ext cx="1356975" cy="579582"/>
          </a:xfrm>
          <a:prstGeom prst="rect">
            <a:avLst/>
          </a:prstGeom>
          <a:blipFill rotWithShape="1">
            <a:blip r:embed="rId5"/>
            <a:stretch>
              <a:fillRect b="-5263"/>
            </a:stretch>
          </a:blipFill>
        </p:spPr>
        <p:txBody>
          <a:bodyPr/>
          <a:lstStyle/>
          <a:p>
            <a:pPr>
              <a:defRPr/>
            </a:pPr>
            <a:r>
              <a:rPr lang="en-US">
                <a:noFill/>
              </a:rPr>
              <a:t> </a:t>
            </a:r>
          </a:p>
        </p:txBody>
      </p:sp>
      <p:sp>
        <p:nvSpPr>
          <p:cNvPr id="14" name="Rectangle 13">
            <a:extLst>
              <a:ext uri="{FF2B5EF4-FFF2-40B4-BE49-F238E27FC236}">
                <a16:creationId xmlns:a16="http://schemas.microsoft.com/office/drawing/2014/main" id="{03645B4B-C610-4A7D-BF7D-457BD952F9D6}"/>
              </a:ext>
            </a:extLst>
          </p:cNvPr>
          <p:cNvSpPr>
            <a:spLocks noRot="1" noChangeAspect="1" noMove="1" noResize="1" noEditPoints="1" noAdjustHandles="1" noChangeArrowheads="1" noChangeShapeType="1" noTextEdit="1"/>
          </p:cNvSpPr>
          <p:nvPr/>
        </p:nvSpPr>
        <p:spPr>
          <a:xfrm>
            <a:off x="2326193" y="4223741"/>
            <a:ext cx="1351909" cy="581185"/>
          </a:xfrm>
          <a:prstGeom prst="rect">
            <a:avLst/>
          </a:prstGeom>
          <a:blipFill rotWithShape="1">
            <a:blip r:embed="rId6"/>
            <a:stretch>
              <a:fillRect b="-4211"/>
            </a:stretch>
          </a:blipFill>
        </p:spPr>
        <p:txBody>
          <a:bodyPr/>
          <a:lstStyle/>
          <a:p>
            <a:pPr>
              <a:defRPr/>
            </a:pPr>
            <a:r>
              <a:rPr lang="en-US">
                <a:noFill/>
              </a:rPr>
              <a:t> </a:t>
            </a:r>
          </a:p>
        </p:txBody>
      </p:sp>
      <p:sp>
        <p:nvSpPr>
          <p:cNvPr id="164873" name="TextBox 9">
            <a:extLst>
              <a:ext uri="{FF2B5EF4-FFF2-40B4-BE49-F238E27FC236}">
                <a16:creationId xmlns:a16="http://schemas.microsoft.com/office/drawing/2014/main" id="{17276CB4-ED1C-4A84-BFD6-DC51C50A51FC}"/>
              </a:ext>
            </a:extLst>
          </p:cNvPr>
          <p:cNvSpPr txBox="1">
            <a:spLocks noChangeArrowheads="1"/>
          </p:cNvSpPr>
          <p:nvPr/>
        </p:nvSpPr>
        <p:spPr bwMode="auto">
          <a:xfrm>
            <a:off x="671513" y="3476625"/>
            <a:ext cx="135731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where</a:t>
            </a:r>
          </a:p>
        </p:txBody>
      </p:sp>
      <p:sp>
        <p:nvSpPr>
          <p:cNvPr id="164874" name="Footer Placeholder 1">
            <a:extLst>
              <a:ext uri="{FF2B5EF4-FFF2-40B4-BE49-F238E27FC236}">
                <a16:creationId xmlns:a16="http://schemas.microsoft.com/office/drawing/2014/main" id="{0BAF4AA5-3E0B-494D-B7BF-68DDAD0BFA6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1C0F30F9-FE8D-47F4-AE43-3C777C54BAE5}"/>
              </a:ext>
            </a:extLst>
          </p:cNvPr>
          <p:cNvSpPr txBox="1">
            <a:spLocks noChangeArrowheads="1"/>
          </p:cNvSpPr>
          <p:nvPr/>
        </p:nvSpPr>
        <p:spPr bwMode="auto">
          <a:xfrm>
            <a:off x="366713" y="471488"/>
            <a:ext cx="67818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Example: Weight vs. Systolic Blood Pressure</a:t>
            </a:r>
          </a:p>
        </p:txBody>
      </p:sp>
      <p:sp>
        <p:nvSpPr>
          <p:cNvPr id="165891" name="Slide Number Placeholder 1">
            <a:extLst>
              <a:ext uri="{FF2B5EF4-FFF2-40B4-BE49-F238E27FC236}">
                <a16:creationId xmlns:a16="http://schemas.microsoft.com/office/drawing/2014/main" id="{E8AD7362-B1BA-4933-8F6E-24DA0117D4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3D8C153-30B3-4116-B542-D136D7D32B7F}" type="slidenum">
              <a:rPr lang="en-US" altLang="en-US" sz="900">
                <a:solidFill>
                  <a:schemeClr val="bg1"/>
                </a:solidFill>
                <a:latin typeface="Arial" panose="020B0604020202020204" pitchFamily="34" charset="0"/>
              </a:rPr>
              <a:pPr eaLnBrk="1" hangingPunct="1">
                <a:spcBef>
                  <a:spcPct val="0"/>
                </a:spcBef>
                <a:spcAft>
                  <a:spcPct val="40000"/>
                </a:spcAft>
                <a:buFontTx/>
                <a:buNone/>
              </a:pPr>
              <a:t>122</a:t>
            </a:fld>
            <a:endParaRPr lang="en-US" altLang="en-US" sz="900">
              <a:solidFill>
                <a:schemeClr val="bg1"/>
              </a:solidFill>
              <a:latin typeface="Arial" panose="020B0604020202020204" pitchFamily="34" charset="0"/>
            </a:endParaRPr>
          </a:p>
        </p:txBody>
      </p:sp>
      <p:sp>
        <p:nvSpPr>
          <p:cNvPr id="3" name="Oval 2">
            <a:extLst>
              <a:ext uri="{FF2B5EF4-FFF2-40B4-BE49-F238E27FC236}">
                <a16:creationId xmlns:a16="http://schemas.microsoft.com/office/drawing/2014/main" id="{B0FF2061-51EE-43E5-8AF7-D7F7E72E23D8}"/>
              </a:ext>
            </a:extLst>
          </p:cNvPr>
          <p:cNvSpPr/>
          <p:nvPr/>
        </p:nvSpPr>
        <p:spPr>
          <a:xfrm>
            <a:off x="1066800" y="4098925"/>
            <a:ext cx="685800" cy="2921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Oval 3">
            <a:extLst>
              <a:ext uri="{FF2B5EF4-FFF2-40B4-BE49-F238E27FC236}">
                <a16:creationId xmlns:a16="http://schemas.microsoft.com/office/drawing/2014/main" id="{D458FADB-C649-44B5-8AAE-080B9F6A5225}"/>
              </a:ext>
            </a:extLst>
          </p:cNvPr>
          <p:cNvSpPr/>
          <p:nvPr/>
        </p:nvSpPr>
        <p:spPr>
          <a:xfrm>
            <a:off x="1066800" y="3814763"/>
            <a:ext cx="685800" cy="290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 name="Straight Arrow Connector 5">
            <a:extLst>
              <a:ext uri="{FF2B5EF4-FFF2-40B4-BE49-F238E27FC236}">
                <a16:creationId xmlns:a16="http://schemas.microsoft.com/office/drawing/2014/main" id="{685AE008-55F6-470B-B6A7-4E65322FF5E7}"/>
              </a:ext>
            </a:extLst>
          </p:cNvPr>
          <p:cNvCxnSpPr/>
          <p:nvPr/>
        </p:nvCxnSpPr>
        <p:spPr>
          <a:xfrm flipV="1">
            <a:off x="1698625" y="2935288"/>
            <a:ext cx="1906588" cy="9667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631357-29A4-4021-A5FD-A2368DDEC5E7}"/>
              </a:ext>
            </a:extLst>
          </p:cNvPr>
          <p:cNvCxnSpPr/>
          <p:nvPr/>
        </p:nvCxnSpPr>
        <p:spPr>
          <a:xfrm>
            <a:off x="1760538" y="4262438"/>
            <a:ext cx="428625" cy="3222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5896" name="TextBox 1">
            <a:extLst>
              <a:ext uri="{FF2B5EF4-FFF2-40B4-BE49-F238E27FC236}">
                <a16:creationId xmlns:a16="http://schemas.microsoft.com/office/drawing/2014/main" id="{D5C53A39-9DD7-4B78-80DB-6DDF02F9F064}"/>
              </a:ext>
            </a:extLst>
          </p:cNvPr>
          <p:cNvSpPr txBox="1">
            <a:spLocks noChangeArrowheads="1"/>
          </p:cNvSpPr>
          <p:nvPr/>
        </p:nvSpPr>
        <p:spPr bwMode="auto">
          <a:xfrm>
            <a:off x="457200" y="1068388"/>
            <a:ext cx="3838575" cy="565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b="1">
                <a:latin typeface="Segoe UI" panose="020B0502040204020203" pitchFamily="34" charset="0"/>
              </a:rPr>
              <a:t>Regression Analysis: SBP (114) versus Wt (114) </a:t>
            </a:r>
          </a:p>
          <a:p>
            <a:pPr eaLnBrk="1" hangingPunct="1">
              <a:spcBef>
                <a:spcPct val="0"/>
              </a:spcBef>
              <a:spcAft>
                <a:spcPct val="40000"/>
              </a:spcAft>
              <a:buFontTx/>
              <a:buNone/>
            </a:pPr>
            <a:r>
              <a:rPr lang="en-US" altLang="en-US" sz="900">
                <a:latin typeface="Courier New" panose="02070309020205020404" pitchFamily="49" charset="0"/>
              </a:rPr>
              <a:t>Analysis of Variance</a:t>
            </a:r>
          </a:p>
          <a:p>
            <a:pPr eaLnBrk="1" hangingPunct="1">
              <a:spcBef>
                <a:spcPct val="0"/>
              </a:spcBef>
              <a:spcAft>
                <a:spcPct val="40000"/>
              </a:spcAft>
              <a:buFontTx/>
              <a:buNone/>
            </a:pPr>
            <a:r>
              <a:rPr lang="en-US" altLang="en-US" sz="900">
                <a:latin typeface="Courier New" panose="02070309020205020404" pitchFamily="49" charset="0"/>
              </a:rPr>
              <a:t>Source         DF   Adj SS   Adj MS  F-Value  P-Value</a:t>
            </a:r>
          </a:p>
          <a:p>
            <a:pPr eaLnBrk="1" hangingPunct="1">
              <a:spcBef>
                <a:spcPct val="0"/>
              </a:spcBef>
              <a:spcAft>
                <a:spcPct val="40000"/>
              </a:spcAft>
              <a:buFontTx/>
              <a:buNone/>
            </a:pPr>
            <a:r>
              <a:rPr lang="en-US" altLang="en-US" sz="900">
                <a:latin typeface="Courier New" panose="02070309020205020404" pitchFamily="49" charset="0"/>
              </a:rPr>
              <a:t>Regression      1  3263.24  3263.24     9.67    0.014</a:t>
            </a:r>
          </a:p>
          <a:p>
            <a:pPr eaLnBrk="1" hangingPunct="1">
              <a:spcBef>
                <a:spcPct val="0"/>
              </a:spcBef>
              <a:spcAft>
                <a:spcPct val="40000"/>
              </a:spcAft>
              <a:buFontTx/>
              <a:buNone/>
            </a:pPr>
            <a:r>
              <a:rPr lang="en-US" altLang="en-US" sz="900">
                <a:latin typeface="Courier New" panose="02070309020205020404" pitchFamily="49" charset="0"/>
              </a:rPr>
              <a:t>  Wt (114)      1  3263.24  3263.24     9.67    0.014</a:t>
            </a:r>
          </a:p>
          <a:p>
            <a:pPr eaLnBrk="1" hangingPunct="1">
              <a:spcBef>
                <a:spcPct val="0"/>
              </a:spcBef>
              <a:spcAft>
                <a:spcPct val="40000"/>
              </a:spcAft>
              <a:buFontTx/>
              <a:buNone/>
            </a:pPr>
            <a:r>
              <a:rPr lang="en-US" altLang="en-US" sz="900">
                <a:latin typeface="Courier New" panose="02070309020205020404" pitchFamily="49" charset="0"/>
              </a:rPr>
              <a:t>Error           8  2699.26   337.41</a:t>
            </a:r>
          </a:p>
          <a:p>
            <a:pPr eaLnBrk="1" hangingPunct="1">
              <a:spcBef>
                <a:spcPct val="0"/>
              </a:spcBef>
              <a:spcAft>
                <a:spcPct val="40000"/>
              </a:spcAft>
              <a:buFontTx/>
              <a:buNone/>
            </a:pPr>
            <a:r>
              <a:rPr lang="en-US" altLang="en-US" sz="900">
                <a:latin typeface="Courier New" panose="02070309020205020404" pitchFamily="49" charset="0"/>
              </a:rPr>
              <a:t>  Lack-of-Fit   7  2649.26   378.47     7.57    0.273</a:t>
            </a:r>
          </a:p>
          <a:p>
            <a:pPr eaLnBrk="1" hangingPunct="1">
              <a:spcBef>
                <a:spcPct val="0"/>
              </a:spcBef>
              <a:spcAft>
                <a:spcPct val="40000"/>
              </a:spcAft>
              <a:buFontTx/>
              <a:buNone/>
            </a:pPr>
            <a:r>
              <a:rPr lang="en-US" altLang="en-US" sz="900">
                <a:latin typeface="Courier New" panose="02070309020205020404" pitchFamily="49" charset="0"/>
              </a:rPr>
              <a:t>  Pure Error    1    50.00    50.00</a:t>
            </a:r>
          </a:p>
          <a:p>
            <a:pPr eaLnBrk="1" hangingPunct="1">
              <a:spcBef>
                <a:spcPct val="0"/>
              </a:spcBef>
              <a:spcAft>
                <a:spcPct val="40000"/>
              </a:spcAft>
              <a:buFontTx/>
              <a:buNone/>
            </a:pPr>
            <a:r>
              <a:rPr lang="en-US" altLang="en-US" sz="900">
                <a:latin typeface="Courier New" panose="02070309020205020404" pitchFamily="49" charset="0"/>
              </a:rPr>
              <a:t>Total           9  5962.50</a:t>
            </a:r>
          </a:p>
          <a:p>
            <a:pPr eaLnBrk="1" hangingPunct="1">
              <a:spcBef>
                <a:spcPct val="0"/>
              </a:spcBef>
              <a:spcAft>
                <a:spcPct val="40000"/>
              </a:spcAft>
              <a:buFontTx/>
              <a:buNone/>
            </a:pPr>
            <a:endParaRPr lang="en-US" altLang="en-US" sz="900">
              <a:latin typeface="Courier New" panose="02070309020205020404" pitchFamily="49" charset="0"/>
            </a:endParaRPr>
          </a:p>
          <a:p>
            <a:pPr eaLnBrk="1" hangingPunct="1">
              <a:spcBef>
                <a:spcPct val="0"/>
              </a:spcBef>
              <a:spcAft>
                <a:spcPct val="40000"/>
              </a:spcAft>
              <a:buFontTx/>
              <a:buNone/>
            </a:pPr>
            <a:r>
              <a:rPr lang="en-US" altLang="en-US" sz="900">
                <a:latin typeface="Courier New" panose="02070309020205020404" pitchFamily="49" charset="0"/>
              </a:rPr>
              <a:t>Model Summary</a:t>
            </a:r>
          </a:p>
          <a:p>
            <a:pPr eaLnBrk="1" hangingPunct="1">
              <a:spcBef>
                <a:spcPct val="0"/>
              </a:spcBef>
              <a:spcAft>
                <a:spcPct val="40000"/>
              </a:spcAft>
              <a:buFontTx/>
              <a:buNone/>
            </a:pPr>
            <a:r>
              <a:rPr lang="en-US" altLang="en-US" sz="900">
                <a:latin typeface="Courier New" panose="02070309020205020404" pitchFamily="49" charset="0"/>
              </a:rPr>
              <a:t>      S    R-sq  R-sq(adj)  R-sq(pred)</a:t>
            </a:r>
          </a:p>
          <a:p>
            <a:pPr eaLnBrk="1" hangingPunct="1">
              <a:spcBef>
                <a:spcPct val="0"/>
              </a:spcBef>
              <a:spcAft>
                <a:spcPct val="40000"/>
              </a:spcAft>
              <a:buFontTx/>
              <a:buNone/>
            </a:pPr>
            <a:r>
              <a:rPr lang="en-US" altLang="en-US" sz="900">
                <a:latin typeface="Courier New" panose="02070309020205020404" pitchFamily="49" charset="0"/>
              </a:rPr>
              <a:t>18.3686  54.73%     49.07%      29.64%</a:t>
            </a:r>
          </a:p>
          <a:p>
            <a:pPr eaLnBrk="1" hangingPunct="1">
              <a:spcBef>
                <a:spcPct val="0"/>
              </a:spcBef>
              <a:spcAft>
                <a:spcPct val="40000"/>
              </a:spcAft>
              <a:buFontTx/>
              <a:buNone/>
            </a:pPr>
            <a:endParaRPr lang="en-US" altLang="en-US" sz="900">
              <a:latin typeface="Courier New" panose="02070309020205020404" pitchFamily="49" charset="0"/>
            </a:endParaRPr>
          </a:p>
          <a:p>
            <a:pPr eaLnBrk="1" hangingPunct="1">
              <a:spcBef>
                <a:spcPct val="0"/>
              </a:spcBef>
              <a:spcAft>
                <a:spcPct val="40000"/>
              </a:spcAft>
              <a:buFontTx/>
              <a:buNone/>
            </a:pPr>
            <a:r>
              <a:rPr lang="en-US" altLang="en-US" sz="900">
                <a:latin typeface="Courier New" panose="02070309020205020404" pitchFamily="49" charset="0"/>
              </a:rPr>
              <a:t>Coefficients</a:t>
            </a:r>
          </a:p>
          <a:p>
            <a:pPr eaLnBrk="1" hangingPunct="1">
              <a:spcBef>
                <a:spcPct val="0"/>
              </a:spcBef>
              <a:spcAft>
                <a:spcPct val="40000"/>
              </a:spcAft>
              <a:buFontTx/>
              <a:buNone/>
            </a:pPr>
            <a:r>
              <a:rPr lang="en-US" altLang="en-US" sz="900">
                <a:latin typeface="Courier New" panose="02070309020205020404" pitchFamily="49" charset="0"/>
              </a:rPr>
              <a:t>Term       Coef  SE Coef  T-Value  P-Value   VIF</a:t>
            </a:r>
          </a:p>
          <a:p>
            <a:pPr eaLnBrk="1" hangingPunct="1">
              <a:spcBef>
                <a:spcPct val="0"/>
              </a:spcBef>
              <a:spcAft>
                <a:spcPct val="40000"/>
              </a:spcAft>
              <a:buFontTx/>
              <a:buNone/>
            </a:pPr>
            <a:r>
              <a:rPr lang="fr-FR" altLang="en-US" sz="900">
                <a:latin typeface="Courier New" panose="02070309020205020404" pitchFamily="49" charset="0"/>
              </a:rPr>
              <a:t>Constant   32.0     37.6     0.85    0.420</a:t>
            </a:r>
          </a:p>
          <a:p>
            <a:pPr eaLnBrk="1" hangingPunct="1">
              <a:spcBef>
                <a:spcPct val="0"/>
              </a:spcBef>
              <a:spcAft>
                <a:spcPct val="40000"/>
              </a:spcAft>
              <a:buFontTx/>
              <a:buNone/>
            </a:pPr>
            <a:r>
              <a:rPr lang="en-US" altLang="en-US" sz="900">
                <a:latin typeface="Courier New" panose="02070309020205020404" pitchFamily="49" charset="0"/>
              </a:rPr>
              <a:t>Wt (114)  1.364    0.439     3.11    0.014  1.00</a:t>
            </a:r>
          </a:p>
          <a:p>
            <a:pPr eaLnBrk="1" hangingPunct="1">
              <a:spcBef>
                <a:spcPct val="0"/>
              </a:spcBef>
              <a:spcAft>
                <a:spcPct val="40000"/>
              </a:spcAft>
              <a:buFontTx/>
              <a:buNone/>
            </a:pPr>
            <a:endParaRPr lang="en-US" altLang="en-US" sz="900">
              <a:latin typeface="Courier New" panose="02070309020205020404" pitchFamily="49" charset="0"/>
            </a:endParaRPr>
          </a:p>
          <a:p>
            <a:pPr eaLnBrk="1" hangingPunct="1">
              <a:spcBef>
                <a:spcPct val="0"/>
              </a:spcBef>
              <a:spcAft>
                <a:spcPct val="40000"/>
              </a:spcAft>
              <a:buFontTx/>
              <a:buNone/>
            </a:pPr>
            <a:r>
              <a:rPr lang="en-US" altLang="en-US" sz="900">
                <a:latin typeface="Courier New" panose="02070309020205020404" pitchFamily="49" charset="0"/>
              </a:rPr>
              <a:t>Regression Equation</a:t>
            </a:r>
          </a:p>
          <a:p>
            <a:pPr eaLnBrk="1" hangingPunct="1">
              <a:spcBef>
                <a:spcPct val="0"/>
              </a:spcBef>
              <a:spcAft>
                <a:spcPct val="40000"/>
              </a:spcAft>
              <a:buFontTx/>
              <a:buNone/>
            </a:pPr>
            <a:r>
              <a:rPr lang="en-US" altLang="en-US" sz="900">
                <a:latin typeface="Courier New" panose="02070309020205020404" pitchFamily="49" charset="0"/>
              </a:rPr>
              <a:t>SBP (114) = 32.0 + 1.364 Wt (114)</a:t>
            </a:r>
          </a:p>
          <a:p>
            <a:pPr eaLnBrk="1" hangingPunct="1">
              <a:spcBef>
                <a:spcPct val="0"/>
              </a:spcBef>
              <a:spcAft>
                <a:spcPct val="40000"/>
              </a:spcAft>
              <a:buFontTx/>
              <a:buNone/>
            </a:pPr>
            <a:endParaRPr lang="en-US" altLang="en-US" sz="900">
              <a:latin typeface="Courier New" panose="02070309020205020404" pitchFamily="49" charset="0"/>
            </a:endParaRPr>
          </a:p>
          <a:p>
            <a:pPr eaLnBrk="1" hangingPunct="1">
              <a:spcBef>
                <a:spcPct val="0"/>
              </a:spcBef>
              <a:spcAft>
                <a:spcPct val="40000"/>
              </a:spcAft>
              <a:buFontTx/>
              <a:buNone/>
            </a:pPr>
            <a:r>
              <a:rPr lang="en-US" altLang="en-US" sz="900">
                <a:latin typeface="Courier New" panose="02070309020205020404" pitchFamily="49" charset="0"/>
              </a:rPr>
              <a:t>Fits and Diagnostics for Unusual Observations</a:t>
            </a:r>
          </a:p>
          <a:p>
            <a:pPr eaLnBrk="1" hangingPunct="1">
              <a:spcBef>
                <a:spcPct val="0"/>
              </a:spcBef>
              <a:spcAft>
                <a:spcPct val="40000"/>
              </a:spcAft>
              <a:buFontTx/>
              <a:buNone/>
            </a:pPr>
            <a:endParaRPr lang="en-US" altLang="en-US" sz="900">
              <a:latin typeface="Courier New" panose="02070309020205020404" pitchFamily="49" charset="0"/>
            </a:endParaRPr>
          </a:p>
          <a:p>
            <a:pPr eaLnBrk="1" hangingPunct="1">
              <a:spcBef>
                <a:spcPct val="0"/>
              </a:spcBef>
              <a:spcAft>
                <a:spcPct val="40000"/>
              </a:spcAft>
              <a:buFontTx/>
              <a:buNone/>
            </a:pPr>
            <a:r>
              <a:rPr lang="en-US" altLang="en-US" sz="900">
                <a:latin typeface="Courier New" panose="02070309020205020404" pitchFamily="49" charset="0"/>
              </a:rPr>
              <a:t>                                 Std</a:t>
            </a:r>
          </a:p>
          <a:p>
            <a:pPr eaLnBrk="1" hangingPunct="1">
              <a:spcBef>
                <a:spcPct val="0"/>
              </a:spcBef>
              <a:spcAft>
                <a:spcPct val="40000"/>
              </a:spcAft>
              <a:buFontTx/>
              <a:buNone/>
            </a:pPr>
            <a:r>
              <a:rPr lang="en-US" altLang="en-US" sz="900">
                <a:latin typeface="Courier New" panose="02070309020205020404" pitchFamily="49" charset="0"/>
              </a:rPr>
              <a:t>Obs  SBP (114)     Fit  Resid  Resid</a:t>
            </a:r>
          </a:p>
          <a:p>
            <a:pPr eaLnBrk="1" hangingPunct="1">
              <a:spcBef>
                <a:spcPct val="0"/>
              </a:spcBef>
              <a:spcAft>
                <a:spcPct val="40000"/>
              </a:spcAft>
              <a:buFontTx/>
              <a:buNone/>
            </a:pPr>
            <a:r>
              <a:rPr lang="pt-BR" altLang="en-US" sz="900">
                <a:latin typeface="Courier New" panose="02070309020205020404" pitchFamily="49" charset="0"/>
              </a:rPr>
              <a:t>  6     180.00  142.45  37.55   2.16  R</a:t>
            </a:r>
          </a:p>
          <a:p>
            <a:pPr eaLnBrk="1" hangingPunct="1">
              <a:spcBef>
                <a:spcPct val="0"/>
              </a:spcBef>
              <a:spcAft>
                <a:spcPct val="40000"/>
              </a:spcAft>
              <a:buFontTx/>
              <a:buNone/>
            </a:pPr>
            <a:endParaRPr lang="en-US" altLang="en-US" sz="900">
              <a:latin typeface="Courier New" panose="02070309020205020404" pitchFamily="49" charset="0"/>
            </a:endParaRPr>
          </a:p>
          <a:p>
            <a:pPr eaLnBrk="1" hangingPunct="1">
              <a:spcBef>
                <a:spcPct val="0"/>
              </a:spcBef>
              <a:spcAft>
                <a:spcPct val="40000"/>
              </a:spcAft>
              <a:buFontTx/>
              <a:buNone/>
            </a:pPr>
            <a:r>
              <a:rPr lang="en-US" altLang="en-US" sz="900">
                <a:latin typeface="Courier New" panose="02070309020205020404" pitchFamily="49" charset="0"/>
              </a:rPr>
              <a:t>R  Large residual</a:t>
            </a:r>
          </a:p>
          <a:p>
            <a:pPr eaLnBrk="1" hangingPunct="1">
              <a:spcBef>
                <a:spcPct val="0"/>
              </a:spcBef>
              <a:spcAft>
                <a:spcPct val="40000"/>
              </a:spcAft>
              <a:buFontTx/>
              <a:buNone/>
            </a:pPr>
            <a:r>
              <a:rPr lang="en-US" altLang="en-US" sz="900">
                <a:latin typeface="Courier New" panose="02070309020205020404" pitchFamily="49" charset="0"/>
              </a:rPr>
              <a:t>Durbin-Watson Statistic =  2.60853</a:t>
            </a:r>
          </a:p>
          <a:p>
            <a:pPr eaLnBrk="1" hangingPunct="1">
              <a:spcBef>
                <a:spcPct val="0"/>
              </a:spcBef>
              <a:spcAft>
                <a:spcPct val="40000"/>
              </a:spcAft>
              <a:buFontTx/>
              <a:buNone/>
            </a:pPr>
            <a:endParaRPr lang="en-US" altLang="en-US" sz="1200">
              <a:latin typeface="Courier New" panose="02070309020205020404" pitchFamily="49" charset="0"/>
            </a:endParaRPr>
          </a:p>
        </p:txBody>
      </p:sp>
      <p:sp>
        <p:nvSpPr>
          <p:cNvPr id="165897" name="TextBox 4">
            <a:extLst>
              <a:ext uri="{FF2B5EF4-FFF2-40B4-BE49-F238E27FC236}">
                <a16:creationId xmlns:a16="http://schemas.microsoft.com/office/drawing/2014/main" id="{4FDD9359-B95A-471A-8711-38243031897F}"/>
              </a:ext>
            </a:extLst>
          </p:cNvPr>
          <p:cNvSpPr txBox="1">
            <a:spLocks noChangeArrowheads="1"/>
          </p:cNvSpPr>
          <p:nvPr/>
        </p:nvSpPr>
        <p:spPr bwMode="auto">
          <a:xfrm>
            <a:off x="2165350" y="4386263"/>
            <a:ext cx="422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i="1">
                <a:latin typeface="Arial" panose="020B0604020202020204" pitchFamily="34" charset="0"/>
              </a:rPr>
              <a:t>b</a:t>
            </a:r>
            <a:r>
              <a:rPr lang="en-US" altLang="en-US" sz="2000" baseline="-25000">
                <a:latin typeface="Arial" panose="020B0604020202020204" pitchFamily="34" charset="0"/>
              </a:rPr>
              <a:t>1</a:t>
            </a:r>
          </a:p>
        </p:txBody>
      </p:sp>
      <p:sp>
        <p:nvSpPr>
          <p:cNvPr id="165898" name="TextBox 6">
            <a:extLst>
              <a:ext uri="{FF2B5EF4-FFF2-40B4-BE49-F238E27FC236}">
                <a16:creationId xmlns:a16="http://schemas.microsoft.com/office/drawing/2014/main" id="{48D4DDB0-312D-4B9A-A2FF-C7386BE6B469}"/>
              </a:ext>
            </a:extLst>
          </p:cNvPr>
          <p:cNvSpPr txBox="1">
            <a:spLocks noChangeArrowheads="1"/>
          </p:cNvSpPr>
          <p:nvPr/>
        </p:nvSpPr>
        <p:spPr bwMode="auto">
          <a:xfrm>
            <a:off x="3546475" y="2751138"/>
            <a:ext cx="422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i="1">
                <a:latin typeface="Arial" panose="020B0604020202020204" pitchFamily="34" charset="0"/>
              </a:rPr>
              <a:t>b</a:t>
            </a:r>
            <a:r>
              <a:rPr lang="en-US" altLang="en-US" sz="2000" baseline="-25000">
                <a:latin typeface="Arial" panose="020B0604020202020204" pitchFamily="34" charset="0"/>
              </a:rPr>
              <a:t>0</a:t>
            </a:r>
          </a:p>
        </p:txBody>
      </p:sp>
      <p:sp>
        <p:nvSpPr>
          <p:cNvPr id="17" name="Text Box 2">
            <a:extLst>
              <a:ext uri="{FF2B5EF4-FFF2-40B4-BE49-F238E27FC236}">
                <a16:creationId xmlns:a16="http://schemas.microsoft.com/office/drawing/2014/main" id="{64B1CF2C-1076-4D0E-8575-CAB9DB1E887C}"/>
              </a:ext>
            </a:extLst>
          </p:cNvPr>
          <p:cNvSpPr txBox="1">
            <a:spLocks noRot="1" noChangeAspect="1" noMove="1" noResize="1" noEditPoints="1" noAdjustHandles="1" noChangeArrowheads="1" noChangeShapeType="1" noTextEdit="1"/>
          </p:cNvSpPr>
          <p:nvPr/>
        </p:nvSpPr>
        <p:spPr bwMode="auto">
          <a:xfrm>
            <a:off x="4374696" y="3657600"/>
            <a:ext cx="4648200" cy="2585323"/>
          </a:xfrm>
          <a:prstGeom prst="rect">
            <a:avLst/>
          </a:prstGeom>
          <a:blipFill rotWithShape="1">
            <a:blip r:embed="rId2"/>
            <a:stretch>
              <a:fillRect l="-1181" t="-1179" r="-1575" b="-2830"/>
            </a:stretch>
          </a:blipFill>
          <a:ln>
            <a:noFill/>
          </a:ln>
          <a:effectLst/>
        </p:spPr>
        <p:txBody>
          <a:bodyPr/>
          <a:lstStyle/>
          <a:p>
            <a:pPr>
              <a:defRPr/>
            </a:pPr>
            <a:r>
              <a:rPr lang="en-US">
                <a:noFill/>
              </a:rPr>
              <a:t> </a:t>
            </a:r>
          </a:p>
        </p:txBody>
      </p:sp>
      <p:sp>
        <p:nvSpPr>
          <p:cNvPr id="18" name="TextBox 17">
            <a:extLst>
              <a:ext uri="{FF2B5EF4-FFF2-40B4-BE49-F238E27FC236}">
                <a16:creationId xmlns:a16="http://schemas.microsoft.com/office/drawing/2014/main" id="{08536B6D-67C5-4357-B156-17BD0BA7CA57}"/>
              </a:ext>
            </a:extLst>
          </p:cNvPr>
          <p:cNvSpPr txBox="1">
            <a:spLocks noRot="1" noChangeAspect="1" noMove="1" noResize="1" noEditPoints="1" noAdjustHandles="1" noChangeArrowheads="1" noChangeShapeType="1" noTextEdit="1"/>
          </p:cNvSpPr>
          <p:nvPr/>
        </p:nvSpPr>
        <p:spPr>
          <a:xfrm>
            <a:off x="4953001" y="1219200"/>
            <a:ext cx="3810000" cy="2124299"/>
          </a:xfrm>
          <a:prstGeom prst="rect">
            <a:avLst/>
          </a:prstGeom>
          <a:blipFill rotWithShape="1">
            <a:blip r:embed="rId3"/>
            <a:stretch>
              <a:fillRect l="-1440" t="-2586" r="-1280" b="-3736"/>
            </a:stretch>
          </a:blipFill>
        </p:spPr>
        <p:txBody>
          <a:bodyPr/>
          <a:lstStyle/>
          <a:p>
            <a:pPr>
              <a:defRPr/>
            </a:pPr>
            <a:r>
              <a:rPr lang="en-US">
                <a:noFill/>
              </a:rPr>
              <a:t> </a:t>
            </a:r>
          </a:p>
        </p:txBody>
      </p:sp>
      <p:sp>
        <p:nvSpPr>
          <p:cNvPr id="165901" name="Footer Placeholder 1">
            <a:extLst>
              <a:ext uri="{FF2B5EF4-FFF2-40B4-BE49-F238E27FC236}">
                <a16:creationId xmlns:a16="http://schemas.microsoft.com/office/drawing/2014/main" id="{54E36F5C-50F8-4C27-822B-B32B32D9209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4">
            <a:extLst>
              <a:ext uri="{FF2B5EF4-FFF2-40B4-BE49-F238E27FC236}">
                <a16:creationId xmlns:a16="http://schemas.microsoft.com/office/drawing/2014/main" id="{F059F4AC-22CC-4AA4-95F4-104D65DCC2DA}"/>
              </a:ext>
            </a:extLst>
          </p:cNvPr>
          <p:cNvSpPr txBox="1">
            <a:spLocks noChangeArrowheads="1"/>
          </p:cNvSpPr>
          <p:nvPr/>
        </p:nvSpPr>
        <p:spPr bwMode="auto">
          <a:xfrm>
            <a:off x="487363" y="1249363"/>
            <a:ext cx="75438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buFontTx/>
              <a:buAutoNum type="arabicPeriod"/>
              <a:defRPr/>
            </a:pPr>
            <a:r>
              <a:rPr lang="en-US" altLang="en-US" dirty="0">
                <a:latin typeface="+mn-lt"/>
              </a:rPr>
              <a:t>When </a:t>
            </a:r>
            <a:r>
              <a:rPr lang="en-US" altLang="en-US" i="1" dirty="0">
                <a:latin typeface="+mn-lt"/>
              </a:rPr>
              <a:t>b</a:t>
            </a:r>
            <a:r>
              <a:rPr lang="en-US" altLang="en-US" i="1" baseline="-25000" dirty="0">
                <a:latin typeface="+mn-lt"/>
              </a:rPr>
              <a:t>1</a:t>
            </a:r>
            <a:r>
              <a:rPr lang="en-US" altLang="en-US" dirty="0">
                <a:latin typeface="+mn-lt"/>
              </a:rPr>
              <a:t> = 0, the value of X has no influence on the value of Y.</a:t>
            </a:r>
          </a:p>
          <a:p>
            <a:pPr>
              <a:buFontTx/>
              <a:buAutoNum type="arabicPeriod"/>
              <a:defRPr/>
            </a:pPr>
            <a:r>
              <a:rPr lang="en-US" altLang="en-US" i="1" dirty="0">
                <a:latin typeface="+mn-lt"/>
              </a:rPr>
              <a:t>b</a:t>
            </a:r>
            <a:r>
              <a:rPr lang="en-US" altLang="en-US" i="1" baseline="-25000" dirty="0">
                <a:latin typeface="+mn-lt"/>
              </a:rPr>
              <a:t>1</a:t>
            </a:r>
            <a:r>
              <a:rPr lang="en-US" altLang="en-US" dirty="0">
                <a:latin typeface="+mn-lt"/>
              </a:rPr>
              <a:t> &gt; 0 : positive relationship between the variables</a:t>
            </a:r>
          </a:p>
          <a:p>
            <a:pPr>
              <a:buFontTx/>
              <a:buAutoNum type="arabicPeriod"/>
              <a:defRPr/>
            </a:pPr>
            <a:r>
              <a:rPr lang="en-US" altLang="en-US" i="1" dirty="0">
                <a:latin typeface="+mn-lt"/>
              </a:rPr>
              <a:t>b</a:t>
            </a:r>
            <a:r>
              <a:rPr lang="en-US" altLang="en-US" i="1" baseline="-25000" dirty="0">
                <a:latin typeface="+mn-lt"/>
              </a:rPr>
              <a:t>1</a:t>
            </a:r>
            <a:r>
              <a:rPr lang="en-US" altLang="en-US" dirty="0">
                <a:latin typeface="+mn-lt"/>
              </a:rPr>
              <a:t> &lt; 0 : negative relationship</a:t>
            </a:r>
          </a:p>
        </p:txBody>
      </p:sp>
      <p:sp>
        <p:nvSpPr>
          <p:cNvPr id="16388" name="Text Box 6">
            <a:extLst>
              <a:ext uri="{FF2B5EF4-FFF2-40B4-BE49-F238E27FC236}">
                <a16:creationId xmlns:a16="http://schemas.microsoft.com/office/drawing/2014/main" id="{28A53DF3-82D3-4AE7-908E-EFC75F8AFE87}"/>
              </a:ext>
            </a:extLst>
          </p:cNvPr>
          <p:cNvSpPr txBox="1">
            <a:spLocks noChangeArrowheads="1"/>
          </p:cNvSpPr>
          <p:nvPr/>
        </p:nvSpPr>
        <p:spPr bwMode="auto">
          <a:xfrm>
            <a:off x="487363" y="3074988"/>
            <a:ext cx="8243887"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dirty="0">
                <a:latin typeface="+mn-lt"/>
              </a:rPr>
              <a:t>The slope </a:t>
            </a:r>
            <a:r>
              <a:rPr lang="en-US" altLang="en-US" i="1" dirty="0">
                <a:latin typeface="+mn-lt"/>
              </a:rPr>
              <a:t>b</a:t>
            </a:r>
            <a:r>
              <a:rPr lang="en-US" altLang="en-US" i="1" baseline="-25000" dirty="0">
                <a:latin typeface="+mn-lt"/>
              </a:rPr>
              <a:t>1</a:t>
            </a:r>
            <a:r>
              <a:rPr lang="en-US" altLang="en-US" i="1" dirty="0">
                <a:latin typeface="+mn-lt"/>
              </a:rPr>
              <a:t> </a:t>
            </a:r>
            <a:r>
              <a:rPr lang="en-US" altLang="en-US" dirty="0">
                <a:latin typeface="+mn-lt"/>
              </a:rPr>
              <a:t>of the prediction equation tells us the direction of the association between the two variables</a:t>
            </a:r>
          </a:p>
          <a:p>
            <a:pPr>
              <a:buFontTx/>
              <a:buChar char="•"/>
              <a:defRPr/>
            </a:pPr>
            <a:r>
              <a:rPr lang="en-US" altLang="en-US" dirty="0">
                <a:latin typeface="+mn-lt"/>
              </a:rPr>
              <a:t> Positive </a:t>
            </a:r>
            <a:r>
              <a:rPr lang="en-US" altLang="en-US" i="1" dirty="0">
                <a:latin typeface="+mn-lt"/>
              </a:rPr>
              <a:t>b</a:t>
            </a:r>
            <a:r>
              <a:rPr lang="en-US" altLang="en-US" i="1" baseline="-25000" dirty="0">
                <a:latin typeface="+mn-lt"/>
              </a:rPr>
              <a:t>1</a:t>
            </a:r>
            <a:r>
              <a:rPr lang="en-US" altLang="en-US" i="1" dirty="0">
                <a:latin typeface="+mn-lt"/>
              </a:rPr>
              <a:t> </a:t>
            </a:r>
            <a:r>
              <a:rPr lang="en-US" altLang="en-US" dirty="0">
                <a:latin typeface="+mn-lt"/>
              </a:rPr>
              <a:t>: Slope upward</a:t>
            </a:r>
          </a:p>
          <a:p>
            <a:pPr>
              <a:buFontTx/>
              <a:buChar char="•"/>
              <a:defRPr/>
            </a:pPr>
            <a:r>
              <a:rPr lang="en-US" altLang="en-US" dirty="0">
                <a:latin typeface="+mn-lt"/>
              </a:rPr>
              <a:t> Negative </a:t>
            </a:r>
            <a:r>
              <a:rPr lang="en-US" altLang="en-US" i="1" dirty="0">
                <a:latin typeface="+mn-lt"/>
              </a:rPr>
              <a:t>b</a:t>
            </a:r>
            <a:r>
              <a:rPr lang="en-US" altLang="en-US" i="1" baseline="-25000" dirty="0">
                <a:latin typeface="+mn-lt"/>
              </a:rPr>
              <a:t>1</a:t>
            </a:r>
            <a:r>
              <a:rPr lang="en-US" altLang="en-US" i="1" dirty="0">
                <a:latin typeface="+mn-lt"/>
              </a:rPr>
              <a:t> </a:t>
            </a:r>
            <a:r>
              <a:rPr lang="en-US" altLang="en-US" dirty="0">
                <a:latin typeface="+mn-lt"/>
              </a:rPr>
              <a:t>: Slope downward</a:t>
            </a:r>
          </a:p>
          <a:p>
            <a:pPr>
              <a:defRPr/>
            </a:pPr>
            <a:endParaRPr lang="en-US" altLang="en-US" dirty="0">
              <a:latin typeface="+mn-lt"/>
            </a:endParaRPr>
          </a:p>
          <a:p>
            <a:pPr>
              <a:defRPr/>
            </a:pPr>
            <a:r>
              <a:rPr lang="en-US" altLang="en-US" dirty="0">
                <a:latin typeface="+mn-lt"/>
              </a:rPr>
              <a:t>The slope does not tell us the strength of the association. It depends on the units and can be made arbitrarily small or large by choice of units. </a:t>
            </a:r>
          </a:p>
        </p:txBody>
      </p:sp>
      <p:sp>
        <p:nvSpPr>
          <p:cNvPr id="166916" name="TextBox 1">
            <a:extLst>
              <a:ext uri="{FF2B5EF4-FFF2-40B4-BE49-F238E27FC236}">
                <a16:creationId xmlns:a16="http://schemas.microsoft.com/office/drawing/2014/main" id="{280016E3-B328-4FB6-81BD-F8C1B61A2150}"/>
              </a:ext>
            </a:extLst>
          </p:cNvPr>
          <p:cNvSpPr txBox="1">
            <a:spLocks noChangeArrowheads="1"/>
          </p:cNvSpPr>
          <p:nvPr/>
        </p:nvSpPr>
        <p:spPr bwMode="auto">
          <a:xfrm>
            <a:off x="457200" y="552450"/>
            <a:ext cx="4244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400">
                <a:latin typeface="Arial" panose="020B0604020202020204" pitchFamily="34" charset="0"/>
              </a:rPr>
              <a:t>Remarks</a:t>
            </a:r>
          </a:p>
        </p:txBody>
      </p:sp>
      <p:sp>
        <p:nvSpPr>
          <p:cNvPr id="166917" name="Slide Number Placeholder 3">
            <a:extLst>
              <a:ext uri="{FF2B5EF4-FFF2-40B4-BE49-F238E27FC236}">
                <a16:creationId xmlns:a16="http://schemas.microsoft.com/office/drawing/2014/main" id="{1898E8B4-7C69-43D0-89AC-8B65EF276DA9}"/>
              </a:ext>
            </a:extLst>
          </p:cNvPr>
          <p:cNvSpPr>
            <a:spLocks noGrp="1"/>
          </p:cNvSpPr>
          <p:nvPr>
            <p:ph type="sldNum" sz="quarter" idx="11"/>
          </p:nvPr>
        </p:nvSpPr>
        <p:spPr>
          <a:xfrm>
            <a:off x="8507413" y="6629400"/>
            <a:ext cx="484187" cy="155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9CFB28E-1D53-4160-A4F2-82AB5843108F}" type="slidenum">
              <a:rPr lang="en-US" altLang="en-US" sz="900">
                <a:solidFill>
                  <a:schemeClr val="bg1"/>
                </a:solidFill>
                <a:latin typeface="Arial" panose="020B0604020202020204" pitchFamily="34" charset="0"/>
              </a:rPr>
              <a:pPr eaLnBrk="1" hangingPunct="1">
                <a:spcBef>
                  <a:spcPct val="0"/>
                </a:spcBef>
                <a:spcAft>
                  <a:spcPct val="40000"/>
                </a:spcAft>
                <a:buFontTx/>
                <a:buNone/>
              </a:pPr>
              <a:t>123</a:t>
            </a:fld>
            <a:endParaRPr lang="en-US" altLang="en-US" sz="900">
              <a:solidFill>
                <a:schemeClr val="bg1"/>
              </a:solidFill>
              <a:latin typeface="Arial" panose="020B0604020202020204" pitchFamily="34" charset="0"/>
            </a:endParaRPr>
          </a:p>
        </p:txBody>
      </p:sp>
      <p:sp>
        <p:nvSpPr>
          <p:cNvPr id="166918" name="Footer Placeholder 1">
            <a:extLst>
              <a:ext uri="{FF2B5EF4-FFF2-40B4-BE49-F238E27FC236}">
                <a16:creationId xmlns:a16="http://schemas.microsoft.com/office/drawing/2014/main" id="{DDEA9E9E-780E-492F-BCF0-1D9EB422389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4">
            <a:extLst>
              <a:ext uri="{FF2B5EF4-FFF2-40B4-BE49-F238E27FC236}">
                <a16:creationId xmlns:a16="http://schemas.microsoft.com/office/drawing/2014/main" id="{C983B114-5C2C-488F-8E1F-AF7B26932820}"/>
              </a:ext>
            </a:extLst>
          </p:cNvPr>
          <p:cNvSpPr txBox="1">
            <a:spLocks noChangeArrowheads="1"/>
          </p:cNvSpPr>
          <p:nvPr/>
        </p:nvSpPr>
        <p:spPr bwMode="auto">
          <a:xfrm>
            <a:off x="431800" y="501650"/>
            <a:ext cx="68580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Assessing the Fit of the Regression</a:t>
            </a:r>
          </a:p>
        </p:txBody>
      </p:sp>
      <p:sp>
        <p:nvSpPr>
          <p:cNvPr id="32772" name="Text Box 14">
            <a:extLst>
              <a:ext uri="{FF2B5EF4-FFF2-40B4-BE49-F238E27FC236}">
                <a16:creationId xmlns:a16="http://schemas.microsoft.com/office/drawing/2014/main" id="{0D13D182-5E3C-43B1-A36F-D2D96CFB5FFA}"/>
              </a:ext>
            </a:extLst>
          </p:cNvPr>
          <p:cNvSpPr txBox="1">
            <a:spLocks noChangeArrowheads="1"/>
          </p:cNvSpPr>
          <p:nvPr/>
        </p:nvSpPr>
        <p:spPr bwMode="auto">
          <a:xfrm>
            <a:off x="431800" y="1293813"/>
            <a:ext cx="784860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dirty="0">
                <a:latin typeface="+mn-lt"/>
              </a:rPr>
              <a:t>Decomposition of Variability in Response</a:t>
            </a:r>
          </a:p>
        </p:txBody>
      </p:sp>
      <p:sp>
        <p:nvSpPr>
          <p:cNvPr id="32774" name="Text Box 17">
            <a:extLst>
              <a:ext uri="{FF2B5EF4-FFF2-40B4-BE49-F238E27FC236}">
                <a16:creationId xmlns:a16="http://schemas.microsoft.com/office/drawing/2014/main" id="{3B87128C-DCDE-4FE4-AC99-91798C64D2CF}"/>
              </a:ext>
            </a:extLst>
          </p:cNvPr>
          <p:cNvSpPr txBox="1">
            <a:spLocks noChangeArrowheads="1"/>
          </p:cNvSpPr>
          <p:nvPr/>
        </p:nvSpPr>
        <p:spPr bwMode="auto">
          <a:xfrm>
            <a:off x="762000" y="3733800"/>
            <a:ext cx="22860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SST (total sum of squares): total variation in the y’s</a:t>
            </a:r>
          </a:p>
        </p:txBody>
      </p:sp>
      <p:sp>
        <p:nvSpPr>
          <p:cNvPr id="32775" name="Text Box 18">
            <a:extLst>
              <a:ext uri="{FF2B5EF4-FFF2-40B4-BE49-F238E27FC236}">
                <a16:creationId xmlns:a16="http://schemas.microsoft.com/office/drawing/2014/main" id="{1EFB19FA-CC58-4D89-8CE2-16E68B05E7CD}"/>
              </a:ext>
            </a:extLst>
          </p:cNvPr>
          <p:cNvSpPr txBox="1">
            <a:spLocks noChangeArrowheads="1"/>
          </p:cNvSpPr>
          <p:nvPr/>
        </p:nvSpPr>
        <p:spPr bwMode="auto">
          <a:xfrm>
            <a:off x="3352800" y="3721100"/>
            <a:ext cx="25908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SSR (regression sum of squares): variation that can be “explained” by the model</a:t>
            </a:r>
          </a:p>
        </p:txBody>
      </p:sp>
      <p:sp>
        <p:nvSpPr>
          <p:cNvPr id="32776" name="Text Box 19">
            <a:extLst>
              <a:ext uri="{FF2B5EF4-FFF2-40B4-BE49-F238E27FC236}">
                <a16:creationId xmlns:a16="http://schemas.microsoft.com/office/drawing/2014/main" id="{FD45FB09-6497-4C9F-AEDE-B3AA3A3A676C}"/>
              </a:ext>
            </a:extLst>
          </p:cNvPr>
          <p:cNvSpPr txBox="1">
            <a:spLocks noChangeArrowheads="1"/>
          </p:cNvSpPr>
          <p:nvPr/>
        </p:nvSpPr>
        <p:spPr bwMode="auto">
          <a:xfrm>
            <a:off x="6019800" y="3721100"/>
            <a:ext cx="21336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SSE (error sum of squares): “unexplained” variation</a:t>
            </a:r>
          </a:p>
        </p:txBody>
      </p:sp>
      <p:sp>
        <p:nvSpPr>
          <p:cNvPr id="167943" name="Slide Number Placeholder 1">
            <a:extLst>
              <a:ext uri="{FF2B5EF4-FFF2-40B4-BE49-F238E27FC236}">
                <a16:creationId xmlns:a16="http://schemas.microsoft.com/office/drawing/2014/main" id="{88112E03-C98F-4C2A-8C27-228331EA0D51}"/>
              </a:ext>
            </a:extLst>
          </p:cNvPr>
          <p:cNvSpPr>
            <a:spLocks noGrp="1"/>
          </p:cNvSpPr>
          <p:nvPr>
            <p:ph type="sldNum" sz="quarter" idx="12"/>
          </p:nvPr>
        </p:nvSpPr>
        <p:spPr>
          <a:xfrm>
            <a:off x="8482013" y="6629400"/>
            <a:ext cx="460375" cy="16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7EED201-23EE-4784-A91E-6C33E38D67B2}" type="slidenum">
              <a:rPr lang="en-US" altLang="en-US" sz="900">
                <a:solidFill>
                  <a:schemeClr val="bg1"/>
                </a:solidFill>
                <a:latin typeface="Arial" panose="020B0604020202020204" pitchFamily="34" charset="0"/>
              </a:rPr>
              <a:pPr eaLnBrk="1" hangingPunct="1">
                <a:spcBef>
                  <a:spcPct val="0"/>
                </a:spcBef>
                <a:spcAft>
                  <a:spcPct val="40000"/>
                </a:spcAft>
                <a:buFontTx/>
                <a:buNone/>
              </a:pPr>
              <a:t>124</a:t>
            </a:fld>
            <a:endParaRPr lang="en-US" altLang="en-US" sz="900">
              <a:solidFill>
                <a:schemeClr val="bg1"/>
              </a:solidFill>
              <a:latin typeface="Arial" panose="020B0604020202020204" pitchFamily="34" charset="0"/>
            </a:endParaRPr>
          </a:p>
        </p:txBody>
      </p:sp>
      <p:sp>
        <p:nvSpPr>
          <p:cNvPr id="3" name="TextBox 2">
            <a:extLst>
              <a:ext uri="{FF2B5EF4-FFF2-40B4-BE49-F238E27FC236}">
                <a16:creationId xmlns:a16="http://schemas.microsoft.com/office/drawing/2014/main" id="{947BE17F-AE59-4024-8C3C-820647C26DBC}"/>
              </a:ext>
            </a:extLst>
          </p:cNvPr>
          <p:cNvSpPr txBox="1">
            <a:spLocks noRot="1" noChangeAspect="1" noMove="1" noResize="1" noEditPoints="1" noAdjustHandles="1" noChangeArrowheads="1" noChangeShapeType="1" noTextEdit="1"/>
          </p:cNvSpPr>
          <p:nvPr/>
        </p:nvSpPr>
        <p:spPr>
          <a:xfrm>
            <a:off x="6893169" y="1128364"/>
            <a:ext cx="2049864" cy="590931"/>
          </a:xfrm>
          <a:prstGeom prst="rect">
            <a:avLst/>
          </a:prstGeom>
          <a:blipFill rotWithShape="1">
            <a:blip r:embed="rId2"/>
            <a:stretch>
              <a:fillRect l="-3274" t="-9278" r="-3571" b="-27835"/>
            </a:stretch>
          </a:blipFill>
        </p:spPr>
        <p:txBody>
          <a:bodyPr/>
          <a:lstStyle/>
          <a:p>
            <a:pPr>
              <a:defRPr/>
            </a:pPr>
            <a:r>
              <a:rPr lang="en-US">
                <a:noFill/>
              </a:rPr>
              <a:t> </a:t>
            </a:r>
          </a:p>
        </p:txBody>
      </p:sp>
      <p:sp>
        <p:nvSpPr>
          <p:cNvPr id="4" name="TextBox 3">
            <a:extLst>
              <a:ext uri="{FF2B5EF4-FFF2-40B4-BE49-F238E27FC236}">
                <a16:creationId xmlns:a16="http://schemas.microsoft.com/office/drawing/2014/main" id="{69FE68D1-0AC9-4184-AC10-DD07DF781299}"/>
              </a:ext>
            </a:extLst>
          </p:cNvPr>
          <p:cNvSpPr txBox="1">
            <a:spLocks noRot="1" noChangeAspect="1" noMove="1" noResize="1" noEditPoints="1" noAdjustHandles="1" noChangeArrowheads="1" noChangeShapeType="1" noTextEdit="1"/>
          </p:cNvSpPr>
          <p:nvPr/>
        </p:nvSpPr>
        <p:spPr>
          <a:xfrm>
            <a:off x="1950107" y="1999622"/>
            <a:ext cx="4514120" cy="772969"/>
          </a:xfrm>
          <a:prstGeom prst="rect">
            <a:avLst/>
          </a:prstGeom>
          <a:blipFill rotWithShape="1">
            <a:blip r:embed="rId3"/>
            <a:stretch>
              <a:fillRect r="-5946" b="-4724"/>
            </a:stretch>
          </a:blipFill>
        </p:spPr>
        <p:txBody>
          <a:bodyPr/>
          <a:lstStyle/>
          <a:p>
            <a:pPr>
              <a:defRPr/>
            </a:pPr>
            <a:r>
              <a:rPr lang="en-US">
                <a:noFill/>
              </a:rPr>
              <a:t> </a:t>
            </a:r>
          </a:p>
        </p:txBody>
      </p:sp>
      <p:sp>
        <p:nvSpPr>
          <p:cNvPr id="167946" name="TextBox 4">
            <a:extLst>
              <a:ext uri="{FF2B5EF4-FFF2-40B4-BE49-F238E27FC236}">
                <a16:creationId xmlns:a16="http://schemas.microsoft.com/office/drawing/2014/main" id="{53AE12E7-5063-44E0-B6C3-F5605FE8AB7F}"/>
              </a:ext>
            </a:extLst>
          </p:cNvPr>
          <p:cNvSpPr txBox="1">
            <a:spLocks noChangeArrowheads="1"/>
          </p:cNvSpPr>
          <p:nvPr/>
        </p:nvSpPr>
        <p:spPr bwMode="auto">
          <a:xfrm>
            <a:off x="2160588" y="2954338"/>
            <a:ext cx="88741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SST</a:t>
            </a:r>
          </a:p>
        </p:txBody>
      </p:sp>
      <p:sp>
        <p:nvSpPr>
          <p:cNvPr id="167947" name="TextBox 5">
            <a:extLst>
              <a:ext uri="{FF2B5EF4-FFF2-40B4-BE49-F238E27FC236}">
                <a16:creationId xmlns:a16="http://schemas.microsoft.com/office/drawing/2014/main" id="{251F2533-D372-4332-9E97-33F5323D86D9}"/>
              </a:ext>
            </a:extLst>
          </p:cNvPr>
          <p:cNvSpPr txBox="1">
            <a:spLocks noChangeArrowheads="1"/>
          </p:cNvSpPr>
          <p:nvPr/>
        </p:nvSpPr>
        <p:spPr bwMode="auto">
          <a:xfrm>
            <a:off x="3860800" y="2954338"/>
            <a:ext cx="7874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SSR</a:t>
            </a:r>
          </a:p>
        </p:txBody>
      </p:sp>
      <p:sp>
        <p:nvSpPr>
          <p:cNvPr id="167948" name="TextBox 6">
            <a:extLst>
              <a:ext uri="{FF2B5EF4-FFF2-40B4-BE49-F238E27FC236}">
                <a16:creationId xmlns:a16="http://schemas.microsoft.com/office/drawing/2014/main" id="{91207221-78D7-4B6F-B71C-3965A89A3FDF}"/>
              </a:ext>
            </a:extLst>
          </p:cNvPr>
          <p:cNvSpPr txBox="1">
            <a:spLocks noChangeArrowheads="1"/>
          </p:cNvSpPr>
          <p:nvPr/>
        </p:nvSpPr>
        <p:spPr bwMode="auto">
          <a:xfrm>
            <a:off x="5426075" y="2954338"/>
            <a:ext cx="754063"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SSE</a:t>
            </a:r>
          </a:p>
        </p:txBody>
      </p:sp>
      <p:sp>
        <p:nvSpPr>
          <p:cNvPr id="167949" name="Footer Placeholder 4">
            <a:extLst>
              <a:ext uri="{FF2B5EF4-FFF2-40B4-BE49-F238E27FC236}">
                <a16:creationId xmlns:a16="http://schemas.microsoft.com/office/drawing/2014/main" id="{123CEED7-310F-4CF3-AD1E-4B6F9A626DB3}"/>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4">
            <a:extLst>
              <a:ext uri="{FF2B5EF4-FFF2-40B4-BE49-F238E27FC236}">
                <a16:creationId xmlns:a16="http://schemas.microsoft.com/office/drawing/2014/main" id="{69F88E93-F051-408E-85A2-509D1741B5BA}"/>
              </a:ext>
            </a:extLst>
          </p:cNvPr>
          <p:cNvSpPr txBox="1">
            <a:spLocks noChangeArrowheads="1"/>
          </p:cNvSpPr>
          <p:nvPr/>
        </p:nvSpPr>
        <p:spPr bwMode="auto">
          <a:xfrm>
            <a:off x="431800" y="501650"/>
            <a:ext cx="68580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Assessing the Fit of the Regression</a:t>
            </a:r>
          </a:p>
        </p:txBody>
      </p:sp>
      <p:sp>
        <p:nvSpPr>
          <p:cNvPr id="168963" name="Slide Number Placeholder 1">
            <a:extLst>
              <a:ext uri="{FF2B5EF4-FFF2-40B4-BE49-F238E27FC236}">
                <a16:creationId xmlns:a16="http://schemas.microsoft.com/office/drawing/2014/main" id="{D58D1464-22FA-45D6-9282-4DB5A3B95D3C}"/>
              </a:ext>
            </a:extLst>
          </p:cNvPr>
          <p:cNvSpPr>
            <a:spLocks noGrp="1"/>
          </p:cNvSpPr>
          <p:nvPr>
            <p:ph type="sldNum" sz="quarter" idx="12"/>
          </p:nvPr>
        </p:nvSpPr>
        <p:spPr>
          <a:xfrm>
            <a:off x="8482013" y="6629400"/>
            <a:ext cx="433387" cy="16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D9A21C6-D3BB-41F5-B77E-6C2B73761AAA}" type="slidenum">
              <a:rPr lang="en-US" altLang="en-US" sz="900">
                <a:solidFill>
                  <a:schemeClr val="bg1"/>
                </a:solidFill>
                <a:latin typeface="Arial" panose="020B0604020202020204" pitchFamily="34" charset="0"/>
              </a:rPr>
              <a:pPr eaLnBrk="1" hangingPunct="1">
                <a:spcBef>
                  <a:spcPct val="0"/>
                </a:spcBef>
                <a:spcAft>
                  <a:spcPct val="40000"/>
                </a:spcAft>
                <a:buFontTx/>
                <a:buNone/>
              </a:pPr>
              <a:t>125</a:t>
            </a:fld>
            <a:endParaRPr lang="en-US" altLang="en-US" sz="900">
              <a:solidFill>
                <a:schemeClr val="bg1"/>
              </a:solidFill>
              <a:latin typeface="Arial" panose="020B0604020202020204" pitchFamily="34" charset="0"/>
            </a:endParaRPr>
          </a:p>
        </p:txBody>
      </p:sp>
      <p:pic>
        <p:nvPicPr>
          <p:cNvPr id="168964" name="Picture 2">
            <a:extLst>
              <a:ext uri="{FF2B5EF4-FFF2-40B4-BE49-F238E27FC236}">
                <a16:creationId xmlns:a16="http://schemas.microsoft.com/office/drawing/2014/main" id="{D28E085B-A6DB-49AC-AC5F-9691E7C02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838" y="1095375"/>
            <a:ext cx="6296025" cy="4722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8965" name="Footer Placeholder 2">
            <a:extLst>
              <a:ext uri="{FF2B5EF4-FFF2-40B4-BE49-F238E27FC236}">
                <a16:creationId xmlns:a16="http://schemas.microsoft.com/office/drawing/2014/main" id="{9083C77B-C33D-4F8A-8A44-71B49A5C800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6" name="Object 2">
            <a:extLst>
              <a:ext uri="{FF2B5EF4-FFF2-40B4-BE49-F238E27FC236}">
                <a16:creationId xmlns:a16="http://schemas.microsoft.com/office/drawing/2014/main" id="{27796DCA-FC25-4938-A075-A0496073F01D}"/>
              </a:ext>
            </a:extLst>
          </p:cNvPr>
          <p:cNvGraphicFramePr>
            <a:graphicFrameLocks noChangeAspect="1"/>
          </p:cNvGraphicFramePr>
          <p:nvPr/>
        </p:nvGraphicFramePr>
        <p:xfrm>
          <a:off x="709613" y="1143000"/>
          <a:ext cx="7345362" cy="3727450"/>
        </p:xfrm>
        <a:graphic>
          <a:graphicData uri="http://schemas.openxmlformats.org/presentationml/2006/ole">
            <mc:AlternateContent xmlns:mc="http://schemas.openxmlformats.org/markup-compatibility/2006">
              <mc:Choice xmlns:v="urn:schemas-microsoft-com:vml" Requires="v">
                <p:oleObj spid="_x0000_s169991" name="Equation" r:id="rId3" imgW="3251200" imgH="1727200" progId="Equation.DSMT4">
                  <p:embed/>
                </p:oleObj>
              </mc:Choice>
              <mc:Fallback>
                <p:oleObj name="Equation" r:id="rId3" imgW="3251200" imgH="172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 y="1143000"/>
                        <a:ext cx="7345362" cy="372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0" name="Text Box 3">
            <a:extLst>
              <a:ext uri="{FF2B5EF4-FFF2-40B4-BE49-F238E27FC236}">
                <a16:creationId xmlns:a16="http://schemas.microsoft.com/office/drawing/2014/main" id="{EC04992F-B6AF-4965-9B0A-CD98869FE541}"/>
              </a:ext>
            </a:extLst>
          </p:cNvPr>
          <p:cNvSpPr txBox="1">
            <a:spLocks noChangeArrowheads="1"/>
          </p:cNvSpPr>
          <p:nvPr/>
        </p:nvSpPr>
        <p:spPr bwMode="auto">
          <a:xfrm>
            <a:off x="357188" y="500063"/>
            <a:ext cx="51816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The “Coefficient of Determination”: R</a:t>
            </a:r>
            <a:r>
              <a:rPr lang="en-US" altLang="en-US" baseline="30000" dirty="0">
                <a:latin typeface="+mj-lt"/>
              </a:rPr>
              <a:t>2</a:t>
            </a:r>
            <a:endParaRPr lang="en-US" altLang="en-US" dirty="0">
              <a:latin typeface="+mj-lt"/>
            </a:endParaRPr>
          </a:p>
        </p:txBody>
      </p:sp>
      <p:sp>
        <p:nvSpPr>
          <p:cNvPr id="34821" name="Text Box 4">
            <a:extLst>
              <a:ext uri="{FF2B5EF4-FFF2-40B4-BE49-F238E27FC236}">
                <a16:creationId xmlns:a16="http://schemas.microsoft.com/office/drawing/2014/main" id="{99D0890D-92B7-46B3-B27A-E18C9A9F7DB8}"/>
              </a:ext>
            </a:extLst>
          </p:cNvPr>
          <p:cNvSpPr txBox="1">
            <a:spLocks noChangeArrowheads="1"/>
          </p:cNvSpPr>
          <p:nvPr/>
        </p:nvSpPr>
        <p:spPr bwMode="auto">
          <a:xfrm>
            <a:off x="276225" y="5257800"/>
            <a:ext cx="8686800" cy="425450"/>
          </a:xfrm>
          <a:prstGeom prst="rect">
            <a:avLst/>
          </a:prstGeom>
          <a:solidFill>
            <a:srgbClr val="FFFFC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Note: the larger the value of R</a:t>
            </a:r>
            <a:r>
              <a:rPr lang="en-US" altLang="en-US" baseline="30000" dirty="0">
                <a:latin typeface="+mn-lt"/>
              </a:rPr>
              <a:t>2</a:t>
            </a:r>
            <a:r>
              <a:rPr lang="en-US" altLang="en-US" dirty="0">
                <a:latin typeface="+mn-lt"/>
              </a:rPr>
              <a:t>, the better the fit of the regression. </a:t>
            </a:r>
          </a:p>
        </p:txBody>
      </p:sp>
      <p:sp>
        <p:nvSpPr>
          <p:cNvPr id="169989" name="Slide Number Placeholder 1">
            <a:extLst>
              <a:ext uri="{FF2B5EF4-FFF2-40B4-BE49-F238E27FC236}">
                <a16:creationId xmlns:a16="http://schemas.microsoft.com/office/drawing/2014/main" id="{29C21B46-7722-448D-A4AB-2AC38B52FD1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7075EF8-B8DB-4B1E-92F2-A39BF0D99E6B}" type="slidenum">
              <a:rPr lang="en-US" altLang="en-US" sz="900">
                <a:solidFill>
                  <a:schemeClr val="bg1"/>
                </a:solidFill>
                <a:latin typeface="Arial" panose="020B0604020202020204" pitchFamily="34" charset="0"/>
              </a:rPr>
              <a:pPr eaLnBrk="1" hangingPunct="1">
                <a:spcBef>
                  <a:spcPct val="0"/>
                </a:spcBef>
                <a:spcAft>
                  <a:spcPct val="40000"/>
                </a:spcAft>
                <a:buFontTx/>
                <a:buNone/>
              </a:pPr>
              <a:t>126</a:t>
            </a:fld>
            <a:endParaRPr lang="en-US" altLang="en-US" sz="900">
              <a:solidFill>
                <a:schemeClr val="bg1"/>
              </a:solidFill>
              <a:latin typeface="Arial" panose="020B0604020202020204" pitchFamily="34" charset="0"/>
            </a:endParaRPr>
          </a:p>
        </p:txBody>
      </p:sp>
      <p:sp>
        <p:nvSpPr>
          <p:cNvPr id="169990" name="Footer Placeholder 1">
            <a:extLst>
              <a:ext uri="{FF2B5EF4-FFF2-40B4-BE49-F238E27FC236}">
                <a16:creationId xmlns:a16="http://schemas.microsoft.com/office/drawing/2014/main" id="{8383F7C1-DCA2-4A12-8B6D-88FDFB31CAB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4">
            <a:extLst>
              <a:ext uri="{FF2B5EF4-FFF2-40B4-BE49-F238E27FC236}">
                <a16:creationId xmlns:a16="http://schemas.microsoft.com/office/drawing/2014/main" id="{45652BF8-25E4-4DAB-A443-3D4CD95EE22C}"/>
              </a:ext>
            </a:extLst>
          </p:cNvPr>
          <p:cNvSpPr txBox="1">
            <a:spLocks noChangeArrowheads="1"/>
          </p:cNvSpPr>
          <p:nvPr/>
        </p:nvSpPr>
        <p:spPr bwMode="auto">
          <a:xfrm>
            <a:off x="838200" y="8382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spcAft>
                <a:spcPct val="40000"/>
              </a:spcAft>
              <a:buFontTx/>
              <a:buNone/>
            </a:pPr>
            <a:endParaRPr lang="en-US" altLang="en-US" sz="2400">
              <a:latin typeface="Times New Roman" panose="02020603050405020304" pitchFamily="18" charset="0"/>
            </a:endParaRPr>
          </a:p>
        </p:txBody>
      </p:sp>
      <p:sp>
        <p:nvSpPr>
          <p:cNvPr id="37892" name="Text Box 5">
            <a:extLst>
              <a:ext uri="{FF2B5EF4-FFF2-40B4-BE49-F238E27FC236}">
                <a16:creationId xmlns:a16="http://schemas.microsoft.com/office/drawing/2014/main" id="{0625CA8E-B91B-4628-8F57-4B89E31D59E2}"/>
              </a:ext>
            </a:extLst>
          </p:cNvPr>
          <p:cNvSpPr txBox="1">
            <a:spLocks noChangeArrowheads="1"/>
          </p:cNvSpPr>
          <p:nvPr/>
        </p:nvSpPr>
        <p:spPr bwMode="auto">
          <a:xfrm>
            <a:off x="463550" y="412750"/>
            <a:ext cx="68580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An alternative measure of fit: F statistic</a:t>
            </a:r>
          </a:p>
        </p:txBody>
      </p:sp>
      <p:sp>
        <p:nvSpPr>
          <p:cNvPr id="37893" name="Text Box 6">
            <a:extLst>
              <a:ext uri="{FF2B5EF4-FFF2-40B4-BE49-F238E27FC236}">
                <a16:creationId xmlns:a16="http://schemas.microsoft.com/office/drawing/2014/main" id="{3F527622-81EC-4949-AAA9-FE0C9C3399AB}"/>
              </a:ext>
            </a:extLst>
          </p:cNvPr>
          <p:cNvSpPr txBox="1">
            <a:spLocks noChangeArrowheads="1"/>
          </p:cNvSpPr>
          <p:nvPr/>
        </p:nvSpPr>
        <p:spPr bwMode="auto">
          <a:xfrm>
            <a:off x="463550" y="1085850"/>
            <a:ext cx="75438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b="1" dirty="0">
                <a:latin typeface="+mn-lt"/>
              </a:rPr>
              <a:t>Null hypothesis</a:t>
            </a:r>
            <a:r>
              <a:rPr lang="en-US" dirty="0">
                <a:latin typeface="+mn-lt"/>
              </a:rPr>
              <a:t>: The fit of the intercept-only model and your model are equal.</a:t>
            </a:r>
          </a:p>
          <a:p>
            <a:pPr>
              <a:defRPr/>
            </a:pPr>
            <a:r>
              <a:rPr lang="en-US" b="1" dirty="0">
                <a:latin typeface="+mn-lt"/>
              </a:rPr>
              <a:t>Alternative hypothesis</a:t>
            </a:r>
            <a:r>
              <a:rPr lang="en-US" dirty="0">
                <a:latin typeface="+mn-lt"/>
              </a:rPr>
              <a:t>: The fit of the intercept-only model is significantly reduced compared to your model.</a:t>
            </a:r>
            <a:endParaRPr lang="en-US" altLang="en-US" dirty="0">
              <a:latin typeface="+mn-lt"/>
            </a:endParaRPr>
          </a:p>
        </p:txBody>
      </p:sp>
      <p:graphicFrame>
        <p:nvGraphicFramePr>
          <p:cNvPr id="171013" name="Object 12">
            <a:extLst>
              <a:ext uri="{FF2B5EF4-FFF2-40B4-BE49-F238E27FC236}">
                <a16:creationId xmlns:a16="http://schemas.microsoft.com/office/drawing/2014/main" id="{8628B786-80D2-49DC-B636-AFF1C8E7019A}"/>
              </a:ext>
            </a:extLst>
          </p:cNvPr>
          <p:cNvGraphicFramePr>
            <a:graphicFrameLocks noGrp="1" noChangeAspect="1"/>
          </p:cNvGraphicFramePr>
          <p:nvPr>
            <p:ph sz="half" idx="2"/>
          </p:nvPr>
        </p:nvGraphicFramePr>
        <p:xfrm>
          <a:off x="2455863" y="2847975"/>
          <a:ext cx="3276600" cy="808038"/>
        </p:xfrm>
        <a:graphic>
          <a:graphicData uri="http://schemas.openxmlformats.org/presentationml/2006/ole">
            <mc:AlternateContent xmlns:mc="http://schemas.openxmlformats.org/markup-compatibility/2006">
              <mc:Choice xmlns:v="urn:schemas-microsoft-com:vml" Requires="v">
                <p:oleObj spid="_x0000_s171019" name="Equation" r:id="rId3" imgW="1701800" imgH="419100" progId="Equation.DSMT4">
                  <p:embed/>
                </p:oleObj>
              </mc:Choice>
              <mc:Fallback>
                <p:oleObj name="Equation" r:id="rId3" imgW="1701800" imgH="419100" progId="Equation.DSMT4">
                  <p:embed/>
                  <p:pic>
                    <p:nvPicPr>
                      <p:cNvPr id="0" name="Object 1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863" y="2847975"/>
                        <a:ext cx="3276600" cy="80803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 Box 16">
            <a:extLst>
              <a:ext uri="{FF2B5EF4-FFF2-40B4-BE49-F238E27FC236}">
                <a16:creationId xmlns:a16="http://schemas.microsoft.com/office/drawing/2014/main" id="{F1D0AF8F-B3E7-4011-9771-6D1AE4BE35F9}"/>
              </a:ext>
            </a:extLst>
          </p:cNvPr>
          <p:cNvSpPr txBox="1">
            <a:spLocks noChangeArrowheads="1"/>
          </p:cNvSpPr>
          <p:nvPr/>
        </p:nvSpPr>
        <p:spPr bwMode="auto">
          <a:xfrm>
            <a:off x="650875" y="3992563"/>
            <a:ext cx="7991475"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Large F (small p-value) </a:t>
            </a:r>
          </a:p>
          <a:p>
            <a:pPr>
              <a:spcBef>
                <a:spcPct val="50000"/>
              </a:spcBef>
              <a:defRPr/>
            </a:pPr>
            <a:r>
              <a:rPr lang="en-US" altLang="en-US" dirty="0">
                <a:latin typeface="+mn-lt"/>
                <a:cs typeface="Times New Roman" pitchFamily="18" charset="0"/>
              </a:rPr>
              <a:t>→ MSR much larger than MSE</a:t>
            </a:r>
          </a:p>
          <a:p>
            <a:pPr>
              <a:spcBef>
                <a:spcPct val="50000"/>
              </a:spcBef>
              <a:defRPr/>
            </a:pPr>
            <a:r>
              <a:rPr lang="en-US" altLang="en-US" dirty="0">
                <a:latin typeface="+mn-lt"/>
              </a:rPr>
              <a:t>→ </a:t>
            </a:r>
            <a:r>
              <a:rPr lang="en-US" dirty="0">
                <a:latin typeface="+mn-lt"/>
              </a:rPr>
              <a:t>The fit of the intercept-only model is significantly reduced compared to your model.</a:t>
            </a:r>
            <a:endParaRPr lang="en-US" altLang="en-US" dirty="0">
              <a:latin typeface="+mn-lt"/>
            </a:endParaRPr>
          </a:p>
        </p:txBody>
      </p:sp>
      <p:sp>
        <p:nvSpPr>
          <p:cNvPr id="171015" name="Slide Number Placeholder 1">
            <a:extLst>
              <a:ext uri="{FF2B5EF4-FFF2-40B4-BE49-F238E27FC236}">
                <a16:creationId xmlns:a16="http://schemas.microsoft.com/office/drawing/2014/main" id="{37A641F1-4154-41A5-9C24-6448F4B93A6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CB9464C-F802-4706-B506-A864862CF13F}" type="slidenum">
              <a:rPr lang="en-US" altLang="en-US" sz="900">
                <a:solidFill>
                  <a:schemeClr val="bg1"/>
                </a:solidFill>
                <a:latin typeface="Arial" panose="020B0604020202020204" pitchFamily="34" charset="0"/>
              </a:rPr>
              <a:pPr eaLnBrk="1" hangingPunct="1">
                <a:spcBef>
                  <a:spcPct val="0"/>
                </a:spcBef>
                <a:spcAft>
                  <a:spcPct val="40000"/>
                </a:spcAft>
                <a:buFontTx/>
                <a:buNone/>
              </a:pPr>
              <a:t>127</a:t>
            </a:fld>
            <a:endParaRPr lang="en-US" altLang="en-US" sz="900">
              <a:solidFill>
                <a:schemeClr val="bg1"/>
              </a:solidFill>
              <a:latin typeface="Arial" panose="020B0604020202020204" pitchFamily="34" charset="0"/>
            </a:endParaRPr>
          </a:p>
        </p:txBody>
      </p:sp>
      <p:cxnSp>
        <p:nvCxnSpPr>
          <p:cNvPr id="4" name="Straight Arrow Connector 3">
            <a:extLst>
              <a:ext uri="{FF2B5EF4-FFF2-40B4-BE49-F238E27FC236}">
                <a16:creationId xmlns:a16="http://schemas.microsoft.com/office/drawing/2014/main" id="{A55B4925-5A36-46E5-A23B-047724DE5498}"/>
              </a:ext>
            </a:extLst>
          </p:cNvPr>
          <p:cNvCxnSpPr/>
          <p:nvPr/>
        </p:nvCxnSpPr>
        <p:spPr>
          <a:xfrm>
            <a:off x="5808663" y="3155950"/>
            <a:ext cx="7223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1017" name="TextBox 5">
            <a:extLst>
              <a:ext uri="{FF2B5EF4-FFF2-40B4-BE49-F238E27FC236}">
                <a16:creationId xmlns:a16="http://schemas.microsoft.com/office/drawing/2014/main" id="{00C273B6-F73A-405B-A989-48452BD98208}"/>
              </a:ext>
            </a:extLst>
          </p:cNvPr>
          <p:cNvSpPr txBox="1">
            <a:spLocks noChangeArrowheads="1"/>
          </p:cNvSpPr>
          <p:nvPr/>
        </p:nvSpPr>
        <p:spPr bwMode="auto">
          <a:xfrm>
            <a:off x="6530975" y="2914650"/>
            <a:ext cx="1658938" cy="5905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Signal-to-noise ratio.</a:t>
            </a:r>
          </a:p>
        </p:txBody>
      </p:sp>
      <p:sp>
        <p:nvSpPr>
          <p:cNvPr id="171018" name="Footer Placeholder 1">
            <a:extLst>
              <a:ext uri="{FF2B5EF4-FFF2-40B4-BE49-F238E27FC236}">
                <a16:creationId xmlns:a16="http://schemas.microsoft.com/office/drawing/2014/main" id="{044B55E3-CF63-4BBB-87C3-582CB82ED1BC}"/>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7">
            <a:extLst>
              <a:ext uri="{FF2B5EF4-FFF2-40B4-BE49-F238E27FC236}">
                <a16:creationId xmlns:a16="http://schemas.microsoft.com/office/drawing/2014/main" id="{089E1E9B-D9F8-4624-B68A-B0BE86D9CFF8}"/>
              </a:ext>
            </a:extLst>
          </p:cNvPr>
          <p:cNvSpPr txBox="1">
            <a:spLocks noChangeArrowheads="1"/>
          </p:cNvSpPr>
          <p:nvPr/>
        </p:nvSpPr>
        <p:spPr bwMode="auto">
          <a:xfrm>
            <a:off x="627063" y="1365250"/>
            <a:ext cx="77724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Times New Roman" panose="02020603050405020304" pitchFamily="18" charset="0"/>
              </a:rPr>
              <a:t>Source	DF	Sum of	Mean		F Ratio		Prob&gt;F                 </a:t>
            </a:r>
          </a:p>
          <a:p>
            <a:pPr eaLnBrk="1" hangingPunct="1">
              <a:lnSpc>
                <a:spcPct val="100000"/>
              </a:lnSpc>
              <a:spcBef>
                <a:spcPct val="0"/>
              </a:spcBef>
              <a:buFontTx/>
              <a:buNone/>
            </a:pPr>
            <a:r>
              <a:rPr lang="en-US" altLang="en-US" sz="1800">
                <a:latin typeface="Times New Roman" panose="02020603050405020304" pitchFamily="18" charset="0"/>
              </a:rPr>
              <a:t>		squares	squares</a:t>
            </a:r>
          </a:p>
          <a:p>
            <a:pPr eaLnBrk="1" hangingPunct="1">
              <a:lnSpc>
                <a:spcPct val="100000"/>
              </a:lnSpc>
              <a:spcBef>
                <a:spcPct val="0"/>
              </a:spcBef>
              <a:buFontTx/>
              <a:buNone/>
            </a:pPr>
            <a:r>
              <a:rPr lang="en-US" altLang="en-US" sz="1800">
                <a:latin typeface="Times New Roman" panose="02020603050405020304" pitchFamily="18" charset="0"/>
              </a:rPr>
              <a:t> ---------------------------------------------------------------------------------------------</a:t>
            </a:r>
          </a:p>
          <a:p>
            <a:pPr eaLnBrk="1" hangingPunct="1">
              <a:lnSpc>
                <a:spcPct val="100000"/>
              </a:lnSpc>
              <a:spcBef>
                <a:spcPct val="0"/>
              </a:spcBef>
              <a:buFontTx/>
              <a:buNone/>
            </a:pPr>
            <a:r>
              <a:rPr lang="en-US" altLang="en-US" sz="1800">
                <a:latin typeface="Times New Roman" panose="02020603050405020304" pitchFamily="18" charset="0"/>
              </a:rPr>
              <a:t> Model	1	SSR	MSR=SSR/DF	MSR/MSE	X.XXX</a:t>
            </a:r>
          </a:p>
          <a:p>
            <a:pPr eaLnBrk="1" hangingPunct="1">
              <a:lnSpc>
                <a:spcPct val="100000"/>
              </a:lnSpc>
              <a:spcBef>
                <a:spcPct val="0"/>
              </a:spcBef>
              <a:buFontTx/>
              <a:buNone/>
            </a:pPr>
            <a:r>
              <a:rPr lang="en-US" altLang="en-US" sz="1800">
                <a:latin typeface="Times New Roman" panose="02020603050405020304" pitchFamily="18" charset="0"/>
              </a:rPr>
              <a:t> Error	n-2	SSE	MSE=SSE/DF   </a:t>
            </a:r>
          </a:p>
          <a:p>
            <a:pPr eaLnBrk="1" hangingPunct="1">
              <a:lnSpc>
                <a:spcPct val="100000"/>
              </a:lnSpc>
              <a:spcBef>
                <a:spcPct val="0"/>
              </a:spcBef>
              <a:buFontTx/>
              <a:buNone/>
            </a:pPr>
            <a:r>
              <a:rPr lang="en-US" altLang="en-US" sz="1800">
                <a:latin typeface="Times New Roman" panose="02020603050405020304" pitchFamily="18" charset="0"/>
              </a:rPr>
              <a:t> ---------------------------------------------------------------------------------------------</a:t>
            </a:r>
          </a:p>
          <a:p>
            <a:pPr eaLnBrk="1" hangingPunct="1">
              <a:lnSpc>
                <a:spcPct val="100000"/>
              </a:lnSpc>
              <a:spcBef>
                <a:spcPct val="0"/>
              </a:spcBef>
              <a:buFontTx/>
              <a:buNone/>
            </a:pPr>
            <a:r>
              <a:rPr lang="en-US" altLang="en-US" sz="1800">
                <a:latin typeface="Times New Roman" panose="02020603050405020304" pitchFamily="18" charset="0"/>
              </a:rPr>
              <a:t> Total	n-1	SST</a:t>
            </a:r>
            <a:r>
              <a:rPr lang="en-US" altLang="en-US" sz="1800" b="1">
                <a:latin typeface="Times New Roman" panose="02020603050405020304" pitchFamily="18" charset="0"/>
              </a:rPr>
              <a:t>                       </a:t>
            </a:r>
            <a:endParaRPr lang="en-US" altLang="en-US" sz="1800">
              <a:latin typeface="Times New Roman" panose="02020603050405020304" pitchFamily="18" charset="0"/>
            </a:endParaRPr>
          </a:p>
        </p:txBody>
      </p:sp>
      <p:sp>
        <p:nvSpPr>
          <p:cNvPr id="4" name="TextBox 3">
            <a:extLst>
              <a:ext uri="{FF2B5EF4-FFF2-40B4-BE49-F238E27FC236}">
                <a16:creationId xmlns:a16="http://schemas.microsoft.com/office/drawing/2014/main" id="{ABA592E5-BFB8-465D-A554-CD733D199732}"/>
              </a:ext>
            </a:extLst>
          </p:cNvPr>
          <p:cNvSpPr txBox="1"/>
          <p:nvPr/>
        </p:nvSpPr>
        <p:spPr>
          <a:xfrm>
            <a:off x="412750" y="482600"/>
            <a:ext cx="4100513" cy="423863"/>
          </a:xfrm>
          <a:prstGeom prst="rect">
            <a:avLst/>
          </a:prstGeom>
          <a:noFill/>
        </p:spPr>
        <p:txBody>
          <a:bodyPr>
            <a:spAutoFit/>
          </a:bodyPr>
          <a:lstStyle/>
          <a:p>
            <a:pPr>
              <a:defRPr/>
            </a:pPr>
            <a:r>
              <a:rPr lang="en-US" sz="2400" dirty="0">
                <a:latin typeface="+mj-lt"/>
              </a:rPr>
              <a:t>Analysis of Variance</a:t>
            </a:r>
          </a:p>
        </p:txBody>
      </p:sp>
      <p:sp>
        <p:nvSpPr>
          <p:cNvPr id="172036" name="Slide Number Placeholder 5">
            <a:extLst>
              <a:ext uri="{FF2B5EF4-FFF2-40B4-BE49-F238E27FC236}">
                <a16:creationId xmlns:a16="http://schemas.microsoft.com/office/drawing/2014/main" id="{402773A4-86DF-4565-9A87-3FA512F21BDD}"/>
              </a:ext>
            </a:extLst>
          </p:cNvPr>
          <p:cNvSpPr>
            <a:spLocks noGrp="1"/>
          </p:cNvSpPr>
          <p:nvPr>
            <p:ph type="sldNum" sz="quarter" idx="12"/>
          </p:nvPr>
        </p:nvSpPr>
        <p:spPr>
          <a:xfrm>
            <a:off x="8482013" y="6553200"/>
            <a:ext cx="509587" cy="236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0FDC0D0-08E5-44C8-AAC0-69F4C626F8DE}" type="slidenum">
              <a:rPr lang="en-US" altLang="en-US" sz="900">
                <a:solidFill>
                  <a:schemeClr val="bg1"/>
                </a:solidFill>
                <a:latin typeface="Arial" panose="020B0604020202020204" pitchFamily="34" charset="0"/>
              </a:rPr>
              <a:pPr eaLnBrk="1" hangingPunct="1">
                <a:spcBef>
                  <a:spcPct val="0"/>
                </a:spcBef>
                <a:spcAft>
                  <a:spcPct val="40000"/>
                </a:spcAft>
                <a:buFontTx/>
                <a:buNone/>
              </a:pPr>
              <a:t>128</a:t>
            </a:fld>
            <a:endParaRPr lang="en-US" altLang="en-US" sz="900">
              <a:solidFill>
                <a:schemeClr val="bg1"/>
              </a:solidFill>
              <a:latin typeface="Arial" panose="020B0604020202020204" pitchFamily="34" charset="0"/>
            </a:endParaRPr>
          </a:p>
        </p:txBody>
      </p:sp>
      <p:sp>
        <p:nvSpPr>
          <p:cNvPr id="2" name="Oval 1">
            <a:extLst>
              <a:ext uri="{FF2B5EF4-FFF2-40B4-BE49-F238E27FC236}">
                <a16:creationId xmlns:a16="http://schemas.microsoft.com/office/drawing/2014/main" id="{BC9773CE-0325-4CB5-BD3C-0C150E5B72F2}"/>
              </a:ext>
            </a:extLst>
          </p:cNvPr>
          <p:cNvSpPr/>
          <p:nvPr/>
        </p:nvSpPr>
        <p:spPr>
          <a:xfrm>
            <a:off x="5507038" y="4762500"/>
            <a:ext cx="1316037" cy="3921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Arrow Connector 4">
            <a:extLst>
              <a:ext uri="{FF2B5EF4-FFF2-40B4-BE49-F238E27FC236}">
                <a16:creationId xmlns:a16="http://schemas.microsoft.com/office/drawing/2014/main" id="{D2EB8D38-083E-433F-AAB4-3BB99D5E0F75}"/>
              </a:ext>
            </a:extLst>
          </p:cNvPr>
          <p:cNvCxnSpPr>
            <a:stCxn id="2" idx="4"/>
          </p:cNvCxnSpPr>
          <p:nvPr/>
        </p:nvCxnSpPr>
        <p:spPr>
          <a:xfrm>
            <a:off x="6164263" y="5154613"/>
            <a:ext cx="960437"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2039" name="TextBox 6">
            <a:extLst>
              <a:ext uri="{FF2B5EF4-FFF2-40B4-BE49-F238E27FC236}">
                <a16:creationId xmlns:a16="http://schemas.microsoft.com/office/drawing/2014/main" id="{1279BF1A-531A-4D91-A2EA-C7AE76AE3388}"/>
              </a:ext>
            </a:extLst>
          </p:cNvPr>
          <p:cNvSpPr txBox="1">
            <a:spLocks noChangeArrowheads="1"/>
          </p:cNvSpPr>
          <p:nvPr/>
        </p:nvSpPr>
        <p:spPr bwMode="auto">
          <a:xfrm>
            <a:off x="5395913" y="5718175"/>
            <a:ext cx="3043237"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p-value &lt; 0.05 → Conclusion?</a:t>
            </a:r>
          </a:p>
        </p:txBody>
      </p:sp>
      <p:sp>
        <p:nvSpPr>
          <p:cNvPr id="172040" name="Rectangle 2">
            <a:extLst>
              <a:ext uri="{FF2B5EF4-FFF2-40B4-BE49-F238E27FC236}">
                <a16:creationId xmlns:a16="http://schemas.microsoft.com/office/drawing/2014/main" id="{518A341B-994A-4A98-8CD1-A9193A588FC4}"/>
              </a:ext>
            </a:extLst>
          </p:cNvPr>
          <p:cNvSpPr>
            <a:spLocks noChangeArrowheads="1"/>
          </p:cNvSpPr>
          <p:nvPr/>
        </p:nvSpPr>
        <p:spPr bwMode="auto">
          <a:xfrm>
            <a:off x="747713" y="4194175"/>
            <a:ext cx="73914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600">
                <a:latin typeface="Courier New" panose="02070309020205020404" pitchFamily="49" charset="0"/>
              </a:rPr>
              <a:t>Analysis of Variance</a:t>
            </a:r>
          </a:p>
          <a:p>
            <a:pPr eaLnBrk="1" hangingPunct="1">
              <a:spcBef>
                <a:spcPct val="0"/>
              </a:spcBef>
              <a:spcAft>
                <a:spcPct val="40000"/>
              </a:spcAft>
              <a:buFontTx/>
              <a:buNone/>
            </a:pPr>
            <a:r>
              <a:rPr lang="en-US" altLang="en-US" sz="1600">
                <a:latin typeface="Courier New" panose="02070309020205020404" pitchFamily="49" charset="0"/>
              </a:rPr>
              <a:t>Source      DF       SS       MS     F      P</a:t>
            </a:r>
          </a:p>
          <a:p>
            <a:pPr eaLnBrk="1" hangingPunct="1">
              <a:spcBef>
                <a:spcPct val="0"/>
              </a:spcBef>
              <a:spcAft>
                <a:spcPct val="40000"/>
              </a:spcAft>
              <a:buFontTx/>
              <a:buNone/>
            </a:pPr>
            <a:r>
              <a:rPr lang="en-US" altLang="en-US" sz="1600">
                <a:latin typeface="Courier New" panose="02070309020205020404" pitchFamily="49" charset="0"/>
              </a:rPr>
              <a:t>Regression   1  3263.24  3263.24  9.67  0.014</a:t>
            </a:r>
          </a:p>
          <a:p>
            <a:pPr eaLnBrk="1" hangingPunct="1">
              <a:spcBef>
                <a:spcPct val="0"/>
              </a:spcBef>
              <a:spcAft>
                <a:spcPct val="40000"/>
              </a:spcAft>
              <a:buFontTx/>
              <a:buNone/>
            </a:pPr>
            <a:r>
              <a:rPr lang="en-US" altLang="en-US" sz="1600">
                <a:latin typeface="Courier New" panose="02070309020205020404" pitchFamily="49" charset="0"/>
              </a:rPr>
              <a:t>Error        8  2699.26   337.41</a:t>
            </a:r>
          </a:p>
          <a:p>
            <a:pPr eaLnBrk="1" hangingPunct="1">
              <a:spcBef>
                <a:spcPct val="0"/>
              </a:spcBef>
              <a:spcAft>
                <a:spcPct val="40000"/>
              </a:spcAft>
              <a:buFontTx/>
              <a:buNone/>
            </a:pPr>
            <a:r>
              <a:rPr lang="en-US" altLang="en-US" sz="1600">
                <a:latin typeface="Courier New" panose="02070309020205020404" pitchFamily="49" charset="0"/>
              </a:rPr>
              <a:t>Total        9  5962.50</a:t>
            </a:r>
          </a:p>
        </p:txBody>
      </p:sp>
      <p:sp>
        <p:nvSpPr>
          <p:cNvPr id="172041" name="Footer Placeholder 5">
            <a:extLst>
              <a:ext uri="{FF2B5EF4-FFF2-40B4-BE49-F238E27FC236}">
                <a16:creationId xmlns:a16="http://schemas.microsoft.com/office/drawing/2014/main" id="{AE3345E0-69A2-4501-801A-381D7FE7B591}"/>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 Box 3">
            <a:extLst>
              <a:ext uri="{FF2B5EF4-FFF2-40B4-BE49-F238E27FC236}">
                <a16:creationId xmlns:a16="http://schemas.microsoft.com/office/drawing/2014/main" id="{26734729-05F2-4EC7-9D29-C4A717C925BC}"/>
              </a:ext>
            </a:extLst>
          </p:cNvPr>
          <p:cNvSpPr txBox="1">
            <a:spLocks noChangeArrowheads="1"/>
          </p:cNvSpPr>
          <p:nvPr/>
        </p:nvSpPr>
        <p:spPr bwMode="auto">
          <a:xfrm>
            <a:off x="457200" y="1295400"/>
            <a:ext cx="83058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b="1" u="sng" dirty="0">
                <a:latin typeface="+mn-lt"/>
              </a:rPr>
              <a:t>Goal</a:t>
            </a:r>
            <a:r>
              <a:rPr lang="en-US" altLang="en-US" dirty="0">
                <a:latin typeface="+mn-lt"/>
              </a:rPr>
              <a:t>: </a:t>
            </a:r>
            <a:r>
              <a:rPr lang="en-US" altLang="zh-CN" dirty="0">
                <a:latin typeface="+mn-lt"/>
              </a:rPr>
              <a:t>Multiple regression is a generalization of simple linear regression wherein the model relates the single dependent variable Y </a:t>
            </a:r>
            <a:r>
              <a:rPr lang="en-US" altLang="zh-CN" u="sng" dirty="0">
                <a:latin typeface="+mn-lt"/>
              </a:rPr>
              <a:t>simultaneously</a:t>
            </a:r>
            <a:r>
              <a:rPr lang="en-US" altLang="zh-CN" dirty="0">
                <a:latin typeface="+mn-lt"/>
              </a:rPr>
              <a:t> to several, say K, independent variables X</a:t>
            </a:r>
            <a:r>
              <a:rPr lang="en-US" altLang="zh-CN" baseline="-25000" dirty="0">
                <a:latin typeface="+mn-lt"/>
              </a:rPr>
              <a:t>1</a:t>
            </a:r>
            <a:r>
              <a:rPr lang="en-US" altLang="zh-CN" dirty="0">
                <a:latin typeface="+mn-lt"/>
              </a:rPr>
              <a:t> , X</a:t>
            </a:r>
            <a:r>
              <a:rPr lang="en-US" altLang="zh-CN" baseline="-25000" dirty="0">
                <a:latin typeface="+mn-lt"/>
              </a:rPr>
              <a:t>2</a:t>
            </a:r>
            <a:r>
              <a:rPr lang="en-US" altLang="zh-CN" dirty="0">
                <a:latin typeface="+mn-lt"/>
              </a:rPr>
              <a:t> , …., X</a:t>
            </a:r>
            <a:r>
              <a:rPr lang="en-US" altLang="zh-CN" baseline="-25000" dirty="0">
                <a:latin typeface="+mn-lt"/>
              </a:rPr>
              <a:t>K</a:t>
            </a:r>
            <a:r>
              <a:rPr lang="en-US" altLang="zh-CN" dirty="0">
                <a:latin typeface="+mn-lt"/>
              </a:rPr>
              <a:t>. </a:t>
            </a:r>
            <a:endParaRPr lang="en-US" altLang="en-US" dirty="0">
              <a:latin typeface="+mn-lt"/>
            </a:endParaRPr>
          </a:p>
        </p:txBody>
      </p:sp>
      <p:sp>
        <p:nvSpPr>
          <p:cNvPr id="7" name="Text Box 2">
            <a:extLst>
              <a:ext uri="{FF2B5EF4-FFF2-40B4-BE49-F238E27FC236}">
                <a16:creationId xmlns:a16="http://schemas.microsoft.com/office/drawing/2014/main" id="{DDB05AA7-88D9-4002-BE71-B3F24565AA6A}"/>
              </a:ext>
            </a:extLst>
          </p:cNvPr>
          <p:cNvSpPr txBox="1">
            <a:spLocks noChangeArrowheads="1"/>
          </p:cNvSpPr>
          <p:nvPr/>
        </p:nvSpPr>
        <p:spPr bwMode="auto">
          <a:xfrm>
            <a:off x="366713" y="471488"/>
            <a:ext cx="67818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Multiple Linear Regression Model</a:t>
            </a:r>
          </a:p>
        </p:txBody>
      </p:sp>
      <p:sp>
        <p:nvSpPr>
          <p:cNvPr id="173060" name="Slide Number Placeholder 1">
            <a:extLst>
              <a:ext uri="{FF2B5EF4-FFF2-40B4-BE49-F238E27FC236}">
                <a16:creationId xmlns:a16="http://schemas.microsoft.com/office/drawing/2014/main" id="{A81F4F2D-7C2A-4F0D-81C4-97723A9D36C3}"/>
              </a:ext>
            </a:extLst>
          </p:cNvPr>
          <p:cNvSpPr>
            <a:spLocks noGrp="1"/>
          </p:cNvSpPr>
          <p:nvPr>
            <p:ph type="sldNum" sz="quarter" idx="11"/>
          </p:nvPr>
        </p:nvSpPr>
        <p:spPr>
          <a:xfrm>
            <a:off x="8345488" y="6553200"/>
            <a:ext cx="493712" cy="22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3E553B85-BDAD-47F9-8F80-142FE1FECCB2}" type="slidenum">
              <a:rPr lang="en-US" altLang="en-US" sz="900">
                <a:solidFill>
                  <a:schemeClr val="bg1"/>
                </a:solidFill>
                <a:latin typeface="Arial" panose="020B0604020202020204" pitchFamily="34" charset="0"/>
              </a:rPr>
              <a:pPr eaLnBrk="1" hangingPunct="1">
                <a:spcBef>
                  <a:spcPct val="0"/>
                </a:spcBef>
                <a:spcAft>
                  <a:spcPct val="40000"/>
                </a:spcAft>
                <a:buFontTx/>
                <a:buNone/>
              </a:pPr>
              <a:t>129</a:t>
            </a:fld>
            <a:endParaRPr lang="en-US" altLang="en-US" sz="900">
              <a:solidFill>
                <a:schemeClr val="bg1"/>
              </a:solidFill>
              <a:latin typeface="Arial" panose="020B0604020202020204" pitchFamily="34" charset="0"/>
            </a:endParaRPr>
          </a:p>
        </p:txBody>
      </p:sp>
      <p:sp>
        <p:nvSpPr>
          <p:cNvPr id="173061" name="Footer Placeholder 1">
            <a:extLst>
              <a:ext uri="{FF2B5EF4-FFF2-40B4-BE49-F238E27FC236}">
                <a16:creationId xmlns:a16="http://schemas.microsoft.com/office/drawing/2014/main" id="{5BFE1ED4-B28A-414E-BA37-FDE9D4E50DD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4F048E28-F08B-4639-99DE-194B2A2A4D3B}"/>
              </a:ext>
            </a:extLst>
          </p:cNvPr>
          <p:cNvSpPr>
            <a:spLocks noGrp="1"/>
          </p:cNvSpPr>
          <p:nvPr>
            <p:ph type="title"/>
          </p:nvPr>
        </p:nvSpPr>
        <p:spPr/>
        <p:txBody>
          <a:bodyPr/>
          <a:lstStyle/>
          <a:p>
            <a:r>
              <a:rPr lang="en-US" altLang="en-US" sz="3200"/>
              <a:t>Descriptive vs. Inferential Statistics</a:t>
            </a:r>
          </a:p>
        </p:txBody>
      </p:sp>
      <p:sp>
        <p:nvSpPr>
          <p:cNvPr id="54275" name="Slide Number Placeholder 5">
            <a:extLst>
              <a:ext uri="{FF2B5EF4-FFF2-40B4-BE49-F238E27FC236}">
                <a16:creationId xmlns:a16="http://schemas.microsoft.com/office/drawing/2014/main" id="{2033FC55-AE02-4E95-BCA6-586FAF5AE09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6D1B9F8-4E2C-472F-A43B-60EA63FC3432}" type="slidenum">
              <a:rPr lang="en-US" altLang="en-US" sz="900">
                <a:solidFill>
                  <a:schemeClr val="bg1"/>
                </a:solidFill>
              </a:rPr>
              <a:pPr eaLnBrk="1" hangingPunct="1">
                <a:spcBef>
                  <a:spcPct val="0"/>
                </a:spcBef>
                <a:spcAft>
                  <a:spcPct val="40000"/>
                </a:spcAft>
                <a:buFontTx/>
                <a:buNone/>
              </a:pPr>
              <a:t>13</a:t>
            </a:fld>
            <a:endParaRPr lang="en-US" altLang="en-US" sz="900">
              <a:solidFill>
                <a:schemeClr val="bg1"/>
              </a:solidFill>
            </a:endParaRPr>
          </a:p>
        </p:txBody>
      </p:sp>
      <p:sp>
        <p:nvSpPr>
          <p:cNvPr id="2" name="TextBox 1">
            <a:extLst>
              <a:ext uri="{FF2B5EF4-FFF2-40B4-BE49-F238E27FC236}">
                <a16:creationId xmlns:a16="http://schemas.microsoft.com/office/drawing/2014/main" id="{21D9E3DF-F661-4110-8E1B-74B5C9363180}"/>
              </a:ext>
            </a:extLst>
          </p:cNvPr>
          <p:cNvSpPr txBox="1"/>
          <p:nvPr/>
        </p:nvSpPr>
        <p:spPr>
          <a:xfrm>
            <a:off x="419100" y="1169988"/>
            <a:ext cx="4838700" cy="5016500"/>
          </a:xfrm>
          <a:prstGeom prst="rect">
            <a:avLst/>
          </a:prstGeom>
          <a:noFill/>
        </p:spPr>
        <p:txBody>
          <a:bodyPr>
            <a:spAutoFit/>
          </a:bodyPr>
          <a:lstStyle/>
          <a:p>
            <a:pPr>
              <a:lnSpc>
                <a:spcPct val="100000"/>
              </a:lnSpc>
              <a:spcAft>
                <a:spcPts val="0"/>
              </a:spcAft>
              <a:defRPr/>
            </a:pPr>
            <a:r>
              <a:rPr lang="en-US" sz="1600" dirty="0"/>
              <a:t>Descriptive Statistics…</a:t>
            </a:r>
          </a:p>
          <a:p>
            <a:pPr marL="342900" indent="-342900">
              <a:lnSpc>
                <a:spcPct val="100000"/>
              </a:lnSpc>
              <a:spcAft>
                <a:spcPts val="0"/>
              </a:spcAft>
              <a:buFont typeface="Arial" panose="020B0604020202020204" pitchFamily="34" charset="0"/>
              <a:buChar char="•"/>
              <a:defRPr/>
            </a:pPr>
            <a:r>
              <a:rPr lang="en-US" sz="1600" dirty="0"/>
              <a:t>Describe a set of data (e.g., mean, standard deviation).</a:t>
            </a:r>
          </a:p>
          <a:p>
            <a:pPr marL="342900" indent="-342900">
              <a:lnSpc>
                <a:spcPct val="100000"/>
              </a:lnSpc>
              <a:spcAft>
                <a:spcPts val="0"/>
              </a:spcAft>
              <a:buFont typeface="Arial" panose="020B0604020202020204" pitchFamily="34" charset="0"/>
              <a:buChar char="•"/>
              <a:defRPr/>
            </a:pPr>
            <a:r>
              <a:rPr lang="en-US" sz="1600" dirty="0"/>
              <a:t>Allow us to describe the sample’s data as a whole, instead of by individual measures.</a:t>
            </a:r>
          </a:p>
          <a:p>
            <a:pPr marL="342900" indent="-342900">
              <a:lnSpc>
                <a:spcPct val="100000"/>
              </a:lnSpc>
              <a:spcAft>
                <a:spcPts val="0"/>
              </a:spcAft>
              <a:buFont typeface="Arial" panose="020B0604020202020204" pitchFamily="34" charset="0"/>
              <a:buChar char="•"/>
              <a:defRPr/>
            </a:pPr>
            <a:r>
              <a:rPr lang="en-US" sz="1600" dirty="0"/>
              <a:t>Describe a sample representative of a larger population we’ve collected the data from. </a:t>
            </a:r>
          </a:p>
          <a:p>
            <a:pPr>
              <a:lnSpc>
                <a:spcPct val="100000"/>
              </a:lnSpc>
              <a:spcAft>
                <a:spcPts val="0"/>
              </a:spcAft>
              <a:defRPr/>
            </a:pPr>
            <a:r>
              <a:rPr lang="en-US" sz="1600" dirty="0"/>
              <a:t> </a:t>
            </a:r>
          </a:p>
          <a:p>
            <a:pPr>
              <a:lnSpc>
                <a:spcPct val="100000"/>
              </a:lnSpc>
              <a:spcAft>
                <a:spcPts val="0"/>
              </a:spcAft>
              <a:defRPr/>
            </a:pPr>
            <a:r>
              <a:rPr lang="en-US" sz="1600" dirty="0"/>
              <a:t>Inferential Statistics…</a:t>
            </a:r>
          </a:p>
          <a:p>
            <a:pPr marL="342900" indent="-342900">
              <a:lnSpc>
                <a:spcPct val="100000"/>
              </a:lnSpc>
              <a:spcAft>
                <a:spcPts val="0"/>
              </a:spcAft>
              <a:buFont typeface="Arial" panose="020B0604020202020204" pitchFamily="34" charset="0"/>
              <a:buChar char="•"/>
              <a:defRPr/>
            </a:pPr>
            <a:r>
              <a:rPr lang="en-US" sz="1600" dirty="0"/>
              <a:t>Generalize our findings beyond our sample to the population represented by that sample (e.g., </a:t>
            </a:r>
            <a:r>
              <a:rPr lang="en-US" sz="1600" i="1" dirty="0"/>
              <a:t>t</a:t>
            </a:r>
            <a:r>
              <a:rPr lang="en-US" sz="1600" dirty="0"/>
              <a:t>-test, F-test, correlation).  </a:t>
            </a:r>
          </a:p>
          <a:p>
            <a:pPr marL="342900" indent="-342900">
              <a:lnSpc>
                <a:spcPct val="100000"/>
              </a:lnSpc>
              <a:spcAft>
                <a:spcPts val="0"/>
              </a:spcAft>
              <a:buFont typeface="Arial" panose="020B0604020202020204" pitchFamily="34" charset="0"/>
              <a:buChar char="•"/>
              <a:defRPr/>
            </a:pPr>
            <a:r>
              <a:rPr lang="en-US" sz="1600" dirty="0"/>
              <a:t>Describe the relationship of the sample to the population (e.g., different or alike).</a:t>
            </a:r>
          </a:p>
          <a:p>
            <a:pPr marL="342900" indent="-342900">
              <a:lnSpc>
                <a:spcPct val="100000"/>
              </a:lnSpc>
              <a:spcAft>
                <a:spcPts val="0"/>
              </a:spcAft>
              <a:buFont typeface="Arial" panose="020B0604020202020204" pitchFamily="34" charset="0"/>
              <a:buChar char="•"/>
              <a:defRPr/>
            </a:pPr>
            <a:endParaRPr lang="en-US" sz="1600" dirty="0"/>
          </a:p>
          <a:p>
            <a:pPr>
              <a:lnSpc>
                <a:spcPct val="100000"/>
              </a:lnSpc>
              <a:spcAft>
                <a:spcPts val="0"/>
              </a:spcAft>
              <a:defRPr/>
            </a:pPr>
            <a:r>
              <a:rPr lang="en-US" sz="1600" dirty="0"/>
              <a:t>The distinction between using descriptive vs. inferential statistics lies with the target of our description - the sample or its population it was drawn from.</a:t>
            </a:r>
          </a:p>
          <a:p>
            <a:pPr>
              <a:lnSpc>
                <a:spcPct val="100000"/>
              </a:lnSpc>
              <a:spcAft>
                <a:spcPts val="0"/>
              </a:spcAft>
              <a:defRPr/>
            </a:pPr>
            <a:r>
              <a:rPr lang="en-US" sz="1600" dirty="0"/>
              <a:t> </a:t>
            </a:r>
          </a:p>
        </p:txBody>
      </p:sp>
      <p:pic>
        <p:nvPicPr>
          <p:cNvPr id="54277" name="Picture 2">
            <a:extLst>
              <a:ext uri="{FF2B5EF4-FFF2-40B4-BE49-F238E27FC236}">
                <a16:creationId xmlns:a16="http://schemas.microsoft.com/office/drawing/2014/main" id="{CE467788-CE7A-49E3-85F5-AFC44AA16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475" y="3616325"/>
            <a:ext cx="2743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8" name="Picture 5" descr="C:\Users\johnsmd2\AppData\Local\Microsoft\Windows\INetCache\IE\ILT58R4O\blind-823530_960_720[1].png">
            <a:extLst>
              <a:ext uri="{FF2B5EF4-FFF2-40B4-BE49-F238E27FC236}">
                <a16:creationId xmlns:a16="http://schemas.microsoft.com/office/drawing/2014/main" id="{BFD7DD95-EF95-4067-919F-1D420D99B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009650"/>
            <a:ext cx="3475038"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Footer Placeholder 2">
            <a:extLst>
              <a:ext uri="{FF2B5EF4-FFF2-40B4-BE49-F238E27FC236}">
                <a16:creationId xmlns:a16="http://schemas.microsoft.com/office/drawing/2014/main" id="{B827D6DA-DCCE-4886-B1CC-891AAE70A7A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6">
            <a:extLst>
              <a:ext uri="{FF2B5EF4-FFF2-40B4-BE49-F238E27FC236}">
                <a16:creationId xmlns:a16="http://schemas.microsoft.com/office/drawing/2014/main" id="{721F2FD1-2E03-4CAC-9692-3955AF9D59BB}"/>
              </a:ext>
            </a:extLst>
          </p:cNvPr>
          <p:cNvSpPr>
            <a:spLocks noGrp="1" noChangeArrowheads="1"/>
          </p:cNvSpPr>
          <p:nvPr>
            <p:ph type="sldNum" sz="quarter" idx="12"/>
          </p:nvPr>
        </p:nvSpPr>
        <p:spPr>
          <a:xfrm>
            <a:off x="8482013" y="6629400"/>
            <a:ext cx="509587" cy="16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15F2540-AD77-4871-9BD6-9D039172FAE8}" type="slidenum">
              <a:rPr lang="en-US" altLang="en-US" sz="900">
                <a:solidFill>
                  <a:schemeClr val="bg1"/>
                </a:solidFill>
                <a:latin typeface="Arial" panose="020B0604020202020204" pitchFamily="34" charset="0"/>
              </a:rPr>
              <a:pPr eaLnBrk="1" hangingPunct="1">
                <a:spcBef>
                  <a:spcPct val="0"/>
                </a:spcBef>
                <a:spcAft>
                  <a:spcPct val="40000"/>
                </a:spcAft>
                <a:buFontTx/>
                <a:buNone/>
              </a:pPr>
              <a:t>130</a:t>
            </a:fld>
            <a:endParaRPr lang="en-US" altLang="en-US" sz="900">
              <a:solidFill>
                <a:schemeClr val="bg1"/>
              </a:solidFill>
              <a:latin typeface="Arial" panose="020B0604020202020204" pitchFamily="34" charset="0"/>
            </a:endParaRPr>
          </a:p>
        </p:txBody>
      </p:sp>
      <p:sp>
        <p:nvSpPr>
          <p:cNvPr id="3077" name="Text Box 45">
            <a:extLst>
              <a:ext uri="{FF2B5EF4-FFF2-40B4-BE49-F238E27FC236}">
                <a16:creationId xmlns:a16="http://schemas.microsoft.com/office/drawing/2014/main" id="{D60EF067-6F35-4249-8364-043C5C63DADF}"/>
              </a:ext>
            </a:extLst>
          </p:cNvPr>
          <p:cNvSpPr txBox="1">
            <a:spLocks noChangeArrowheads="1"/>
          </p:cNvSpPr>
          <p:nvPr/>
        </p:nvSpPr>
        <p:spPr bwMode="auto">
          <a:xfrm>
            <a:off x="322263" y="5243513"/>
            <a:ext cx="8001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Note: The “simple linear model” is a special case (</a:t>
            </a:r>
            <a:r>
              <a:rPr lang="en-US" altLang="en-US" i="1" dirty="0">
                <a:latin typeface="+mn-lt"/>
              </a:rPr>
              <a:t>K=</a:t>
            </a:r>
            <a:r>
              <a:rPr lang="en-US" altLang="en-US" dirty="0">
                <a:latin typeface="+mn-lt"/>
              </a:rPr>
              <a:t>1).</a:t>
            </a:r>
          </a:p>
        </p:txBody>
      </p:sp>
      <p:sp>
        <p:nvSpPr>
          <p:cNvPr id="7" name="Text Box 2">
            <a:extLst>
              <a:ext uri="{FF2B5EF4-FFF2-40B4-BE49-F238E27FC236}">
                <a16:creationId xmlns:a16="http://schemas.microsoft.com/office/drawing/2014/main" id="{924FCFE5-2C97-4B79-837B-6FC9D4313C58}"/>
              </a:ext>
            </a:extLst>
          </p:cNvPr>
          <p:cNvSpPr txBox="1">
            <a:spLocks noChangeArrowheads="1"/>
          </p:cNvSpPr>
          <p:nvPr/>
        </p:nvSpPr>
        <p:spPr bwMode="auto">
          <a:xfrm>
            <a:off x="366713" y="471488"/>
            <a:ext cx="6781800" cy="425450"/>
          </a:xfrm>
          <a:prstGeom prst="rect">
            <a:avLst/>
          </a:prstGeom>
          <a:solidFill>
            <a:schemeClr val="bg1"/>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Multiple Linear Regression Model</a:t>
            </a:r>
          </a:p>
        </p:txBody>
      </p:sp>
      <p:sp>
        <p:nvSpPr>
          <p:cNvPr id="174085" name="TextBox 1">
            <a:extLst>
              <a:ext uri="{FF2B5EF4-FFF2-40B4-BE49-F238E27FC236}">
                <a16:creationId xmlns:a16="http://schemas.microsoft.com/office/drawing/2014/main" id="{E2C64303-3511-4EC8-BED0-B435DA1EAF57}"/>
              </a:ext>
            </a:extLst>
          </p:cNvPr>
          <p:cNvSpPr txBox="1">
            <a:spLocks noChangeArrowheads="1"/>
          </p:cNvSpPr>
          <p:nvPr/>
        </p:nvSpPr>
        <p:spPr bwMode="auto">
          <a:xfrm>
            <a:off x="366713" y="1206500"/>
            <a:ext cx="8139112"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400">
                <a:latin typeface="Arial" panose="020B0604020202020204" pitchFamily="34" charset="0"/>
              </a:rPr>
              <a:t>In general, the multiple linear regression model allows any number of independent variables</a:t>
            </a:r>
          </a:p>
          <a:p>
            <a:pPr eaLnBrk="1" hangingPunct="1">
              <a:spcBef>
                <a:spcPct val="0"/>
              </a:spcBef>
              <a:spcAft>
                <a:spcPct val="40000"/>
              </a:spcAft>
              <a:buFontTx/>
              <a:buNone/>
            </a:pPr>
            <a:endParaRPr lang="en-US" altLang="en-US" sz="2000">
              <a:latin typeface="Arial" panose="020B0604020202020204" pitchFamily="34" charset="0"/>
            </a:endParaRPr>
          </a:p>
          <a:p>
            <a:pPr eaLnBrk="1" hangingPunct="1">
              <a:spcBef>
                <a:spcPct val="0"/>
              </a:spcBef>
              <a:spcAft>
                <a:spcPct val="40000"/>
              </a:spcAft>
              <a:buFontTx/>
              <a:buNone/>
            </a:pPr>
            <a:endParaRPr lang="en-US" altLang="en-US" sz="2000">
              <a:latin typeface="Arial" panose="020B0604020202020204" pitchFamily="34" charset="0"/>
            </a:endParaRPr>
          </a:p>
          <a:p>
            <a:pPr eaLnBrk="1" hangingPunct="1">
              <a:spcBef>
                <a:spcPct val="0"/>
              </a:spcBef>
              <a:spcAft>
                <a:spcPct val="40000"/>
              </a:spcAft>
              <a:buFontTx/>
              <a:buNone/>
            </a:pPr>
            <a:r>
              <a:rPr lang="en-US" altLang="en-US" sz="2400">
                <a:latin typeface="Arial" panose="020B0604020202020204" pitchFamily="34" charset="0"/>
              </a:rPr>
              <a:t>or</a:t>
            </a:r>
          </a:p>
        </p:txBody>
      </p:sp>
      <p:sp>
        <p:nvSpPr>
          <p:cNvPr id="3" name="TextBox 2">
            <a:extLst>
              <a:ext uri="{FF2B5EF4-FFF2-40B4-BE49-F238E27FC236}">
                <a16:creationId xmlns:a16="http://schemas.microsoft.com/office/drawing/2014/main" id="{AF8737BB-8742-4C24-B0F9-C9CF0D88A761}"/>
              </a:ext>
            </a:extLst>
          </p:cNvPr>
          <p:cNvSpPr txBox="1">
            <a:spLocks noRot="1" noChangeAspect="1" noMove="1" noResize="1" noEditPoints="1" noAdjustHandles="1" noChangeArrowheads="1" noChangeShapeType="1" noTextEdit="1"/>
          </p:cNvSpPr>
          <p:nvPr/>
        </p:nvSpPr>
        <p:spPr>
          <a:xfrm>
            <a:off x="2139467" y="2022062"/>
            <a:ext cx="4074962" cy="341632"/>
          </a:xfrm>
          <a:prstGeom prst="rect">
            <a:avLst/>
          </a:prstGeom>
          <a:blipFill rotWithShape="1">
            <a:blip r:embed="rId2"/>
            <a:stretch>
              <a:fillRect r="-5522"/>
            </a:stretch>
          </a:blipFill>
          <a:ln>
            <a:solidFill>
              <a:srgbClr val="92D050"/>
            </a:solidFill>
          </a:ln>
        </p:spPr>
        <p:txBody>
          <a:bodyPr/>
          <a:lstStyle/>
          <a:p>
            <a:pPr>
              <a:defRPr/>
            </a:pPr>
            <a:r>
              <a:rPr lang="en-US">
                <a:noFill/>
              </a:rPr>
              <a:t> </a:t>
            </a:r>
          </a:p>
        </p:txBody>
      </p:sp>
      <p:sp>
        <p:nvSpPr>
          <p:cNvPr id="9" name="TextBox 8">
            <a:extLst>
              <a:ext uri="{FF2B5EF4-FFF2-40B4-BE49-F238E27FC236}">
                <a16:creationId xmlns:a16="http://schemas.microsoft.com/office/drawing/2014/main" id="{E5EAAC94-7B91-4B2A-9542-DC65C7C5B69A}"/>
              </a:ext>
            </a:extLst>
          </p:cNvPr>
          <p:cNvSpPr txBox="1">
            <a:spLocks noRot="1" noChangeAspect="1" noMove="1" noResize="1" noEditPoints="1" noAdjustHandles="1" noChangeArrowheads="1" noChangeShapeType="1" noTextEdit="1"/>
          </p:cNvSpPr>
          <p:nvPr/>
        </p:nvSpPr>
        <p:spPr>
          <a:xfrm>
            <a:off x="1997185" y="3117386"/>
            <a:ext cx="4359527" cy="341632"/>
          </a:xfrm>
          <a:prstGeom prst="rect">
            <a:avLst/>
          </a:prstGeom>
          <a:blipFill rotWithShape="1">
            <a:blip r:embed="rId3"/>
            <a:stretch>
              <a:fillRect r="-5594"/>
            </a:stretch>
          </a:blipFill>
        </p:spPr>
        <p:txBody>
          <a:bodyPr/>
          <a:lstStyle/>
          <a:p>
            <a:pPr>
              <a:defRPr/>
            </a:pPr>
            <a:r>
              <a:rPr lang="en-US">
                <a:noFill/>
              </a:rPr>
              <a:t> </a:t>
            </a:r>
          </a:p>
        </p:txBody>
      </p:sp>
      <p:sp>
        <p:nvSpPr>
          <p:cNvPr id="5" name="TextBox 4">
            <a:extLst>
              <a:ext uri="{FF2B5EF4-FFF2-40B4-BE49-F238E27FC236}">
                <a16:creationId xmlns:a16="http://schemas.microsoft.com/office/drawing/2014/main" id="{C3E3EDA8-121F-430C-9DA7-6FAD2C49FF6B}"/>
              </a:ext>
            </a:extLst>
          </p:cNvPr>
          <p:cNvSpPr txBox="1">
            <a:spLocks noRot="1" noChangeAspect="1" noMove="1" noResize="1" noEditPoints="1" noAdjustHandles="1" noChangeArrowheads="1" noChangeShapeType="1" noTextEdit="1"/>
          </p:cNvSpPr>
          <p:nvPr/>
        </p:nvSpPr>
        <p:spPr>
          <a:xfrm>
            <a:off x="366764" y="3525016"/>
            <a:ext cx="8327571" cy="1475532"/>
          </a:xfrm>
          <a:prstGeom prst="rect">
            <a:avLst/>
          </a:prstGeom>
          <a:blipFill rotWithShape="1">
            <a:blip r:embed="rId4"/>
            <a:stretch>
              <a:fillRect l="-1098" t="-5785" r="-1245" b="-18595"/>
            </a:stretch>
          </a:blipFill>
        </p:spPr>
        <p:txBody>
          <a:bodyPr/>
          <a:lstStyle/>
          <a:p>
            <a:pPr>
              <a:defRPr/>
            </a:pPr>
            <a:r>
              <a:rPr lang="en-US">
                <a:noFill/>
              </a:rPr>
              <a:t> </a:t>
            </a:r>
          </a:p>
        </p:txBody>
      </p:sp>
      <p:sp>
        <p:nvSpPr>
          <p:cNvPr id="174089" name="Footer Placeholder 3">
            <a:extLst>
              <a:ext uri="{FF2B5EF4-FFF2-40B4-BE49-F238E27FC236}">
                <a16:creationId xmlns:a16="http://schemas.microsoft.com/office/drawing/2014/main" id="{8D9BCE47-D10D-4783-AFAF-A87945A4BD3B}"/>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6">
            <a:extLst>
              <a:ext uri="{FF2B5EF4-FFF2-40B4-BE49-F238E27FC236}">
                <a16:creationId xmlns:a16="http://schemas.microsoft.com/office/drawing/2014/main" id="{2AC87628-CA66-498C-BB93-B30DC144B550}"/>
              </a:ext>
            </a:extLst>
          </p:cNvPr>
          <p:cNvSpPr>
            <a:spLocks noGrp="1" noChangeArrowheads="1"/>
          </p:cNvSpPr>
          <p:nvPr>
            <p:ph type="sldNum" sz="quarter" idx="12"/>
          </p:nvPr>
        </p:nvSpPr>
        <p:spPr>
          <a:xfrm>
            <a:off x="8482013" y="6629400"/>
            <a:ext cx="433387" cy="16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1CFAC43-0F29-40E1-B9DD-39A98A638C81}" type="slidenum">
              <a:rPr lang="en-US" altLang="en-US" sz="900">
                <a:solidFill>
                  <a:schemeClr val="bg1"/>
                </a:solidFill>
                <a:latin typeface="Arial" panose="020B0604020202020204" pitchFamily="34" charset="0"/>
              </a:rPr>
              <a:pPr eaLnBrk="1" hangingPunct="1">
                <a:spcBef>
                  <a:spcPct val="0"/>
                </a:spcBef>
                <a:spcAft>
                  <a:spcPct val="40000"/>
                </a:spcAft>
                <a:buFontTx/>
                <a:buNone/>
              </a:pPr>
              <a:t>131</a:t>
            </a:fld>
            <a:endParaRPr lang="en-US" altLang="en-US" sz="900">
              <a:solidFill>
                <a:schemeClr val="bg1"/>
              </a:solidFill>
              <a:latin typeface="Arial" panose="020B0604020202020204" pitchFamily="34" charset="0"/>
            </a:endParaRPr>
          </a:p>
        </p:txBody>
      </p:sp>
      <p:graphicFrame>
        <p:nvGraphicFramePr>
          <p:cNvPr id="175107" name="Object 3">
            <a:extLst>
              <a:ext uri="{FF2B5EF4-FFF2-40B4-BE49-F238E27FC236}">
                <a16:creationId xmlns:a16="http://schemas.microsoft.com/office/drawing/2014/main" id="{33461DC7-4404-4707-8281-936A6409556F}"/>
              </a:ext>
            </a:extLst>
          </p:cNvPr>
          <p:cNvGraphicFramePr>
            <a:graphicFrameLocks noGrp="1" noChangeAspect="1"/>
          </p:cNvGraphicFramePr>
          <p:nvPr>
            <p:ph sz="quarter" idx="2"/>
          </p:nvPr>
        </p:nvGraphicFramePr>
        <p:xfrm>
          <a:off x="592138" y="1295400"/>
          <a:ext cx="4724400" cy="1708150"/>
        </p:xfrm>
        <a:graphic>
          <a:graphicData uri="http://schemas.openxmlformats.org/presentationml/2006/ole">
            <mc:AlternateContent xmlns:mc="http://schemas.openxmlformats.org/markup-compatibility/2006">
              <mc:Choice xmlns:v="urn:schemas-microsoft-com:vml" Requires="v">
                <p:oleObj spid="_x0000_s175111" name="Equation" r:id="rId3" imgW="2108200" imgH="762000" progId="Equation.DSMT4">
                  <p:embed/>
                </p:oleObj>
              </mc:Choice>
              <mc:Fallback>
                <p:oleObj name="Equation" r:id="rId3" imgW="2108200" imgH="762000" progId="Equation.DSMT4">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8" y="1295400"/>
                        <a:ext cx="4724400" cy="1708150"/>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 Box 4">
            <a:extLst>
              <a:ext uri="{FF2B5EF4-FFF2-40B4-BE49-F238E27FC236}">
                <a16:creationId xmlns:a16="http://schemas.microsoft.com/office/drawing/2014/main" id="{19F7B3A4-07D3-4B99-9A1E-13EC28AABEF3}"/>
              </a:ext>
            </a:extLst>
          </p:cNvPr>
          <p:cNvSpPr txBox="1">
            <a:spLocks noChangeArrowheads="1"/>
          </p:cNvSpPr>
          <p:nvPr/>
        </p:nvSpPr>
        <p:spPr bwMode="auto">
          <a:xfrm>
            <a:off x="439738" y="354013"/>
            <a:ext cx="67818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Fitted Model (Prediction Equation)</a:t>
            </a:r>
            <a:r>
              <a:rPr lang="en-US" altLang="en-US" dirty="0"/>
              <a:t> </a:t>
            </a:r>
          </a:p>
        </p:txBody>
      </p:sp>
      <p:graphicFrame>
        <p:nvGraphicFramePr>
          <p:cNvPr id="175109" name="Object 41">
            <a:extLst>
              <a:ext uri="{FF2B5EF4-FFF2-40B4-BE49-F238E27FC236}">
                <a16:creationId xmlns:a16="http://schemas.microsoft.com/office/drawing/2014/main" id="{1B5F7C6B-1809-40DF-AA97-630071C2DA2B}"/>
              </a:ext>
            </a:extLst>
          </p:cNvPr>
          <p:cNvGraphicFramePr>
            <a:graphicFrameLocks noGrp="1" noChangeAspect="1"/>
          </p:cNvGraphicFramePr>
          <p:nvPr>
            <p:ph sz="quarter" idx="4"/>
          </p:nvPr>
        </p:nvGraphicFramePr>
        <p:xfrm>
          <a:off x="592138" y="3352800"/>
          <a:ext cx="7467600" cy="2201863"/>
        </p:xfrm>
        <a:graphic>
          <a:graphicData uri="http://schemas.openxmlformats.org/presentationml/2006/ole">
            <mc:AlternateContent xmlns:mc="http://schemas.openxmlformats.org/markup-compatibility/2006">
              <mc:Choice xmlns:v="urn:schemas-microsoft-com:vml" Requires="v">
                <p:oleObj spid="_x0000_s175112" name="Equation" r:id="rId5" imgW="3962400" imgH="1168400" progId="Equation.DSMT4">
                  <p:embed/>
                </p:oleObj>
              </mc:Choice>
              <mc:Fallback>
                <p:oleObj name="Equation" r:id="rId5" imgW="3962400" imgH="1168400" progId="Equation.DSMT4">
                  <p:embed/>
                  <p:pic>
                    <p:nvPicPr>
                      <p:cNvPr id="0" name="Object 41"/>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138" y="3352800"/>
                        <a:ext cx="7467600" cy="220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110" name="Footer Placeholder 2">
            <a:extLst>
              <a:ext uri="{FF2B5EF4-FFF2-40B4-BE49-F238E27FC236}">
                <a16:creationId xmlns:a16="http://schemas.microsoft.com/office/drawing/2014/main" id="{CE839B07-C5C7-4B93-88DA-F918EACEB8C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3">
            <a:extLst>
              <a:ext uri="{FF2B5EF4-FFF2-40B4-BE49-F238E27FC236}">
                <a16:creationId xmlns:a16="http://schemas.microsoft.com/office/drawing/2014/main" id="{984E4739-34AD-4C5E-835D-E5E0D084C618}"/>
              </a:ext>
            </a:extLst>
          </p:cNvPr>
          <p:cNvSpPr txBox="1">
            <a:spLocks noChangeArrowheads="1"/>
          </p:cNvSpPr>
          <p:nvPr/>
        </p:nvSpPr>
        <p:spPr bwMode="auto">
          <a:xfrm>
            <a:off x="388938" y="381000"/>
            <a:ext cx="86106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Terminology</a:t>
            </a:r>
            <a:endParaRPr lang="en-US" altLang="en-US" dirty="0"/>
          </a:p>
        </p:txBody>
      </p:sp>
      <p:graphicFrame>
        <p:nvGraphicFramePr>
          <p:cNvPr id="176131" name="Object 5">
            <a:extLst>
              <a:ext uri="{FF2B5EF4-FFF2-40B4-BE49-F238E27FC236}">
                <a16:creationId xmlns:a16="http://schemas.microsoft.com/office/drawing/2014/main" id="{EF2E169E-C61C-4CB0-840E-D21F3945715E}"/>
              </a:ext>
            </a:extLst>
          </p:cNvPr>
          <p:cNvGraphicFramePr>
            <a:graphicFrameLocks noChangeAspect="1"/>
          </p:cNvGraphicFramePr>
          <p:nvPr/>
        </p:nvGraphicFramePr>
        <p:xfrm>
          <a:off x="561975" y="1358900"/>
          <a:ext cx="7042150" cy="3311525"/>
        </p:xfrm>
        <a:graphic>
          <a:graphicData uri="http://schemas.openxmlformats.org/presentationml/2006/ole">
            <mc:AlternateContent xmlns:mc="http://schemas.openxmlformats.org/markup-compatibility/2006">
              <mc:Choice xmlns:v="urn:schemas-microsoft-com:vml" Requires="v">
                <p:oleObj spid="_x0000_s176134" name="Equation" r:id="rId3" imgW="3492500" imgH="1625600" progId="Equation.DSMT4">
                  <p:embed/>
                </p:oleObj>
              </mc:Choice>
              <mc:Fallback>
                <p:oleObj name="Equation" r:id="rId3" imgW="3492500" imgH="1625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1358900"/>
                        <a:ext cx="7042150" cy="331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6132" name="Slide Number Placeholder 1">
            <a:extLst>
              <a:ext uri="{FF2B5EF4-FFF2-40B4-BE49-F238E27FC236}">
                <a16:creationId xmlns:a16="http://schemas.microsoft.com/office/drawing/2014/main" id="{AE844009-AE32-414F-8FA6-F09E4E783BF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8EB8799-1BD1-4A69-A014-33BC1EAEF20C}" type="slidenum">
              <a:rPr lang="en-US" altLang="en-US" sz="900">
                <a:solidFill>
                  <a:schemeClr val="bg1"/>
                </a:solidFill>
                <a:latin typeface="Arial" panose="020B0604020202020204" pitchFamily="34" charset="0"/>
              </a:rPr>
              <a:pPr eaLnBrk="1" hangingPunct="1">
                <a:spcBef>
                  <a:spcPct val="0"/>
                </a:spcBef>
                <a:spcAft>
                  <a:spcPct val="40000"/>
                </a:spcAft>
                <a:buFontTx/>
                <a:buNone/>
              </a:pPr>
              <a:t>132</a:t>
            </a:fld>
            <a:endParaRPr lang="en-US" altLang="en-US" sz="900">
              <a:solidFill>
                <a:schemeClr val="bg1"/>
              </a:solidFill>
              <a:latin typeface="Arial" panose="020B0604020202020204" pitchFamily="34" charset="0"/>
            </a:endParaRPr>
          </a:p>
        </p:txBody>
      </p:sp>
      <p:sp>
        <p:nvSpPr>
          <p:cNvPr id="176133" name="Footer Placeholder 1">
            <a:extLst>
              <a:ext uri="{FF2B5EF4-FFF2-40B4-BE49-F238E27FC236}">
                <a16:creationId xmlns:a16="http://schemas.microsoft.com/office/drawing/2014/main" id="{AF47E6D5-4B50-46E2-9D4D-E943A7B2CFD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E74025D3-ADE6-43D2-85CB-95CEF485C9AF}"/>
              </a:ext>
            </a:extLst>
          </p:cNvPr>
          <p:cNvSpPr txBox="1">
            <a:spLocks noChangeArrowheads="1"/>
          </p:cNvSpPr>
          <p:nvPr/>
        </p:nvSpPr>
        <p:spPr bwMode="auto">
          <a:xfrm>
            <a:off x="381000" y="400050"/>
            <a:ext cx="6858000" cy="425450"/>
          </a:xfrm>
          <a:prstGeom prst="rect">
            <a:avLst/>
          </a:prstGeom>
          <a:solidFill>
            <a:schemeClr val="bg1"/>
          </a:solid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Inferences</a:t>
            </a:r>
            <a:endParaRPr lang="en-US" altLang="en-US" i="1" dirty="0">
              <a:latin typeface="+mj-lt"/>
            </a:endParaRPr>
          </a:p>
        </p:txBody>
      </p:sp>
      <p:sp>
        <p:nvSpPr>
          <p:cNvPr id="7173" name="Text Box 5">
            <a:extLst>
              <a:ext uri="{FF2B5EF4-FFF2-40B4-BE49-F238E27FC236}">
                <a16:creationId xmlns:a16="http://schemas.microsoft.com/office/drawing/2014/main" id="{90C0BB76-DABB-4559-B3B2-90EF86D44B9E}"/>
              </a:ext>
            </a:extLst>
          </p:cNvPr>
          <p:cNvSpPr txBox="1">
            <a:spLocks noRot="1" noChangeAspect="1" noMove="1" noResize="1" noEditPoints="1" noAdjustHandles="1" noChangeArrowheads="1" noChangeShapeType="1" noTextEdit="1"/>
          </p:cNvSpPr>
          <p:nvPr/>
        </p:nvSpPr>
        <p:spPr bwMode="auto">
          <a:xfrm>
            <a:off x="556844" y="1105319"/>
            <a:ext cx="7863673" cy="3600986"/>
          </a:xfrm>
          <a:prstGeom prst="rect">
            <a:avLst/>
          </a:prstGeom>
          <a:blipFill rotWithShape="1">
            <a:blip r:embed="rId3"/>
            <a:stretch>
              <a:fillRect l="-1163" t="-2369" r="-1628" b="-8968"/>
            </a:stretch>
          </a:blip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p>
            <a:pPr>
              <a:defRPr/>
            </a:pPr>
            <a:r>
              <a:rPr lang="en-US">
                <a:noFill/>
              </a:rPr>
              <a:t> </a:t>
            </a:r>
          </a:p>
        </p:txBody>
      </p:sp>
      <p:graphicFrame>
        <p:nvGraphicFramePr>
          <p:cNvPr id="177156" name="Object 5">
            <a:extLst>
              <a:ext uri="{FF2B5EF4-FFF2-40B4-BE49-F238E27FC236}">
                <a16:creationId xmlns:a16="http://schemas.microsoft.com/office/drawing/2014/main" id="{95084EF2-7032-4C9A-9AA8-2DCE1BAC1361}"/>
              </a:ext>
            </a:extLst>
          </p:cNvPr>
          <p:cNvGraphicFramePr>
            <a:graphicFrameLocks noChangeAspect="1"/>
          </p:cNvGraphicFramePr>
          <p:nvPr/>
        </p:nvGraphicFramePr>
        <p:xfrm>
          <a:off x="657225" y="3294063"/>
          <a:ext cx="2720975" cy="488950"/>
        </p:xfrm>
        <a:graphic>
          <a:graphicData uri="http://schemas.openxmlformats.org/presentationml/2006/ole">
            <mc:AlternateContent xmlns:mc="http://schemas.openxmlformats.org/markup-compatibility/2006">
              <mc:Choice xmlns:v="urn:schemas-microsoft-com:vml" Requires="v">
                <p:oleObj spid="_x0000_s177160" name="Equation" r:id="rId4" imgW="1270000" imgH="228600" progId="Equation.DSMT4">
                  <p:embed/>
                </p:oleObj>
              </mc:Choice>
              <mc:Fallback>
                <p:oleObj name="Equation" r:id="rId4" imgW="1270000" imgH="2286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 y="3294063"/>
                        <a:ext cx="2720975" cy="488950"/>
                      </a:xfrm>
                      <a:prstGeom prst="rect">
                        <a:avLst/>
                      </a:prstGeom>
                      <a:noFill/>
                      <a:ln>
                        <a:noFill/>
                      </a:ln>
                      <a:effectLst/>
                      <a:extLst>
                        <a:ext uri="{909E8E84-426E-40DD-AFC4-6F175D3DCCD1}">
                          <a14:hiddenFill xmlns:a14="http://schemas.microsoft.com/office/drawing/2010/main">
                            <a:solidFill>
                              <a:srgbClr val="CCFFCC">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7157" name="Slide Number Placeholder 1">
            <a:extLst>
              <a:ext uri="{FF2B5EF4-FFF2-40B4-BE49-F238E27FC236}">
                <a16:creationId xmlns:a16="http://schemas.microsoft.com/office/drawing/2014/main" id="{97E4E8CB-9CDD-4C13-81DA-52BC8E82B72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E961AF4D-1DEB-4F91-A63E-74BD637E5C52}" type="slidenum">
              <a:rPr lang="en-US" altLang="en-US" sz="900">
                <a:solidFill>
                  <a:schemeClr val="bg1"/>
                </a:solidFill>
                <a:latin typeface="Arial" panose="020B0604020202020204" pitchFamily="34" charset="0"/>
              </a:rPr>
              <a:pPr eaLnBrk="1" hangingPunct="1">
                <a:spcBef>
                  <a:spcPct val="0"/>
                </a:spcBef>
                <a:spcAft>
                  <a:spcPct val="40000"/>
                </a:spcAft>
                <a:buFontTx/>
                <a:buNone/>
              </a:pPr>
              <a:t>133</a:t>
            </a:fld>
            <a:endParaRPr lang="en-US" altLang="en-US" sz="900">
              <a:solidFill>
                <a:schemeClr val="bg1"/>
              </a:solidFill>
              <a:latin typeface="Arial" panose="020B0604020202020204" pitchFamily="34" charset="0"/>
            </a:endParaRPr>
          </a:p>
        </p:txBody>
      </p:sp>
      <p:sp>
        <p:nvSpPr>
          <p:cNvPr id="6" name="Text Box 6">
            <a:extLst>
              <a:ext uri="{FF2B5EF4-FFF2-40B4-BE49-F238E27FC236}">
                <a16:creationId xmlns:a16="http://schemas.microsoft.com/office/drawing/2014/main" id="{29788EBC-909C-45BC-9EB0-1A8B63FC6305}"/>
              </a:ext>
            </a:extLst>
          </p:cNvPr>
          <p:cNvSpPr txBox="1">
            <a:spLocks noChangeArrowheads="1"/>
          </p:cNvSpPr>
          <p:nvPr/>
        </p:nvSpPr>
        <p:spPr bwMode="auto">
          <a:xfrm>
            <a:off x="627063" y="4452938"/>
            <a:ext cx="7543800"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b="1" dirty="0">
                <a:latin typeface="+mn-lt"/>
              </a:rPr>
              <a:t>Null hypothesis</a:t>
            </a:r>
            <a:r>
              <a:rPr lang="en-US" dirty="0">
                <a:latin typeface="+mn-lt"/>
              </a:rPr>
              <a:t>: The fit of the intercept-only model and your model are equal.</a:t>
            </a:r>
          </a:p>
          <a:p>
            <a:pPr>
              <a:defRPr/>
            </a:pPr>
            <a:r>
              <a:rPr lang="en-US" b="1" dirty="0">
                <a:latin typeface="+mn-lt"/>
              </a:rPr>
              <a:t>Alternative hypothesis</a:t>
            </a:r>
            <a:r>
              <a:rPr lang="en-US" dirty="0">
                <a:latin typeface="+mn-lt"/>
              </a:rPr>
              <a:t>: The fit of the intercept-only model is significantly reduced compared to your model.</a:t>
            </a:r>
            <a:endParaRPr lang="en-US" altLang="en-US" dirty="0">
              <a:latin typeface="+mn-lt"/>
            </a:endParaRPr>
          </a:p>
        </p:txBody>
      </p:sp>
      <p:sp>
        <p:nvSpPr>
          <p:cNvPr id="177159" name="Footer Placeholder 1">
            <a:extLst>
              <a:ext uri="{FF2B5EF4-FFF2-40B4-BE49-F238E27FC236}">
                <a16:creationId xmlns:a16="http://schemas.microsoft.com/office/drawing/2014/main" id="{D81EF688-925E-485C-AD2D-9C5F3DA61C5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6">
            <a:extLst>
              <a:ext uri="{FF2B5EF4-FFF2-40B4-BE49-F238E27FC236}">
                <a16:creationId xmlns:a16="http://schemas.microsoft.com/office/drawing/2014/main" id="{FDC7D6AC-49D6-4574-B28E-E8BA9128EC4F}"/>
              </a:ext>
            </a:extLst>
          </p:cNvPr>
          <p:cNvSpPr txBox="1">
            <a:spLocks noChangeArrowheads="1"/>
          </p:cNvSpPr>
          <p:nvPr/>
        </p:nvSpPr>
        <p:spPr bwMode="auto">
          <a:xfrm>
            <a:off x="466725" y="1289050"/>
            <a:ext cx="8215313"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If </a:t>
            </a:r>
            <a:r>
              <a:rPr lang="en-US" altLang="en-US" i="1" dirty="0">
                <a:latin typeface="+mn-lt"/>
              </a:rPr>
              <a:t>H</a:t>
            </a:r>
            <a:r>
              <a:rPr lang="en-US" altLang="en-US" i="1" baseline="-25000" dirty="0">
                <a:latin typeface="+mn-lt"/>
              </a:rPr>
              <a:t>0</a:t>
            </a:r>
            <a:r>
              <a:rPr lang="en-US" altLang="en-US" dirty="0">
                <a:latin typeface="+mn-lt"/>
              </a:rPr>
              <a:t> is not rejected, then the conclusion is that the set of independent variables is of little or no use in explaining the variation in the dependent variable Y.</a:t>
            </a:r>
          </a:p>
          <a:p>
            <a:pPr>
              <a:spcBef>
                <a:spcPct val="50000"/>
              </a:spcBef>
              <a:defRPr/>
            </a:pPr>
            <a:endParaRPr lang="en-US" altLang="en-US" dirty="0">
              <a:latin typeface="+mn-lt"/>
            </a:endParaRPr>
          </a:p>
          <a:p>
            <a:pPr>
              <a:spcBef>
                <a:spcPct val="50000"/>
              </a:spcBef>
              <a:defRPr/>
            </a:pPr>
            <a:r>
              <a:rPr lang="en-US" altLang="en-US" dirty="0">
                <a:latin typeface="+mn-lt"/>
              </a:rPr>
              <a:t>If </a:t>
            </a:r>
            <a:r>
              <a:rPr lang="en-US" altLang="en-US" i="1" dirty="0">
                <a:latin typeface="+mn-lt"/>
              </a:rPr>
              <a:t>H</a:t>
            </a:r>
            <a:r>
              <a:rPr lang="en-US" altLang="en-US" i="1" baseline="-25000" dirty="0">
                <a:latin typeface="+mn-lt"/>
              </a:rPr>
              <a:t>0</a:t>
            </a:r>
            <a:r>
              <a:rPr lang="en-US" altLang="en-US" dirty="0">
                <a:latin typeface="+mn-lt"/>
              </a:rPr>
              <a:t> is rejected, then </a:t>
            </a:r>
            <a:r>
              <a:rPr lang="en-US" altLang="en-US" dirty="0">
                <a:solidFill>
                  <a:srgbClr val="FF0000"/>
                </a:solidFill>
                <a:latin typeface="+mn-lt"/>
              </a:rPr>
              <a:t>at least one</a:t>
            </a:r>
            <a:r>
              <a:rPr lang="en-US" altLang="en-US" dirty="0">
                <a:latin typeface="+mn-lt"/>
              </a:rPr>
              <a:t> of the independent variables helps explain the variation in Y.  But we don’t know which one at this point.</a:t>
            </a:r>
          </a:p>
        </p:txBody>
      </p:sp>
      <p:sp>
        <p:nvSpPr>
          <p:cNvPr id="5" name="Text Box 4">
            <a:extLst>
              <a:ext uri="{FF2B5EF4-FFF2-40B4-BE49-F238E27FC236}">
                <a16:creationId xmlns:a16="http://schemas.microsoft.com/office/drawing/2014/main" id="{829CC8E2-7BBF-4765-9CCA-2C92206BD414}"/>
              </a:ext>
            </a:extLst>
          </p:cNvPr>
          <p:cNvSpPr txBox="1">
            <a:spLocks noChangeArrowheads="1"/>
          </p:cNvSpPr>
          <p:nvPr/>
        </p:nvSpPr>
        <p:spPr bwMode="auto">
          <a:xfrm>
            <a:off x="381000" y="400050"/>
            <a:ext cx="6858000" cy="425450"/>
          </a:xfrm>
          <a:prstGeom prst="rect">
            <a:avLst/>
          </a:prstGeom>
          <a:solidFill>
            <a:schemeClr val="bg1"/>
          </a:solid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Inferences</a:t>
            </a:r>
            <a:endParaRPr lang="en-US" altLang="en-US" i="1" dirty="0">
              <a:latin typeface="+mj-lt"/>
            </a:endParaRPr>
          </a:p>
        </p:txBody>
      </p:sp>
      <p:sp>
        <p:nvSpPr>
          <p:cNvPr id="178180" name="Slide Number Placeholder 1">
            <a:extLst>
              <a:ext uri="{FF2B5EF4-FFF2-40B4-BE49-F238E27FC236}">
                <a16:creationId xmlns:a16="http://schemas.microsoft.com/office/drawing/2014/main" id="{B984270C-08E6-42A1-BE89-B5616C9075C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3C20645-4C8F-4A85-821F-1E5F18E6D429}" type="slidenum">
              <a:rPr lang="en-US" altLang="en-US" sz="900">
                <a:solidFill>
                  <a:schemeClr val="bg1"/>
                </a:solidFill>
                <a:latin typeface="Arial" panose="020B0604020202020204" pitchFamily="34" charset="0"/>
              </a:rPr>
              <a:pPr eaLnBrk="1" hangingPunct="1">
                <a:spcBef>
                  <a:spcPct val="0"/>
                </a:spcBef>
                <a:spcAft>
                  <a:spcPct val="40000"/>
                </a:spcAft>
                <a:buFontTx/>
                <a:buNone/>
              </a:pPr>
              <a:t>134</a:t>
            </a:fld>
            <a:endParaRPr lang="en-US" altLang="en-US" sz="900">
              <a:solidFill>
                <a:schemeClr val="bg1"/>
              </a:solidFill>
              <a:latin typeface="Arial" panose="020B0604020202020204" pitchFamily="34" charset="0"/>
            </a:endParaRPr>
          </a:p>
        </p:txBody>
      </p:sp>
      <p:sp>
        <p:nvSpPr>
          <p:cNvPr id="178181" name="Footer Placeholder 1">
            <a:extLst>
              <a:ext uri="{FF2B5EF4-FFF2-40B4-BE49-F238E27FC236}">
                <a16:creationId xmlns:a16="http://schemas.microsoft.com/office/drawing/2014/main" id="{1A638D8A-B7A0-4BF2-81C7-B26BE1BE80C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5">
            <a:extLst>
              <a:ext uri="{FF2B5EF4-FFF2-40B4-BE49-F238E27FC236}">
                <a16:creationId xmlns:a16="http://schemas.microsoft.com/office/drawing/2014/main" id="{95D6FBB8-FEAE-4055-823A-F02237B6F0C3}"/>
              </a:ext>
            </a:extLst>
          </p:cNvPr>
          <p:cNvSpPr txBox="1">
            <a:spLocks noChangeArrowheads="1"/>
          </p:cNvSpPr>
          <p:nvPr/>
        </p:nvSpPr>
        <p:spPr bwMode="auto">
          <a:xfrm>
            <a:off x="887413" y="3616325"/>
            <a:ext cx="6858000" cy="423863"/>
          </a:xfrm>
          <a:prstGeom prst="rect">
            <a:avLst/>
          </a:prstGeom>
          <a:solidFill>
            <a:srgbClr val="CC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spcAft>
                <a:spcPct val="40000"/>
              </a:spcAft>
              <a:buFontTx/>
              <a:buNone/>
            </a:pPr>
            <a:r>
              <a:rPr lang="en-US" altLang="en-US" sz="2400">
                <a:latin typeface="Times New Roman" panose="02020603050405020304" pitchFamily="18" charset="0"/>
              </a:rPr>
              <a:t>Measure of fit: F statistic</a:t>
            </a:r>
          </a:p>
        </p:txBody>
      </p:sp>
      <p:graphicFrame>
        <p:nvGraphicFramePr>
          <p:cNvPr id="179203" name="Object 6">
            <a:extLst>
              <a:ext uri="{FF2B5EF4-FFF2-40B4-BE49-F238E27FC236}">
                <a16:creationId xmlns:a16="http://schemas.microsoft.com/office/drawing/2014/main" id="{C519B093-A11D-40F5-9E0E-6793E7BE7B72}"/>
              </a:ext>
            </a:extLst>
          </p:cNvPr>
          <p:cNvGraphicFramePr>
            <a:graphicFrameLocks noGrp="1" noChangeAspect="1"/>
          </p:cNvGraphicFramePr>
          <p:nvPr>
            <p:ph sz="half" idx="1"/>
          </p:nvPr>
        </p:nvGraphicFramePr>
        <p:xfrm>
          <a:off x="2438400" y="4267200"/>
          <a:ext cx="3276600" cy="711200"/>
        </p:xfrm>
        <a:graphic>
          <a:graphicData uri="http://schemas.openxmlformats.org/presentationml/2006/ole">
            <mc:AlternateContent xmlns:mc="http://schemas.openxmlformats.org/markup-compatibility/2006">
              <mc:Choice xmlns:v="urn:schemas-microsoft-com:vml" Requires="v">
                <p:oleObj spid="_x0000_s179211" name="Equation" r:id="rId3" imgW="1930400" imgH="419100" progId="Equation.DSMT4">
                  <p:embed/>
                </p:oleObj>
              </mc:Choice>
              <mc:Fallback>
                <p:oleObj name="Equation" r:id="rId3" imgW="1930400" imgH="419100" progId="Equation.DSMT4">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267200"/>
                        <a:ext cx="3276600" cy="711200"/>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04" name="Text Box 7">
            <a:extLst>
              <a:ext uri="{FF2B5EF4-FFF2-40B4-BE49-F238E27FC236}">
                <a16:creationId xmlns:a16="http://schemas.microsoft.com/office/drawing/2014/main" id="{4380725C-5496-433C-880F-009A8B9612C7}"/>
              </a:ext>
            </a:extLst>
          </p:cNvPr>
          <p:cNvSpPr txBox="1">
            <a:spLocks noChangeArrowheads="1"/>
          </p:cNvSpPr>
          <p:nvPr/>
        </p:nvSpPr>
        <p:spPr bwMode="auto">
          <a:xfrm>
            <a:off x="87313" y="1365250"/>
            <a:ext cx="777240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Times New Roman" panose="02020603050405020304" pitchFamily="18" charset="0"/>
              </a:rPr>
              <a:t>Source       DF         Sum of       Mean	                F Ratio        Prob&gt;F                 </a:t>
            </a:r>
          </a:p>
          <a:p>
            <a:pPr eaLnBrk="1" hangingPunct="1">
              <a:lnSpc>
                <a:spcPct val="100000"/>
              </a:lnSpc>
              <a:spcBef>
                <a:spcPct val="0"/>
              </a:spcBef>
              <a:buFontTx/>
              <a:buNone/>
            </a:pPr>
            <a:r>
              <a:rPr lang="en-US" altLang="en-US" sz="1800">
                <a:latin typeface="Times New Roman" panose="02020603050405020304" pitchFamily="18" charset="0"/>
              </a:rPr>
              <a:t>                                squares       squares</a:t>
            </a:r>
          </a:p>
          <a:p>
            <a:pPr eaLnBrk="1" hangingPunct="1">
              <a:lnSpc>
                <a:spcPct val="100000"/>
              </a:lnSpc>
              <a:spcBef>
                <a:spcPct val="0"/>
              </a:spcBef>
              <a:buFontTx/>
              <a:buNone/>
            </a:pPr>
            <a:r>
              <a:rPr lang="en-US" altLang="en-US" sz="1800">
                <a:latin typeface="Times New Roman" panose="02020603050405020304" pitchFamily="18" charset="0"/>
              </a:rPr>
              <a:t>-------------------------------------------------------------------------------------</a:t>
            </a:r>
          </a:p>
          <a:p>
            <a:pPr eaLnBrk="1" hangingPunct="1">
              <a:lnSpc>
                <a:spcPct val="100000"/>
              </a:lnSpc>
              <a:spcBef>
                <a:spcPct val="0"/>
              </a:spcBef>
              <a:buFontTx/>
              <a:buNone/>
            </a:pPr>
            <a:r>
              <a:rPr lang="en-US" altLang="en-US" sz="1800">
                <a:latin typeface="Times New Roman" panose="02020603050405020304" pitchFamily="18" charset="0"/>
              </a:rPr>
              <a:t>Model        K            SSR          MSR=SSR/DF     MSR/MSE</a:t>
            </a:r>
          </a:p>
          <a:p>
            <a:pPr eaLnBrk="1" hangingPunct="1">
              <a:lnSpc>
                <a:spcPct val="100000"/>
              </a:lnSpc>
              <a:spcBef>
                <a:spcPct val="0"/>
              </a:spcBef>
              <a:buFontTx/>
              <a:buNone/>
            </a:pPr>
            <a:r>
              <a:rPr lang="en-US" altLang="en-US" sz="1800">
                <a:latin typeface="Times New Roman" panose="02020603050405020304" pitchFamily="18" charset="0"/>
              </a:rPr>
              <a:t>Error        n-K-1        SSE          MSE=SSE/DF   </a:t>
            </a:r>
          </a:p>
          <a:p>
            <a:pPr eaLnBrk="1" hangingPunct="1">
              <a:lnSpc>
                <a:spcPct val="100000"/>
              </a:lnSpc>
              <a:spcBef>
                <a:spcPct val="0"/>
              </a:spcBef>
              <a:buFontTx/>
              <a:buNone/>
            </a:pPr>
            <a:r>
              <a:rPr lang="en-US" altLang="en-US" sz="1800">
                <a:latin typeface="Times New Roman" panose="02020603050405020304" pitchFamily="18" charset="0"/>
              </a:rPr>
              <a:t>------------------------------------------------------------------------------------</a:t>
            </a:r>
          </a:p>
          <a:p>
            <a:pPr eaLnBrk="1" hangingPunct="1">
              <a:lnSpc>
                <a:spcPct val="100000"/>
              </a:lnSpc>
              <a:spcBef>
                <a:spcPct val="0"/>
              </a:spcBef>
              <a:buFontTx/>
              <a:buNone/>
            </a:pPr>
            <a:r>
              <a:rPr lang="en-US" altLang="en-US" sz="1800">
                <a:latin typeface="Times New Roman" panose="02020603050405020304" pitchFamily="18" charset="0"/>
              </a:rPr>
              <a:t>Total        n-1           SST</a:t>
            </a:r>
            <a:r>
              <a:rPr lang="en-US" altLang="en-US" sz="1800" b="1">
                <a:latin typeface="Times New Roman" panose="02020603050405020304" pitchFamily="18" charset="0"/>
              </a:rPr>
              <a:t>                       </a:t>
            </a:r>
            <a:endParaRPr lang="en-US" altLang="en-US" sz="1800">
              <a:latin typeface="Times New Roman" panose="02020603050405020304" pitchFamily="18" charset="0"/>
            </a:endParaRPr>
          </a:p>
        </p:txBody>
      </p:sp>
      <p:sp>
        <p:nvSpPr>
          <p:cNvPr id="3" name="TextBox 2">
            <a:extLst>
              <a:ext uri="{FF2B5EF4-FFF2-40B4-BE49-F238E27FC236}">
                <a16:creationId xmlns:a16="http://schemas.microsoft.com/office/drawing/2014/main" id="{32757610-0553-468E-8CFC-716024A06056}"/>
              </a:ext>
            </a:extLst>
          </p:cNvPr>
          <p:cNvSpPr txBox="1"/>
          <p:nvPr/>
        </p:nvSpPr>
        <p:spPr>
          <a:xfrm>
            <a:off x="311150" y="461963"/>
            <a:ext cx="4191000" cy="425450"/>
          </a:xfrm>
          <a:prstGeom prst="rect">
            <a:avLst/>
          </a:prstGeom>
          <a:noFill/>
        </p:spPr>
        <p:txBody>
          <a:bodyPr>
            <a:spAutoFit/>
          </a:bodyPr>
          <a:lstStyle/>
          <a:p>
            <a:pPr>
              <a:defRPr/>
            </a:pPr>
            <a:r>
              <a:rPr lang="en-US" sz="2400" dirty="0">
                <a:latin typeface="+mj-lt"/>
              </a:rPr>
              <a:t>Analysis of Variance</a:t>
            </a:r>
          </a:p>
        </p:txBody>
      </p:sp>
      <p:sp>
        <p:nvSpPr>
          <p:cNvPr id="179206" name="Slide Number Placeholder 3">
            <a:extLst>
              <a:ext uri="{FF2B5EF4-FFF2-40B4-BE49-F238E27FC236}">
                <a16:creationId xmlns:a16="http://schemas.microsoft.com/office/drawing/2014/main" id="{F51A9747-5657-44D4-980C-4F20F4228E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E34E863-0EDE-45EF-AEA5-4D5CBD037FC5}" type="slidenum">
              <a:rPr lang="en-US" altLang="en-US" sz="900">
                <a:solidFill>
                  <a:schemeClr val="bg1"/>
                </a:solidFill>
                <a:latin typeface="Arial" panose="020B0604020202020204" pitchFamily="34" charset="0"/>
              </a:rPr>
              <a:pPr eaLnBrk="1" hangingPunct="1">
                <a:spcBef>
                  <a:spcPct val="0"/>
                </a:spcBef>
                <a:spcAft>
                  <a:spcPct val="40000"/>
                </a:spcAft>
                <a:buFontTx/>
                <a:buNone/>
              </a:pPr>
              <a:t>135</a:t>
            </a:fld>
            <a:endParaRPr lang="en-US" altLang="en-US" sz="900">
              <a:solidFill>
                <a:schemeClr val="bg1"/>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D754A2E3-8C72-4D61-8A99-1AEE50B3A693}"/>
              </a:ext>
            </a:extLst>
          </p:cNvPr>
          <p:cNvCxnSpPr/>
          <p:nvPr/>
        </p:nvCxnSpPr>
        <p:spPr>
          <a:xfrm>
            <a:off x="5778500" y="4632325"/>
            <a:ext cx="72231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9208" name="TextBox 7">
            <a:extLst>
              <a:ext uri="{FF2B5EF4-FFF2-40B4-BE49-F238E27FC236}">
                <a16:creationId xmlns:a16="http://schemas.microsoft.com/office/drawing/2014/main" id="{EFC23D80-57D6-4DEF-AB02-3CF44E77FCE7}"/>
              </a:ext>
            </a:extLst>
          </p:cNvPr>
          <p:cNvSpPr txBox="1">
            <a:spLocks noChangeArrowheads="1"/>
          </p:cNvSpPr>
          <p:nvPr/>
        </p:nvSpPr>
        <p:spPr bwMode="auto">
          <a:xfrm>
            <a:off x="6500813" y="4391025"/>
            <a:ext cx="1658937" cy="5905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Signal-to-noise ratio.</a:t>
            </a:r>
          </a:p>
        </p:txBody>
      </p:sp>
      <p:sp>
        <p:nvSpPr>
          <p:cNvPr id="10" name="Text Box 16">
            <a:extLst>
              <a:ext uri="{FF2B5EF4-FFF2-40B4-BE49-F238E27FC236}">
                <a16:creationId xmlns:a16="http://schemas.microsoft.com/office/drawing/2014/main" id="{AF9E7124-F294-4F28-A0AD-14933B5E56C9}"/>
              </a:ext>
            </a:extLst>
          </p:cNvPr>
          <p:cNvSpPr txBox="1">
            <a:spLocks noChangeArrowheads="1"/>
          </p:cNvSpPr>
          <p:nvPr/>
        </p:nvSpPr>
        <p:spPr bwMode="auto">
          <a:xfrm>
            <a:off x="506413" y="4989513"/>
            <a:ext cx="7989887"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100000"/>
              </a:lnSpc>
              <a:spcBef>
                <a:spcPts val="0"/>
              </a:spcBef>
              <a:spcAft>
                <a:spcPts val="0"/>
              </a:spcAft>
              <a:defRPr/>
            </a:pPr>
            <a:r>
              <a:rPr lang="en-US" altLang="en-US" sz="2000" dirty="0">
                <a:latin typeface="+mn-lt"/>
              </a:rPr>
              <a:t>Large F (small p-value) </a:t>
            </a:r>
          </a:p>
          <a:p>
            <a:pPr>
              <a:lnSpc>
                <a:spcPct val="100000"/>
              </a:lnSpc>
              <a:spcBef>
                <a:spcPts val="0"/>
              </a:spcBef>
              <a:spcAft>
                <a:spcPts val="0"/>
              </a:spcAft>
              <a:defRPr/>
            </a:pPr>
            <a:r>
              <a:rPr lang="en-US" altLang="en-US" sz="2000" dirty="0">
                <a:latin typeface="+mn-lt"/>
                <a:cs typeface="Times New Roman" pitchFamily="18" charset="0"/>
              </a:rPr>
              <a:t>→ MSR much larger than MSE</a:t>
            </a:r>
          </a:p>
          <a:p>
            <a:pPr>
              <a:lnSpc>
                <a:spcPct val="100000"/>
              </a:lnSpc>
              <a:spcBef>
                <a:spcPts val="0"/>
              </a:spcBef>
              <a:spcAft>
                <a:spcPts val="0"/>
              </a:spcAft>
              <a:defRPr/>
            </a:pPr>
            <a:r>
              <a:rPr lang="en-US" altLang="en-US" sz="2000" dirty="0">
                <a:latin typeface="+mn-lt"/>
              </a:rPr>
              <a:t>→ </a:t>
            </a:r>
            <a:r>
              <a:rPr lang="en-US" sz="2000" dirty="0">
                <a:latin typeface="+mn-lt"/>
              </a:rPr>
              <a:t>The fit of the intercept-only model is significantly reduced compared to your model.</a:t>
            </a:r>
            <a:endParaRPr lang="en-US" altLang="en-US" sz="2000" dirty="0">
              <a:latin typeface="+mn-lt"/>
            </a:endParaRPr>
          </a:p>
        </p:txBody>
      </p:sp>
      <p:sp>
        <p:nvSpPr>
          <p:cNvPr id="179210" name="Footer Placeholder 1">
            <a:extLst>
              <a:ext uri="{FF2B5EF4-FFF2-40B4-BE49-F238E27FC236}">
                <a16:creationId xmlns:a16="http://schemas.microsoft.com/office/drawing/2014/main" id="{94A64B7A-BA5C-4C11-90E2-B7FFDC5B822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7" name="Text Box 2">
            <a:extLst>
              <a:ext uri="{FF2B5EF4-FFF2-40B4-BE49-F238E27FC236}">
                <a16:creationId xmlns:a16="http://schemas.microsoft.com/office/drawing/2014/main" id="{7EE0B748-CDBC-4243-A753-6B5E4B640EFE}"/>
              </a:ext>
            </a:extLst>
          </p:cNvPr>
          <p:cNvSpPr txBox="1">
            <a:spLocks noChangeArrowheads="1"/>
          </p:cNvSpPr>
          <p:nvPr/>
        </p:nvSpPr>
        <p:spPr bwMode="auto">
          <a:xfrm>
            <a:off x="381000" y="1265238"/>
            <a:ext cx="84613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If you fail to reject H</a:t>
            </a:r>
            <a:r>
              <a:rPr lang="en-US" altLang="en-US" baseline="-25000" dirty="0">
                <a:latin typeface="+mn-lt"/>
              </a:rPr>
              <a:t>0</a:t>
            </a:r>
            <a:r>
              <a:rPr lang="en-US" altLang="en-US" dirty="0">
                <a:latin typeface="+mn-lt"/>
              </a:rPr>
              <a:t> (p-value for F test  &gt; 0.05)</a:t>
            </a:r>
            <a:r>
              <a:rPr lang="en-US" altLang="en-US" baseline="-25000" dirty="0">
                <a:latin typeface="+mn-lt"/>
              </a:rPr>
              <a:t> </a:t>
            </a:r>
            <a:r>
              <a:rPr lang="en-US" altLang="en-US" dirty="0">
                <a:latin typeface="+mn-lt"/>
                <a:cs typeface="Times New Roman" pitchFamily="18" charset="0"/>
              </a:rPr>
              <a:t>       Stop and propose new model!!! </a:t>
            </a:r>
          </a:p>
        </p:txBody>
      </p:sp>
      <p:sp>
        <p:nvSpPr>
          <p:cNvPr id="10248" name="Text Box 3">
            <a:extLst>
              <a:ext uri="{FF2B5EF4-FFF2-40B4-BE49-F238E27FC236}">
                <a16:creationId xmlns:a16="http://schemas.microsoft.com/office/drawing/2014/main" id="{19D70781-9ED4-419F-8715-BAB2BF403F9E}"/>
              </a:ext>
            </a:extLst>
          </p:cNvPr>
          <p:cNvSpPr txBox="1">
            <a:spLocks noChangeArrowheads="1"/>
          </p:cNvSpPr>
          <p:nvPr/>
        </p:nvSpPr>
        <p:spPr bwMode="auto">
          <a:xfrm>
            <a:off x="481013" y="2022475"/>
            <a:ext cx="56991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dirty="0">
                <a:latin typeface="+mn-lt"/>
              </a:rPr>
              <a:t>(maybe new independent variables)</a:t>
            </a:r>
          </a:p>
        </p:txBody>
      </p:sp>
      <p:sp>
        <p:nvSpPr>
          <p:cNvPr id="10249" name="Text Box 4">
            <a:extLst>
              <a:ext uri="{FF2B5EF4-FFF2-40B4-BE49-F238E27FC236}">
                <a16:creationId xmlns:a16="http://schemas.microsoft.com/office/drawing/2014/main" id="{26E40620-052D-45D1-AB34-F49DBB8AEDB8}"/>
              </a:ext>
            </a:extLst>
          </p:cNvPr>
          <p:cNvSpPr txBox="1">
            <a:spLocks noChangeArrowheads="1"/>
          </p:cNvSpPr>
          <p:nvPr/>
        </p:nvSpPr>
        <p:spPr bwMode="auto">
          <a:xfrm>
            <a:off x="412750" y="2786063"/>
            <a:ext cx="842962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If you reject H</a:t>
            </a:r>
            <a:r>
              <a:rPr lang="en-US" altLang="en-US" baseline="-25000" dirty="0">
                <a:latin typeface="+mn-lt"/>
              </a:rPr>
              <a:t>0</a:t>
            </a:r>
            <a:r>
              <a:rPr lang="en-US" altLang="en-US" dirty="0">
                <a:latin typeface="+mn-lt"/>
              </a:rPr>
              <a:t> (p-value ≤ 0.05)</a:t>
            </a:r>
            <a:r>
              <a:rPr lang="en-US" altLang="en-US" baseline="-25000" dirty="0">
                <a:latin typeface="+mn-lt"/>
              </a:rPr>
              <a:t>         </a:t>
            </a:r>
            <a:r>
              <a:rPr lang="en-US" altLang="en-US" dirty="0">
                <a:latin typeface="+mn-lt"/>
                <a:cs typeface="Times New Roman" pitchFamily="18" charset="0"/>
              </a:rPr>
              <a:t>individual t-tests for each independent variable to see which independent variable is important</a:t>
            </a:r>
          </a:p>
        </p:txBody>
      </p:sp>
      <p:graphicFrame>
        <p:nvGraphicFramePr>
          <p:cNvPr id="180229" name="Object 8">
            <a:extLst>
              <a:ext uri="{FF2B5EF4-FFF2-40B4-BE49-F238E27FC236}">
                <a16:creationId xmlns:a16="http://schemas.microsoft.com/office/drawing/2014/main" id="{71B28DA6-AABC-4F26-942B-D75027B96786}"/>
              </a:ext>
            </a:extLst>
          </p:cNvPr>
          <p:cNvGraphicFramePr>
            <a:graphicFrameLocks noChangeAspect="1"/>
          </p:cNvGraphicFramePr>
          <p:nvPr/>
        </p:nvGraphicFramePr>
        <p:xfrm>
          <a:off x="6346825" y="1344613"/>
          <a:ext cx="407988" cy="298450"/>
        </p:xfrm>
        <a:graphic>
          <a:graphicData uri="http://schemas.openxmlformats.org/presentationml/2006/ole">
            <mc:AlternateContent xmlns:mc="http://schemas.openxmlformats.org/markup-compatibility/2006">
              <mc:Choice xmlns:v="urn:schemas-microsoft-com:vml" Requires="v">
                <p:oleObj spid="_x0000_s180234" name="Equation" r:id="rId3" imgW="190417" imgH="139639" progId="Equation.DSMT4">
                  <p:embed/>
                </p:oleObj>
              </mc:Choice>
              <mc:Fallback>
                <p:oleObj name="Equation" r:id="rId3" imgW="190417" imgH="139639"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5" y="1344613"/>
                        <a:ext cx="407988" cy="298450"/>
                      </a:xfrm>
                      <a:prstGeom prst="rect">
                        <a:avLst/>
                      </a:prstGeom>
                      <a:noFill/>
                      <a:ln>
                        <a:noFill/>
                      </a:ln>
                      <a:effectLst/>
                      <a:extLst>
                        <a:ext uri="{909E8E84-426E-40DD-AFC4-6F175D3DCCD1}">
                          <a14:hiddenFill xmlns:a14="http://schemas.microsoft.com/office/drawing/2010/main">
                            <a:solidFill>
                              <a:srgbClr val="CCFFCC">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0230" name="Object 9">
            <a:extLst>
              <a:ext uri="{FF2B5EF4-FFF2-40B4-BE49-F238E27FC236}">
                <a16:creationId xmlns:a16="http://schemas.microsoft.com/office/drawing/2014/main" id="{ADE7FADD-A0AA-4637-A333-E7430DF83AA0}"/>
              </a:ext>
            </a:extLst>
          </p:cNvPr>
          <p:cNvGraphicFramePr>
            <a:graphicFrameLocks noChangeAspect="1"/>
          </p:cNvGraphicFramePr>
          <p:nvPr/>
        </p:nvGraphicFramePr>
        <p:xfrm>
          <a:off x="4292600" y="2867025"/>
          <a:ext cx="407988" cy="298450"/>
        </p:xfrm>
        <a:graphic>
          <a:graphicData uri="http://schemas.openxmlformats.org/presentationml/2006/ole">
            <mc:AlternateContent xmlns:mc="http://schemas.openxmlformats.org/markup-compatibility/2006">
              <mc:Choice xmlns:v="urn:schemas-microsoft-com:vml" Requires="v">
                <p:oleObj spid="_x0000_s180235" name="Equation" r:id="rId5" imgW="190417" imgH="139639" progId="Equation.DSMT4">
                  <p:embed/>
                </p:oleObj>
              </mc:Choice>
              <mc:Fallback>
                <p:oleObj name="Equation" r:id="rId5" imgW="190417" imgH="139639"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600" y="2867025"/>
                        <a:ext cx="407988" cy="298450"/>
                      </a:xfrm>
                      <a:prstGeom prst="rect">
                        <a:avLst/>
                      </a:prstGeom>
                      <a:noFill/>
                      <a:ln>
                        <a:noFill/>
                      </a:ln>
                      <a:effectLst/>
                      <a:extLst>
                        <a:ext uri="{909E8E84-426E-40DD-AFC4-6F175D3DCCD1}">
                          <a14:hiddenFill xmlns:a14="http://schemas.microsoft.com/office/drawing/2010/main">
                            <a:solidFill>
                              <a:srgbClr val="CCFFCC">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4">
            <a:extLst>
              <a:ext uri="{FF2B5EF4-FFF2-40B4-BE49-F238E27FC236}">
                <a16:creationId xmlns:a16="http://schemas.microsoft.com/office/drawing/2014/main" id="{9AD96141-CE5D-4310-A226-B73E4EF06CB7}"/>
              </a:ext>
            </a:extLst>
          </p:cNvPr>
          <p:cNvSpPr txBox="1">
            <a:spLocks noChangeArrowheads="1"/>
          </p:cNvSpPr>
          <p:nvPr/>
        </p:nvSpPr>
        <p:spPr bwMode="auto">
          <a:xfrm>
            <a:off x="381000" y="400050"/>
            <a:ext cx="6858000" cy="425450"/>
          </a:xfrm>
          <a:prstGeom prst="rect">
            <a:avLst/>
          </a:prstGeom>
          <a:solidFill>
            <a:schemeClr val="bg1"/>
          </a:solid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Inferences</a:t>
            </a:r>
            <a:endParaRPr lang="en-US" altLang="en-US" i="1" dirty="0">
              <a:latin typeface="+mj-lt"/>
            </a:endParaRPr>
          </a:p>
        </p:txBody>
      </p:sp>
      <p:sp>
        <p:nvSpPr>
          <p:cNvPr id="180232" name="Slide Number Placeholder 3">
            <a:extLst>
              <a:ext uri="{FF2B5EF4-FFF2-40B4-BE49-F238E27FC236}">
                <a16:creationId xmlns:a16="http://schemas.microsoft.com/office/drawing/2014/main" id="{AA3711B0-DB57-4BB6-BDF1-2E1B452E419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3CD25F3-EF8E-42C9-9538-D2D7CEDAB866}" type="slidenum">
              <a:rPr lang="en-US" altLang="en-US" sz="900">
                <a:solidFill>
                  <a:schemeClr val="bg1"/>
                </a:solidFill>
                <a:latin typeface="Arial" panose="020B0604020202020204" pitchFamily="34" charset="0"/>
              </a:rPr>
              <a:pPr eaLnBrk="1" hangingPunct="1">
                <a:spcBef>
                  <a:spcPct val="0"/>
                </a:spcBef>
                <a:spcAft>
                  <a:spcPct val="40000"/>
                </a:spcAft>
                <a:buFontTx/>
                <a:buNone/>
              </a:pPr>
              <a:t>136</a:t>
            </a:fld>
            <a:endParaRPr lang="en-US" altLang="en-US" sz="900">
              <a:solidFill>
                <a:schemeClr val="bg1"/>
              </a:solidFill>
              <a:latin typeface="Arial" panose="020B0604020202020204" pitchFamily="34" charset="0"/>
            </a:endParaRPr>
          </a:p>
        </p:txBody>
      </p:sp>
      <p:sp>
        <p:nvSpPr>
          <p:cNvPr id="180233" name="Footer Placeholder 1">
            <a:extLst>
              <a:ext uri="{FF2B5EF4-FFF2-40B4-BE49-F238E27FC236}">
                <a16:creationId xmlns:a16="http://schemas.microsoft.com/office/drawing/2014/main" id="{BB70E8AD-A2F9-4F83-94AB-201CF4084F0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6">
            <a:extLst>
              <a:ext uri="{FF2B5EF4-FFF2-40B4-BE49-F238E27FC236}">
                <a16:creationId xmlns:a16="http://schemas.microsoft.com/office/drawing/2014/main" id="{23579062-E8C1-4F65-B1C9-61643FBB4036}"/>
              </a:ext>
            </a:extLst>
          </p:cNvPr>
          <p:cNvSpPr>
            <a:spLocks noGrp="1" noChangeArrowheads="1"/>
          </p:cNvSpPr>
          <p:nvPr>
            <p:ph type="sldNum" sz="quarter" idx="12"/>
          </p:nvPr>
        </p:nvSpPr>
        <p:spPr>
          <a:xfrm>
            <a:off x="8482013" y="6629400"/>
            <a:ext cx="509587" cy="16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2CC6F12-FD33-4429-9AAD-7914F778A912}" type="slidenum">
              <a:rPr lang="en-US" altLang="en-US" sz="900">
                <a:solidFill>
                  <a:schemeClr val="bg1"/>
                </a:solidFill>
                <a:latin typeface="Arial" panose="020B0604020202020204" pitchFamily="34" charset="0"/>
              </a:rPr>
              <a:pPr eaLnBrk="1" hangingPunct="1">
                <a:spcBef>
                  <a:spcPct val="0"/>
                </a:spcBef>
                <a:spcAft>
                  <a:spcPct val="40000"/>
                </a:spcAft>
                <a:buFontTx/>
                <a:buNone/>
              </a:pPr>
              <a:t>137</a:t>
            </a:fld>
            <a:endParaRPr lang="en-US" altLang="en-US" sz="900">
              <a:solidFill>
                <a:schemeClr val="bg1"/>
              </a:solidFill>
              <a:latin typeface="Arial" panose="020B0604020202020204" pitchFamily="34" charset="0"/>
            </a:endParaRPr>
          </a:p>
        </p:txBody>
      </p:sp>
      <p:sp>
        <p:nvSpPr>
          <p:cNvPr id="2" name="TextBox 1">
            <a:extLst>
              <a:ext uri="{FF2B5EF4-FFF2-40B4-BE49-F238E27FC236}">
                <a16:creationId xmlns:a16="http://schemas.microsoft.com/office/drawing/2014/main" id="{AF489553-B1BF-4725-A91D-DAAA0CF70423}"/>
              </a:ext>
            </a:extLst>
          </p:cNvPr>
          <p:cNvSpPr txBox="1"/>
          <p:nvPr/>
        </p:nvSpPr>
        <p:spPr>
          <a:xfrm>
            <a:off x="471488" y="452438"/>
            <a:ext cx="4371975" cy="423862"/>
          </a:xfrm>
          <a:prstGeom prst="rect">
            <a:avLst/>
          </a:prstGeom>
          <a:noFill/>
        </p:spPr>
        <p:txBody>
          <a:bodyPr>
            <a:spAutoFit/>
          </a:bodyPr>
          <a:lstStyle/>
          <a:p>
            <a:pPr>
              <a:defRPr/>
            </a:pPr>
            <a:r>
              <a:rPr lang="en-US" sz="2400" dirty="0">
                <a:latin typeface="+mj-lt"/>
              </a:rPr>
              <a:t>Example: HCV</a:t>
            </a:r>
          </a:p>
        </p:txBody>
      </p:sp>
      <p:sp>
        <p:nvSpPr>
          <p:cNvPr id="181252" name="TextBox 6">
            <a:extLst>
              <a:ext uri="{FF2B5EF4-FFF2-40B4-BE49-F238E27FC236}">
                <a16:creationId xmlns:a16="http://schemas.microsoft.com/office/drawing/2014/main" id="{0271634D-8932-4618-938E-7A2219FEAA44}"/>
              </a:ext>
            </a:extLst>
          </p:cNvPr>
          <p:cNvSpPr txBox="1">
            <a:spLocks noChangeArrowheads="1"/>
          </p:cNvSpPr>
          <p:nvPr/>
        </p:nvSpPr>
        <p:spPr bwMode="auto">
          <a:xfrm>
            <a:off x="1981200" y="1189038"/>
            <a:ext cx="1522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Dependent variable</a:t>
            </a:r>
          </a:p>
        </p:txBody>
      </p:sp>
      <p:sp>
        <p:nvSpPr>
          <p:cNvPr id="181253" name="TextBox 10">
            <a:extLst>
              <a:ext uri="{FF2B5EF4-FFF2-40B4-BE49-F238E27FC236}">
                <a16:creationId xmlns:a16="http://schemas.microsoft.com/office/drawing/2014/main" id="{3D5EF92D-EE8B-4338-8FC9-941A7A2A0162}"/>
              </a:ext>
            </a:extLst>
          </p:cNvPr>
          <p:cNvSpPr txBox="1">
            <a:spLocks noChangeArrowheads="1"/>
          </p:cNvSpPr>
          <p:nvPr/>
        </p:nvSpPr>
        <p:spPr bwMode="auto">
          <a:xfrm>
            <a:off x="5281613" y="1189038"/>
            <a:ext cx="1692275"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Independent variables</a:t>
            </a:r>
          </a:p>
          <a:p>
            <a:pPr eaLnBrk="1" hangingPunct="1">
              <a:spcBef>
                <a:spcPct val="0"/>
              </a:spcBef>
              <a:spcAft>
                <a:spcPct val="40000"/>
              </a:spcAft>
              <a:buFontTx/>
              <a:buNone/>
            </a:pPr>
            <a:endParaRPr lang="en-US" altLang="en-US" sz="2000">
              <a:latin typeface="Arial" panose="020B0604020202020204" pitchFamily="34" charset="0"/>
            </a:endParaRPr>
          </a:p>
        </p:txBody>
      </p:sp>
      <p:pic>
        <p:nvPicPr>
          <p:cNvPr id="181254" name="Picture 11">
            <a:extLst>
              <a:ext uri="{FF2B5EF4-FFF2-40B4-BE49-F238E27FC236}">
                <a16:creationId xmlns:a16="http://schemas.microsoft.com/office/drawing/2014/main" id="{4C9BEC24-258F-4249-B9F9-38BB5FDCF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006" t="12495" r="8206" b="53412"/>
          <a:stretch>
            <a:fillRect/>
          </a:stretch>
        </p:blipFill>
        <p:spPr bwMode="auto">
          <a:xfrm>
            <a:off x="1689100" y="2109788"/>
            <a:ext cx="6308725" cy="3786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
        <p:nvSpPr>
          <p:cNvPr id="12" name="Oval 11">
            <a:extLst>
              <a:ext uri="{FF2B5EF4-FFF2-40B4-BE49-F238E27FC236}">
                <a16:creationId xmlns:a16="http://schemas.microsoft.com/office/drawing/2014/main" id="{51BCC0C2-F88C-465E-A6CA-AE699A25B031}"/>
              </a:ext>
            </a:extLst>
          </p:cNvPr>
          <p:cNvSpPr/>
          <p:nvPr/>
        </p:nvSpPr>
        <p:spPr>
          <a:xfrm>
            <a:off x="1774825" y="2743200"/>
            <a:ext cx="1327150" cy="4524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ounded Rectangle 12">
            <a:extLst>
              <a:ext uri="{FF2B5EF4-FFF2-40B4-BE49-F238E27FC236}">
                <a16:creationId xmlns:a16="http://schemas.microsoft.com/office/drawing/2014/main" id="{A85B9503-1A6B-4886-AF35-563E1DC02EF6}"/>
              </a:ext>
            </a:extLst>
          </p:cNvPr>
          <p:cNvSpPr/>
          <p:nvPr/>
        </p:nvSpPr>
        <p:spPr>
          <a:xfrm>
            <a:off x="3101975" y="2697163"/>
            <a:ext cx="4670425" cy="5429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4" name="Straight Arrow Connector 13">
            <a:extLst>
              <a:ext uri="{FF2B5EF4-FFF2-40B4-BE49-F238E27FC236}">
                <a16:creationId xmlns:a16="http://schemas.microsoft.com/office/drawing/2014/main" id="{6E7CDFE4-D4BE-4C7E-A696-07D613DE1D38}"/>
              </a:ext>
            </a:extLst>
          </p:cNvPr>
          <p:cNvCxnSpPr/>
          <p:nvPr/>
        </p:nvCxnSpPr>
        <p:spPr>
          <a:xfrm flipV="1">
            <a:off x="2387600" y="1865313"/>
            <a:ext cx="271463" cy="863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440441-7153-4D95-A744-6D4E72C75F2D}"/>
              </a:ext>
            </a:extLst>
          </p:cNvPr>
          <p:cNvCxnSpPr/>
          <p:nvPr/>
        </p:nvCxnSpPr>
        <p:spPr>
          <a:xfrm flipV="1">
            <a:off x="5715000" y="1909763"/>
            <a:ext cx="412750" cy="7731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1259" name="Footer Placeholder 6">
            <a:extLst>
              <a:ext uri="{FF2B5EF4-FFF2-40B4-BE49-F238E27FC236}">
                <a16:creationId xmlns:a16="http://schemas.microsoft.com/office/drawing/2014/main" id="{3E3B80AA-5D95-4248-B4DA-4F2267FB087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7AA034-7888-466D-9A18-8A02F8409F35}"/>
              </a:ext>
            </a:extLst>
          </p:cNvPr>
          <p:cNvSpPr txBox="1"/>
          <p:nvPr/>
        </p:nvSpPr>
        <p:spPr>
          <a:xfrm>
            <a:off x="361950" y="401638"/>
            <a:ext cx="2894013" cy="425450"/>
          </a:xfrm>
          <a:prstGeom prst="rect">
            <a:avLst/>
          </a:prstGeom>
          <a:noFill/>
        </p:spPr>
        <p:txBody>
          <a:bodyPr>
            <a:spAutoFit/>
          </a:bodyPr>
          <a:lstStyle/>
          <a:p>
            <a:pPr>
              <a:defRPr/>
            </a:pPr>
            <a:r>
              <a:rPr lang="en-US" sz="2400" dirty="0">
                <a:latin typeface="+mj-lt"/>
              </a:rPr>
              <a:t>Example: HCV</a:t>
            </a:r>
          </a:p>
        </p:txBody>
      </p:sp>
      <p:sp>
        <p:nvSpPr>
          <p:cNvPr id="182275" name="Slide Number Placeholder 2">
            <a:extLst>
              <a:ext uri="{FF2B5EF4-FFF2-40B4-BE49-F238E27FC236}">
                <a16:creationId xmlns:a16="http://schemas.microsoft.com/office/drawing/2014/main" id="{D1E0EC30-539D-4956-91B3-9F716C014C3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1B48896-B2D4-45A1-B506-D8A76B7729C7}" type="slidenum">
              <a:rPr lang="en-US" altLang="en-US" sz="900">
                <a:solidFill>
                  <a:schemeClr val="bg1"/>
                </a:solidFill>
                <a:latin typeface="Arial" panose="020B0604020202020204" pitchFamily="34" charset="0"/>
              </a:rPr>
              <a:pPr eaLnBrk="1" hangingPunct="1">
                <a:spcBef>
                  <a:spcPct val="0"/>
                </a:spcBef>
                <a:spcAft>
                  <a:spcPct val="40000"/>
                </a:spcAft>
                <a:buFontTx/>
                <a:buNone/>
              </a:pPr>
              <a:t>138</a:t>
            </a:fld>
            <a:endParaRPr lang="en-US" altLang="en-US" sz="900">
              <a:solidFill>
                <a:schemeClr val="bg1"/>
              </a:solidFill>
              <a:latin typeface="Arial" panose="020B0604020202020204" pitchFamily="34" charset="0"/>
            </a:endParaRPr>
          </a:p>
        </p:txBody>
      </p:sp>
      <p:sp>
        <p:nvSpPr>
          <p:cNvPr id="182276" name="TextBox 8">
            <a:extLst>
              <a:ext uri="{FF2B5EF4-FFF2-40B4-BE49-F238E27FC236}">
                <a16:creationId xmlns:a16="http://schemas.microsoft.com/office/drawing/2014/main" id="{BE8E4F56-033C-47C1-927F-1D64FF1EBAB6}"/>
              </a:ext>
            </a:extLst>
          </p:cNvPr>
          <p:cNvSpPr txBox="1">
            <a:spLocks noChangeArrowheads="1"/>
          </p:cNvSpPr>
          <p:nvPr/>
        </p:nvSpPr>
        <p:spPr bwMode="auto">
          <a:xfrm>
            <a:off x="7204075" y="4270375"/>
            <a:ext cx="1939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182277" name="TextBox 5">
            <a:extLst>
              <a:ext uri="{FF2B5EF4-FFF2-40B4-BE49-F238E27FC236}">
                <a16:creationId xmlns:a16="http://schemas.microsoft.com/office/drawing/2014/main" id="{6EE9C47A-D02A-4B80-B470-EE03A33609FE}"/>
              </a:ext>
            </a:extLst>
          </p:cNvPr>
          <p:cNvSpPr txBox="1">
            <a:spLocks noChangeArrowheads="1"/>
          </p:cNvSpPr>
          <p:nvPr/>
        </p:nvSpPr>
        <p:spPr bwMode="auto">
          <a:xfrm>
            <a:off x="457200" y="1066800"/>
            <a:ext cx="59753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b="1">
                <a:latin typeface="Courier New" panose="02070309020205020404" pitchFamily="49" charset="0"/>
              </a:rPr>
              <a:t>Analysis of Variance</a:t>
            </a:r>
          </a:p>
          <a:p>
            <a:pPr eaLnBrk="1" hangingPunct="1">
              <a:spcBef>
                <a:spcPct val="0"/>
              </a:spcBef>
              <a:spcAft>
                <a:spcPct val="40000"/>
              </a:spcAft>
              <a:buFontTx/>
              <a:buNone/>
            </a:pPr>
            <a:r>
              <a:rPr lang="en-US" altLang="en-US" sz="900" b="1">
                <a:latin typeface="Courier New" panose="02070309020205020404" pitchFamily="49" charset="0"/>
              </a:rPr>
              <a:t>Source                 DF   Seq SS  Contribution   Adj SS   Adj MS  F-Value  P-Value</a:t>
            </a:r>
          </a:p>
          <a:p>
            <a:pPr eaLnBrk="1" hangingPunct="1">
              <a:spcBef>
                <a:spcPct val="0"/>
              </a:spcBef>
              <a:spcAft>
                <a:spcPct val="40000"/>
              </a:spcAft>
              <a:buFontTx/>
              <a:buNone/>
            </a:pPr>
            <a:r>
              <a:rPr lang="en-US" altLang="en-US" sz="900" b="1">
                <a:solidFill>
                  <a:srgbClr val="FF0000"/>
                </a:solidFill>
                <a:latin typeface="Courier New" panose="02070309020205020404" pitchFamily="49" charset="0"/>
              </a:rPr>
              <a:t>Regression              4  9.39000        98.37%  9.39000  2.34750    90.61    0.000</a:t>
            </a:r>
          </a:p>
          <a:p>
            <a:pPr eaLnBrk="1" hangingPunct="1">
              <a:spcBef>
                <a:spcPct val="0"/>
              </a:spcBef>
              <a:spcAft>
                <a:spcPct val="40000"/>
              </a:spcAft>
              <a:buFontTx/>
              <a:buNone/>
            </a:pPr>
            <a:r>
              <a:rPr lang="en-US" altLang="en-US" sz="900" b="1">
                <a:latin typeface="Courier New" panose="02070309020205020404" pitchFamily="49" charset="0"/>
              </a:rPr>
              <a:t>  Flow_Rate (140)       1  1.12500        11.79%  1.12500  1.12500    43.42    0.001</a:t>
            </a:r>
          </a:p>
          <a:p>
            <a:pPr eaLnBrk="1" hangingPunct="1">
              <a:spcBef>
                <a:spcPct val="0"/>
              </a:spcBef>
              <a:spcAft>
                <a:spcPct val="40000"/>
              </a:spcAft>
              <a:buFontTx/>
              <a:buNone/>
            </a:pPr>
            <a:r>
              <a:rPr lang="es-ES" altLang="en-US" sz="900" b="1">
                <a:latin typeface="Courier New" panose="02070309020205020404" pitchFamily="49" charset="0"/>
              </a:rPr>
              <a:t>  Column_Temp (140)     1  8.00000        83.81%  8.00000  8.00000   308.77    0.000</a:t>
            </a:r>
          </a:p>
          <a:p>
            <a:pPr eaLnBrk="1" hangingPunct="1">
              <a:spcBef>
                <a:spcPct val="0"/>
              </a:spcBef>
              <a:spcAft>
                <a:spcPct val="40000"/>
              </a:spcAft>
              <a:buFontTx/>
              <a:buNone/>
            </a:pPr>
            <a:r>
              <a:rPr lang="da-DK" altLang="en-US" sz="900" b="1">
                <a:latin typeface="Courier New" panose="02070309020205020404" pitchFamily="49" charset="0"/>
              </a:rPr>
              <a:t>  Initial_Pct_B (140)   1  0.24500         2.57%  0.24500  0.24500     9.46    0.022</a:t>
            </a:r>
          </a:p>
          <a:p>
            <a:pPr eaLnBrk="1" hangingPunct="1">
              <a:spcBef>
                <a:spcPct val="0"/>
              </a:spcBef>
              <a:spcAft>
                <a:spcPct val="40000"/>
              </a:spcAft>
              <a:buFontTx/>
              <a:buNone/>
            </a:pPr>
            <a:r>
              <a:rPr lang="da-DK" altLang="en-US" sz="900" b="1">
                <a:latin typeface="Courier New" panose="02070309020205020404" pitchFamily="49" charset="0"/>
              </a:rPr>
              <a:t>  Pct_TFA (140)         1  0.02000         0.21%  0.02000  0.02000     0.77    0.413</a:t>
            </a:r>
          </a:p>
          <a:p>
            <a:pPr eaLnBrk="1" hangingPunct="1">
              <a:spcBef>
                <a:spcPct val="0"/>
              </a:spcBef>
              <a:spcAft>
                <a:spcPct val="40000"/>
              </a:spcAft>
              <a:buFontTx/>
              <a:buNone/>
            </a:pPr>
            <a:r>
              <a:rPr lang="es-ES" altLang="en-US" sz="900" b="1">
                <a:latin typeface="Courier New" panose="02070309020205020404" pitchFamily="49" charset="0"/>
              </a:rPr>
              <a:t>Error                   6  0.15545         1.63%  0.15545  0.02591</a:t>
            </a:r>
          </a:p>
          <a:p>
            <a:pPr eaLnBrk="1" hangingPunct="1">
              <a:spcBef>
                <a:spcPct val="0"/>
              </a:spcBef>
              <a:spcAft>
                <a:spcPct val="40000"/>
              </a:spcAft>
              <a:buFontTx/>
              <a:buNone/>
            </a:pPr>
            <a:r>
              <a:rPr lang="en-US" altLang="en-US" sz="900" b="1">
                <a:latin typeface="Courier New" panose="02070309020205020404" pitchFamily="49" charset="0"/>
              </a:rPr>
              <a:t>  Lack-of-Fit           4  0.15545         1.63%  0.15545  0.03886        *        *</a:t>
            </a:r>
          </a:p>
          <a:p>
            <a:pPr eaLnBrk="1" hangingPunct="1">
              <a:spcBef>
                <a:spcPct val="0"/>
              </a:spcBef>
              <a:spcAft>
                <a:spcPct val="40000"/>
              </a:spcAft>
              <a:buFontTx/>
              <a:buNone/>
            </a:pPr>
            <a:r>
              <a:rPr lang="en-US" altLang="en-US" sz="900" b="1">
                <a:latin typeface="Courier New" panose="02070309020205020404" pitchFamily="49" charset="0"/>
              </a:rPr>
              <a:t>  Pure Error            2  0.00000         0.00%  0.00000  0.00000</a:t>
            </a:r>
          </a:p>
          <a:p>
            <a:pPr eaLnBrk="1" hangingPunct="1">
              <a:spcBef>
                <a:spcPct val="0"/>
              </a:spcBef>
              <a:spcAft>
                <a:spcPct val="40000"/>
              </a:spcAft>
              <a:buFontTx/>
              <a:buNone/>
            </a:pPr>
            <a:r>
              <a:rPr lang="en-US" altLang="en-US" sz="900" b="1">
                <a:latin typeface="Courier New" panose="02070309020205020404" pitchFamily="49" charset="0"/>
              </a:rPr>
              <a:t>Total                  10  9.54545       100.00%</a:t>
            </a:r>
          </a:p>
          <a:p>
            <a:pPr eaLnBrk="1" hangingPunct="1">
              <a:spcBef>
                <a:spcPct val="0"/>
              </a:spcBef>
              <a:spcAft>
                <a:spcPct val="40000"/>
              </a:spcAft>
              <a:buFontTx/>
              <a:buNone/>
            </a:pPr>
            <a:endParaRPr lang="en-US" altLang="en-US" sz="900" b="1">
              <a:latin typeface="Courier New" panose="02070309020205020404" pitchFamily="49" charset="0"/>
            </a:endParaRPr>
          </a:p>
          <a:p>
            <a:pPr eaLnBrk="1" hangingPunct="1">
              <a:spcBef>
                <a:spcPct val="0"/>
              </a:spcBef>
              <a:spcAft>
                <a:spcPct val="40000"/>
              </a:spcAft>
              <a:buFontTx/>
              <a:buNone/>
            </a:pPr>
            <a:r>
              <a:rPr lang="en-US" altLang="en-US" sz="900" b="1">
                <a:latin typeface="Courier New" panose="02070309020205020404" pitchFamily="49" charset="0"/>
              </a:rPr>
              <a:t>Model Summary</a:t>
            </a:r>
          </a:p>
          <a:p>
            <a:pPr eaLnBrk="1" hangingPunct="1">
              <a:spcBef>
                <a:spcPct val="0"/>
              </a:spcBef>
              <a:spcAft>
                <a:spcPct val="40000"/>
              </a:spcAft>
              <a:buFontTx/>
              <a:buNone/>
            </a:pPr>
            <a:r>
              <a:rPr lang="pt-BR" altLang="en-US" sz="900" b="1">
                <a:latin typeface="Courier New" panose="02070309020205020404" pitchFamily="49" charset="0"/>
              </a:rPr>
              <a:t>       S    R-sq  R-sq(adj)     PRESS  R-sq(pred)</a:t>
            </a:r>
          </a:p>
          <a:p>
            <a:pPr eaLnBrk="1" hangingPunct="1">
              <a:spcBef>
                <a:spcPct val="0"/>
              </a:spcBef>
              <a:spcAft>
                <a:spcPct val="40000"/>
              </a:spcAft>
              <a:buFontTx/>
              <a:buNone/>
            </a:pPr>
            <a:r>
              <a:rPr lang="en-US" altLang="en-US" sz="900" b="1">
                <a:latin typeface="Courier New" panose="02070309020205020404" pitchFamily="49" charset="0"/>
              </a:rPr>
              <a:t>0.160963  98.37%     97.29%  0.546089      94.28%</a:t>
            </a:r>
          </a:p>
          <a:p>
            <a:pPr eaLnBrk="1" hangingPunct="1">
              <a:spcBef>
                <a:spcPct val="0"/>
              </a:spcBef>
              <a:spcAft>
                <a:spcPct val="40000"/>
              </a:spcAft>
              <a:buFontTx/>
              <a:buNone/>
            </a:pPr>
            <a:endParaRPr lang="en-US" altLang="en-US" sz="900" b="1">
              <a:latin typeface="Courier New" panose="02070309020205020404" pitchFamily="49" charset="0"/>
            </a:endParaRPr>
          </a:p>
          <a:p>
            <a:pPr eaLnBrk="1" hangingPunct="1">
              <a:spcBef>
                <a:spcPct val="0"/>
              </a:spcBef>
              <a:spcAft>
                <a:spcPct val="40000"/>
              </a:spcAft>
              <a:buFontTx/>
              <a:buNone/>
            </a:pPr>
            <a:r>
              <a:rPr lang="en-US" altLang="en-US" sz="900" b="1">
                <a:latin typeface="Courier New" panose="02070309020205020404" pitchFamily="49" charset="0"/>
              </a:rPr>
              <a:t>Coefficients</a:t>
            </a:r>
          </a:p>
          <a:p>
            <a:pPr eaLnBrk="1" hangingPunct="1">
              <a:spcBef>
                <a:spcPct val="0"/>
              </a:spcBef>
              <a:spcAft>
                <a:spcPct val="40000"/>
              </a:spcAft>
              <a:buFontTx/>
              <a:buNone/>
            </a:pPr>
            <a:endParaRPr lang="en-US" altLang="en-US" sz="900" b="1">
              <a:latin typeface="Courier New" panose="02070309020205020404" pitchFamily="49" charset="0"/>
            </a:endParaRPr>
          </a:p>
          <a:p>
            <a:pPr eaLnBrk="1" hangingPunct="1">
              <a:spcBef>
                <a:spcPct val="0"/>
              </a:spcBef>
              <a:spcAft>
                <a:spcPct val="40000"/>
              </a:spcAft>
              <a:buFontTx/>
              <a:buNone/>
            </a:pPr>
            <a:r>
              <a:rPr lang="en-US" altLang="en-US" sz="900" b="1">
                <a:latin typeface="Courier New" panose="02070309020205020404" pitchFamily="49" charset="0"/>
              </a:rPr>
              <a:t>Term                    Coef  SE Coef        95% CI        T-Value  P-Value   VIF</a:t>
            </a:r>
          </a:p>
          <a:p>
            <a:pPr eaLnBrk="1" hangingPunct="1">
              <a:spcBef>
                <a:spcPct val="0"/>
              </a:spcBef>
              <a:spcAft>
                <a:spcPct val="40000"/>
              </a:spcAft>
              <a:buFontTx/>
              <a:buNone/>
            </a:pPr>
            <a:r>
              <a:rPr lang="fr-FR" altLang="en-US" sz="900" b="1">
                <a:latin typeface="Courier New" panose="02070309020205020404" pitchFamily="49" charset="0"/>
              </a:rPr>
              <a:t>Constant               17.14     1.71  (  12.95,   21.33)    10.00    0.000</a:t>
            </a:r>
          </a:p>
          <a:p>
            <a:pPr eaLnBrk="1" hangingPunct="1">
              <a:spcBef>
                <a:spcPct val="0"/>
              </a:spcBef>
              <a:spcAft>
                <a:spcPct val="40000"/>
              </a:spcAft>
              <a:buFontTx/>
              <a:buNone/>
            </a:pPr>
            <a:r>
              <a:rPr lang="en-US" altLang="en-US" sz="900" b="1">
                <a:solidFill>
                  <a:srgbClr val="FF0000"/>
                </a:solidFill>
                <a:latin typeface="Courier New" panose="02070309020205020404" pitchFamily="49" charset="0"/>
              </a:rPr>
              <a:t>Flow_Rate (140)       </a:t>
            </a:r>
            <a:r>
              <a:rPr lang="en-US" altLang="en-US" sz="900" b="1">
                <a:latin typeface="Courier New" panose="02070309020205020404" pitchFamily="49" charset="0"/>
              </a:rPr>
              <a:t>-3.750    0.569  ( -5.143,  -2.357)    -6.59    </a:t>
            </a:r>
            <a:r>
              <a:rPr lang="en-US" altLang="en-US" sz="900" b="1">
                <a:solidFill>
                  <a:srgbClr val="FF0000"/>
                </a:solidFill>
                <a:latin typeface="Courier New" panose="02070309020205020404" pitchFamily="49" charset="0"/>
              </a:rPr>
              <a:t>0.001 </a:t>
            </a:r>
            <a:r>
              <a:rPr lang="en-US" altLang="en-US" sz="900" b="1">
                <a:latin typeface="Courier New" panose="02070309020205020404" pitchFamily="49" charset="0"/>
              </a:rPr>
              <a:t> 1.00</a:t>
            </a:r>
          </a:p>
          <a:p>
            <a:pPr eaLnBrk="1" hangingPunct="1">
              <a:spcBef>
                <a:spcPct val="0"/>
              </a:spcBef>
              <a:spcAft>
                <a:spcPct val="40000"/>
              </a:spcAft>
              <a:buFontTx/>
              <a:buNone/>
            </a:pPr>
            <a:r>
              <a:rPr lang="es-ES" altLang="en-US" sz="900" b="1">
                <a:solidFill>
                  <a:srgbClr val="FF0000"/>
                </a:solidFill>
                <a:latin typeface="Courier New" panose="02070309020205020404" pitchFamily="49" charset="0"/>
              </a:rPr>
              <a:t>Column_Temp (140)    </a:t>
            </a:r>
            <a:r>
              <a:rPr lang="es-ES" altLang="en-US" sz="900" b="1">
                <a:latin typeface="Courier New" panose="02070309020205020404" pitchFamily="49" charset="0"/>
              </a:rPr>
              <a:t>-0.2000   0.0114  (-0.2279, -0.1721)   -17.57    </a:t>
            </a:r>
            <a:r>
              <a:rPr lang="es-ES" altLang="en-US" sz="900" b="1">
                <a:solidFill>
                  <a:srgbClr val="FF0000"/>
                </a:solidFill>
                <a:latin typeface="Courier New" panose="02070309020205020404" pitchFamily="49" charset="0"/>
              </a:rPr>
              <a:t>0.000</a:t>
            </a:r>
            <a:r>
              <a:rPr lang="es-ES" altLang="en-US" sz="900" b="1">
                <a:latin typeface="Courier New" panose="02070309020205020404" pitchFamily="49" charset="0"/>
              </a:rPr>
              <a:t>  1.00</a:t>
            </a:r>
          </a:p>
          <a:p>
            <a:pPr eaLnBrk="1" hangingPunct="1">
              <a:spcBef>
                <a:spcPct val="0"/>
              </a:spcBef>
              <a:spcAft>
                <a:spcPct val="40000"/>
              </a:spcAft>
              <a:buFontTx/>
              <a:buNone/>
            </a:pPr>
            <a:r>
              <a:rPr lang="da-DK" altLang="en-US" sz="900" b="1">
                <a:solidFill>
                  <a:srgbClr val="FF0000"/>
                </a:solidFill>
                <a:latin typeface="Courier New" panose="02070309020205020404" pitchFamily="49" charset="0"/>
              </a:rPr>
              <a:t>Initial_Pct_B (140)   </a:t>
            </a:r>
            <a:r>
              <a:rPr lang="da-DK" altLang="en-US" sz="900" b="1">
                <a:latin typeface="Courier New" panose="02070309020205020404" pitchFamily="49" charset="0"/>
              </a:rPr>
              <a:t>0.0875   0.0285  ( 0.0179,  0.1571)     3.08    </a:t>
            </a:r>
            <a:r>
              <a:rPr lang="da-DK" altLang="en-US" sz="900" b="1">
                <a:solidFill>
                  <a:srgbClr val="FF0000"/>
                </a:solidFill>
                <a:latin typeface="Courier New" panose="02070309020205020404" pitchFamily="49" charset="0"/>
              </a:rPr>
              <a:t>0.022</a:t>
            </a:r>
            <a:r>
              <a:rPr lang="da-DK" altLang="en-US" sz="900" b="1">
                <a:latin typeface="Courier New" panose="02070309020205020404" pitchFamily="49" charset="0"/>
              </a:rPr>
              <a:t>  1.00</a:t>
            </a:r>
          </a:p>
          <a:p>
            <a:pPr eaLnBrk="1" hangingPunct="1">
              <a:spcBef>
                <a:spcPct val="0"/>
              </a:spcBef>
              <a:spcAft>
                <a:spcPct val="40000"/>
              </a:spcAft>
              <a:buFontTx/>
              <a:buNone/>
            </a:pPr>
            <a:r>
              <a:rPr lang="da-DK" altLang="en-US" sz="900" b="1">
                <a:latin typeface="Courier New" panose="02070309020205020404" pitchFamily="49" charset="0"/>
              </a:rPr>
              <a:t>Pct_TFA (140)          -10.0     11.4  (  -37.9,    17.9)    -0.88    0.413  1.00</a:t>
            </a:r>
          </a:p>
          <a:p>
            <a:pPr eaLnBrk="1" hangingPunct="1">
              <a:spcBef>
                <a:spcPct val="0"/>
              </a:spcBef>
              <a:spcAft>
                <a:spcPct val="40000"/>
              </a:spcAft>
              <a:buFontTx/>
              <a:buNone/>
            </a:pPr>
            <a:endParaRPr lang="en-US" altLang="en-US" sz="900" b="1">
              <a:latin typeface="Courier New" panose="02070309020205020404" pitchFamily="49" charset="0"/>
            </a:endParaRPr>
          </a:p>
          <a:p>
            <a:pPr eaLnBrk="1" hangingPunct="1">
              <a:spcBef>
                <a:spcPct val="0"/>
              </a:spcBef>
              <a:spcAft>
                <a:spcPct val="40000"/>
              </a:spcAft>
              <a:buFontTx/>
              <a:buNone/>
            </a:pPr>
            <a:r>
              <a:rPr lang="en-US" altLang="en-US" sz="900" b="1">
                <a:latin typeface="Courier New" panose="02070309020205020404" pitchFamily="49" charset="0"/>
              </a:rPr>
              <a:t>Regression Equation</a:t>
            </a:r>
          </a:p>
          <a:p>
            <a:pPr eaLnBrk="1" hangingPunct="1">
              <a:spcBef>
                <a:spcPct val="0"/>
              </a:spcBef>
              <a:spcAft>
                <a:spcPct val="40000"/>
              </a:spcAft>
              <a:buFontTx/>
              <a:buNone/>
            </a:pPr>
            <a:r>
              <a:rPr lang="en-US" altLang="en-US" sz="900" b="1">
                <a:latin typeface="Courier New" panose="02070309020205020404" pitchFamily="49" charset="0"/>
              </a:rPr>
              <a:t>A_Impurities (140) = 17.14 - 3.750 Flow_Rate (140) - 0.2000 Column_Temp (140)</a:t>
            </a:r>
          </a:p>
          <a:p>
            <a:pPr eaLnBrk="1" hangingPunct="1">
              <a:spcBef>
                <a:spcPct val="0"/>
              </a:spcBef>
              <a:spcAft>
                <a:spcPct val="40000"/>
              </a:spcAft>
              <a:buFontTx/>
              <a:buNone/>
            </a:pPr>
            <a:r>
              <a:rPr lang="da-DK" altLang="en-US" sz="900" b="1">
                <a:latin typeface="Courier New" panose="02070309020205020404" pitchFamily="49" charset="0"/>
              </a:rPr>
              <a:t>                     + 0.0875 Initial_Pct_B (140) - 10.0 Pct_TFA (140)</a:t>
            </a:r>
            <a:endParaRPr lang="en-US" altLang="en-US" sz="900" b="1">
              <a:latin typeface="Courier New" panose="02070309020205020404" pitchFamily="49" charset="0"/>
            </a:endParaRPr>
          </a:p>
        </p:txBody>
      </p:sp>
      <p:sp>
        <p:nvSpPr>
          <p:cNvPr id="182278" name="TextBox 10">
            <a:extLst>
              <a:ext uri="{FF2B5EF4-FFF2-40B4-BE49-F238E27FC236}">
                <a16:creationId xmlns:a16="http://schemas.microsoft.com/office/drawing/2014/main" id="{773F5CFB-0D55-4654-B278-BD1AB9300801}"/>
              </a:ext>
            </a:extLst>
          </p:cNvPr>
          <p:cNvSpPr txBox="1">
            <a:spLocks noChangeArrowheads="1"/>
          </p:cNvSpPr>
          <p:nvPr/>
        </p:nvSpPr>
        <p:spPr bwMode="auto">
          <a:xfrm>
            <a:off x="6553200" y="1219200"/>
            <a:ext cx="2133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solidFill>
                  <a:srgbClr val="FF0000"/>
                </a:solidFill>
                <a:latin typeface="Arial" panose="020B0604020202020204" pitchFamily="34" charset="0"/>
              </a:rPr>
              <a:t>At least one</a:t>
            </a:r>
            <a:r>
              <a:rPr lang="en-US" altLang="en-US" sz="2000">
                <a:latin typeface="Arial" panose="020B0604020202020204" pitchFamily="34" charset="0"/>
              </a:rPr>
              <a:t> of the independent variables helps to explain the variation in Y</a:t>
            </a:r>
          </a:p>
        </p:txBody>
      </p:sp>
      <p:sp>
        <p:nvSpPr>
          <p:cNvPr id="182279" name="Rectangle 6">
            <a:extLst>
              <a:ext uri="{FF2B5EF4-FFF2-40B4-BE49-F238E27FC236}">
                <a16:creationId xmlns:a16="http://schemas.microsoft.com/office/drawing/2014/main" id="{3E2EE4F5-8E3B-4007-9700-173455902BD6}"/>
              </a:ext>
            </a:extLst>
          </p:cNvPr>
          <p:cNvSpPr>
            <a:spLocks noChangeArrowheads="1"/>
          </p:cNvSpPr>
          <p:nvPr/>
        </p:nvSpPr>
        <p:spPr bwMode="auto">
          <a:xfrm>
            <a:off x="6432550" y="4132263"/>
            <a:ext cx="2286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solidFill>
                  <a:srgbClr val="070605"/>
                </a:solidFill>
                <a:latin typeface="Arial" panose="020B0604020202020204" pitchFamily="34" charset="0"/>
              </a:rPr>
              <a:t>The </a:t>
            </a:r>
            <a:r>
              <a:rPr lang="en-US" altLang="en-US" sz="2000">
                <a:solidFill>
                  <a:srgbClr val="FF0000"/>
                </a:solidFill>
                <a:latin typeface="Arial" panose="020B0604020202020204" pitchFamily="34" charset="0"/>
              </a:rPr>
              <a:t>three red independent variables </a:t>
            </a:r>
            <a:r>
              <a:rPr lang="en-US" altLang="en-US" sz="2000">
                <a:solidFill>
                  <a:srgbClr val="070605"/>
                </a:solidFill>
                <a:latin typeface="Arial" panose="020B0604020202020204" pitchFamily="34" charset="0"/>
              </a:rPr>
              <a:t>have effects on the dependent  variable</a:t>
            </a:r>
            <a:endParaRPr lang="en-US" altLang="en-US" sz="2000">
              <a:latin typeface="Arial" panose="020B0604020202020204" pitchFamily="34" charset="0"/>
            </a:endParaRPr>
          </a:p>
        </p:txBody>
      </p:sp>
      <p:sp>
        <p:nvSpPr>
          <p:cNvPr id="182280" name="Footer Placeholder 2">
            <a:extLst>
              <a:ext uri="{FF2B5EF4-FFF2-40B4-BE49-F238E27FC236}">
                <a16:creationId xmlns:a16="http://schemas.microsoft.com/office/drawing/2014/main" id="{DE399705-867C-4D4E-8CB2-06CC5869898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6">
            <a:extLst>
              <a:ext uri="{FF2B5EF4-FFF2-40B4-BE49-F238E27FC236}">
                <a16:creationId xmlns:a16="http://schemas.microsoft.com/office/drawing/2014/main" id="{403A5D4A-49CE-4992-960F-86EC3D157CAA}"/>
              </a:ext>
            </a:extLst>
          </p:cNvPr>
          <p:cNvSpPr txBox="1">
            <a:spLocks noChangeArrowheads="1"/>
          </p:cNvSpPr>
          <p:nvPr/>
        </p:nvSpPr>
        <p:spPr bwMode="auto">
          <a:xfrm>
            <a:off x="422275" y="1262063"/>
            <a:ext cx="8345488"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n-lt"/>
              </a:rPr>
              <a:t>If </a:t>
            </a:r>
            <a:r>
              <a:rPr lang="en-US" altLang="en-US" i="1" dirty="0">
                <a:latin typeface="+mn-lt"/>
              </a:rPr>
              <a:t>H</a:t>
            </a:r>
            <a:r>
              <a:rPr lang="en-US" altLang="en-US" i="1" baseline="-25000" dirty="0">
                <a:latin typeface="+mn-lt"/>
              </a:rPr>
              <a:t>0</a:t>
            </a:r>
            <a:r>
              <a:rPr lang="en-US" altLang="en-US" dirty="0">
                <a:latin typeface="+mn-lt"/>
              </a:rPr>
              <a:t> is not rejected (p-value &gt; 0.05 for individual t test), then the conclusion is that once the effects of all other independent variables are included in the model, </a:t>
            </a:r>
            <a:r>
              <a:rPr lang="en-US" altLang="en-US" i="1" dirty="0" err="1">
                <a:latin typeface="+mn-lt"/>
              </a:rPr>
              <a:t>X</a:t>
            </a:r>
            <a:r>
              <a:rPr lang="en-US" altLang="en-US" i="1" baseline="-25000" dirty="0" err="1">
                <a:latin typeface="+mn-lt"/>
              </a:rPr>
              <a:t>j</a:t>
            </a:r>
            <a:r>
              <a:rPr lang="en-US" altLang="en-US" dirty="0">
                <a:latin typeface="+mn-lt"/>
              </a:rPr>
              <a:t> is not linearly related to Y. </a:t>
            </a:r>
          </a:p>
          <a:p>
            <a:pPr>
              <a:spcBef>
                <a:spcPct val="50000"/>
              </a:spcBef>
              <a:defRPr/>
            </a:pPr>
            <a:r>
              <a:rPr lang="en-US" altLang="en-US" dirty="0">
                <a:latin typeface="+mn-lt"/>
              </a:rPr>
              <a:t>In other words, adding </a:t>
            </a:r>
            <a:r>
              <a:rPr lang="en-US" altLang="en-US" i="1" dirty="0" err="1">
                <a:latin typeface="+mn-lt"/>
              </a:rPr>
              <a:t>X</a:t>
            </a:r>
            <a:r>
              <a:rPr lang="en-US" altLang="en-US" i="1" baseline="-25000" dirty="0" err="1">
                <a:latin typeface="+mn-lt"/>
              </a:rPr>
              <a:t>j</a:t>
            </a:r>
            <a:r>
              <a:rPr lang="en-US" altLang="en-US" i="1" dirty="0">
                <a:latin typeface="+mn-lt"/>
              </a:rPr>
              <a:t> </a:t>
            </a:r>
            <a:r>
              <a:rPr lang="en-US" altLang="en-US" dirty="0">
                <a:latin typeface="+mn-lt"/>
              </a:rPr>
              <a:t>to the regression model is of no help in explaining any additional variation in Y left unexplained by the other independent variables.</a:t>
            </a:r>
          </a:p>
          <a:p>
            <a:pPr>
              <a:spcBef>
                <a:spcPct val="50000"/>
              </a:spcBef>
              <a:defRPr/>
            </a:pPr>
            <a:r>
              <a:rPr lang="en-US" altLang="en-US" dirty="0">
                <a:latin typeface="+mn-lt"/>
              </a:rPr>
              <a:t>If </a:t>
            </a:r>
            <a:r>
              <a:rPr lang="en-US" altLang="en-US" i="1" dirty="0">
                <a:latin typeface="+mn-lt"/>
              </a:rPr>
              <a:t>H</a:t>
            </a:r>
            <a:r>
              <a:rPr lang="en-US" altLang="en-US" i="1" baseline="-25000" dirty="0">
                <a:latin typeface="+mn-lt"/>
              </a:rPr>
              <a:t>0</a:t>
            </a:r>
            <a:r>
              <a:rPr lang="en-US" altLang="en-US" dirty="0">
                <a:latin typeface="+mn-lt"/>
              </a:rPr>
              <a:t> is rejected (p-value ≤ 0.05 for individual t test), </a:t>
            </a:r>
            <a:r>
              <a:rPr lang="en-US" altLang="en-US" i="1" dirty="0" err="1">
                <a:latin typeface="+mn-lt"/>
              </a:rPr>
              <a:t>X</a:t>
            </a:r>
            <a:r>
              <a:rPr lang="en-US" altLang="en-US" i="1" baseline="-25000" dirty="0" err="1">
                <a:latin typeface="+mn-lt"/>
              </a:rPr>
              <a:t>j</a:t>
            </a:r>
            <a:r>
              <a:rPr lang="en-US" altLang="en-US" dirty="0">
                <a:latin typeface="+mn-lt"/>
              </a:rPr>
              <a:t> is linearly related to Y even if all other independent variables are in the model. </a:t>
            </a:r>
          </a:p>
          <a:p>
            <a:pPr>
              <a:spcBef>
                <a:spcPct val="50000"/>
              </a:spcBef>
              <a:defRPr/>
            </a:pPr>
            <a:r>
              <a:rPr lang="en-US" altLang="en-US" dirty="0">
                <a:latin typeface="+mn-lt"/>
              </a:rPr>
              <a:t>In other words, </a:t>
            </a:r>
            <a:r>
              <a:rPr lang="en-US" altLang="en-US" i="1" dirty="0" err="1">
                <a:latin typeface="+mn-lt"/>
              </a:rPr>
              <a:t>X</a:t>
            </a:r>
            <a:r>
              <a:rPr lang="en-US" altLang="en-US" i="1" baseline="-25000" dirty="0" err="1">
                <a:latin typeface="+mn-lt"/>
              </a:rPr>
              <a:t>j</a:t>
            </a:r>
            <a:r>
              <a:rPr lang="en-US" altLang="en-US" i="1" dirty="0">
                <a:latin typeface="+mn-lt"/>
              </a:rPr>
              <a:t> </a:t>
            </a:r>
            <a:r>
              <a:rPr lang="en-US" altLang="en-US" dirty="0">
                <a:latin typeface="+mn-lt"/>
              </a:rPr>
              <a:t>does help explain some of the variation in Y not accounted for by the other independent variables. </a:t>
            </a:r>
          </a:p>
        </p:txBody>
      </p:sp>
      <p:sp>
        <p:nvSpPr>
          <p:cNvPr id="2" name="TextBox 1">
            <a:extLst>
              <a:ext uri="{FF2B5EF4-FFF2-40B4-BE49-F238E27FC236}">
                <a16:creationId xmlns:a16="http://schemas.microsoft.com/office/drawing/2014/main" id="{DB8FBCD3-C858-4587-ACD4-65DBC1270AD3}"/>
              </a:ext>
            </a:extLst>
          </p:cNvPr>
          <p:cNvSpPr txBox="1"/>
          <p:nvPr/>
        </p:nvSpPr>
        <p:spPr>
          <a:xfrm>
            <a:off x="422275" y="412750"/>
            <a:ext cx="3175000" cy="423863"/>
          </a:xfrm>
          <a:prstGeom prst="rect">
            <a:avLst/>
          </a:prstGeom>
          <a:noFill/>
        </p:spPr>
        <p:txBody>
          <a:bodyPr>
            <a:spAutoFit/>
          </a:bodyPr>
          <a:lstStyle/>
          <a:p>
            <a:pPr>
              <a:defRPr/>
            </a:pPr>
            <a:r>
              <a:rPr lang="en-US" sz="2400" dirty="0">
                <a:latin typeface="+mj-lt"/>
              </a:rPr>
              <a:t>Remarks</a:t>
            </a:r>
          </a:p>
        </p:txBody>
      </p:sp>
      <p:sp>
        <p:nvSpPr>
          <p:cNvPr id="183300" name="Slide Number Placeholder 2">
            <a:extLst>
              <a:ext uri="{FF2B5EF4-FFF2-40B4-BE49-F238E27FC236}">
                <a16:creationId xmlns:a16="http://schemas.microsoft.com/office/drawing/2014/main" id="{9C8DA2E8-F912-4C91-A39A-60A40FB1277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D110870-D004-4120-B752-4DE5519C9120}" type="slidenum">
              <a:rPr lang="en-US" altLang="en-US" sz="900">
                <a:solidFill>
                  <a:schemeClr val="bg1"/>
                </a:solidFill>
                <a:latin typeface="Arial" panose="020B0604020202020204" pitchFamily="34" charset="0"/>
              </a:rPr>
              <a:pPr eaLnBrk="1" hangingPunct="1">
                <a:spcBef>
                  <a:spcPct val="0"/>
                </a:spcBef>
                <a:spcAft>
                  <a:spcPct val="40000"/>
                </a:spcAft>
                <a:buFontTx/>
                <a:buNone/>
              </a:pPr>
              <a:t>139</a:t>
            </a:fld>
            <a:endParaRPr lang="en-US" altLang="en-US" sz="900">
              <a:solidFill>
                <a:schemeClr val="bg1"/>
              </a:solidFill>
              <a:latin typeface="Arial" panose="020B0604020202020204" pitchFamily="34" charset="0"/>
            </a:endParaRPr>
          </a:p>
        </p:txBody>
      </p:sp>
      <p:sp>
        <p:nvSpPr>
          <p:cNvPr id="183301" name="Footer Placeholder 2">
            <a:extLst>
              <a:ext uri="{FF2B5EF4-FFF2-40B4-BE49-F238E27FC236}">
                <a16:creationId xmlns:a16="http://schemas.microsoft.com/office/drawing/2014/main" id="{A09D7891-EE69-4D51-9624-7CAF7B786D7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A240DA3-53B0-4453-A5FF-5CD53076E862}"/>
              </a:ext>
            </a:extLst>
          </p:cNvPr>
          <p:cNvSpPr>
            <a:spLocks noGrp="1" noChangeArrowheads="1"/>
          </p:cNvSpPr>
          <p:nvPr>
            <p:ph type="title"/>
          </p:nvPr>
        </p:nvSpPr>
        <p:spPr>
          <a:xfrm>
            <a:off x="447675" y="284163"/>
            <a:ext cx="8248650" cy="604837"/>
          </a:xfrm>
        </p:spPr>
        <p:txBody>
          <a:bodyPr/>
          <a:lstStyle/>
          <a:p>
            <a:pPr eaLnBrk="1" hangingPunct="1"/>
            <a:r>
              <a:rPr lang="en-US" altLang="en-US"/>
              <a:t>Summary Statistics</a:t>
            </a:r>
          </a:p>
        </p:txBody>
      </p:sp>
      <p:sp>
        <p:nvSpPr>
          <p:cNvPr id="55299" name="Slide Number Placeholder 2">
            <a:extLst>
              <a:ext uri="{FF2B5EF4-FFF2-40B4-BE49-F238E27FC236}">
                <a16:creationId xmlns:a16="http://schemas.microsoft.com/office/drawing/2014/main" id="{90FC89BF-24D2-41B3-940F-C22D74D007E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1248096-D949-4028-8433-5AC40585901F}" type="slidenum">
              <a:rPr lang="en-US" altLang="en-US" sz="800">
                <a:solidFill>
                  <a:schemeClr val="bg1"/>
                </a:solidFill>
                <a:latin typeface="Arial" panose="020B0604020202020204" pitchFamily="34" charset="0"/>
              </a:rPr>
              <a:pPr eaLnBrk="1" hangingPunct="1">
                <a:spcBef>
                  <a:spcPct val="0"/>
                </a:spcBef>
                <a:spcAft>
                  <a:spcPct val="40000"/>
                </a:spcAft>
                <a:buFontTx/>
                <a:buNone/>
              </a:pPr>
              <a:t>14</a:t>
            </a:fld>
            <a:endParaRPr lang="en-US" altLang="en-US" sz="800">
              <a:solidFill>
                <a:schemeClr val="bg1"/>
              </a:solidFill>
              <a:latin typeface="Arial" panose="020B0604020202020204" pitchFamily="34" charset="0"/>
            </a:endParaRPr>
          </a:p>
        </p:txBody>
      </p:sp>
      <p:sp>
        <p:nvSpPr>
          <p:cNvPr id="55300" name="Rectangle 3">
            <a:extLst>
              <a:ext uri="{FF2B5EF4-FFF2-40B4-BE49-F238E27FC236}">
                <a16:creationId xmlns:a16="http://schemas.microsoft.com/office/drawing/2014/main" id="{B4BEB8FE-8189-4066-845C-8354A5C2117E}"/>
              </a:ext>
            </a:extLst>
          </p:cNvPr>
          <p:cNvSpPr>
            <a:spLocks noChangeArrowheads="1"/>
          </p:cNvSpPr>
          <p:nvPr/>
        </p:nvSpPr>
        <p:spPr bwMode="auto">
          <a:xfrm>
            <a:off x="457200" y="1098550"/>
            <a:ext cx="8458200" cy="71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n=5 tubing samples using cyclohexanone solvent are tested for bond strength:  </a:t>
            </a:r>
            <a:r>
              <a:rPr lang="en-US" altLang="en-US" sz="2000" b="1">
                <a:solidFill>
                  <a:srgbClr val="000099"/>
                </a:solidFill>
                <a:latin typeface="Arial" panose="020B0604020202020204" pitchFamily="34" charset="0"/>
              </a:rPr>
              <a:t>9.3, 8.8, 12.4, 8.0, 10.1</a:t>
            </a:r>
          </a:p>
        </p:txBody>
      </p:sp>
      <p:pic>
        <p:nvPicPr>
          <p:cNvPr id="55301" name="Picture 4">
            <a:extLst>
              <a:ext uri="{FF2B5EF4-FFF2-40B4-BE49-F238E27FC236}">
                <a16:creationId xmlns:a16="http://schemas.microsoft.com/office/drawing/2014/main" id="{4DF69005-E0F2-4E06-BA97-E1125779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46263"/>
            <a:ext cx="6096000"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 Box 5">
            <a:extLst>
              <a:ext uri="{FF2B5EF4-FFF2-40B4-BE49-F238E27FC236}">
                <a16:creationId xmlns:a16="http://schemas.microsoft.com/office/drawing/2014/main" id="{7702BD8D-A1CA-43B4-AC28-45D2349726E0}"/>
              </a:ext>
            </a:extLst>
          </p:cNvPr>
          <p:cNvSpPr txBox="1">
            <a:spLocks noChangeArrowheads="1"/>
          </p:cNvSpPr>
          <p:nvPr/>
        </p:nvSpPr>
        <p:spPr bwMode="auto">
          <a:xfrm>
            <a:off x="6629400" y="4095750"/>
            <a:ext cx="2286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600" i="1">
                <a:solidFill>
                  <a:srgbClr val="777777"/>
                </a:solidFill>
                <a:latin typeface="Times New Roman" panose="02020603050405020304" pitchFamily="18" charset="0"/>
              </a:rPr>
              <a:t>Note: use N instead of</a:t>
            </a:r>
          </a:p>
          <a:p>
            <a:pPr>
              <a:lnSpc>
                <a:spcPct val="100000"/>
              </a:lnSpc>
              <a:spcBef>
                <a:spcPct val="0"/>
              </a:spcBef>
              <a:buFontTx/>
              <a:buNone/>
            </a:pPr>
            <a:r>
              <a:rPr lang="en-US" altLang="en-US" sz="1600" i="1">
                <a:solidFill>
                  <a:srgbClr val="777777"/>
                </a:solidFill>
                <a:latin typeface="Times New Roman" panose="02020603050405020304" pitchFamily="18" charset="0"/>
              </a:rPr>
              <a:t>n-1 if ALL data in population are available</a:t>
            </a:r>
          </a:p>
        </p:txBody>
      </p:sp>
      <p:sp>
        <p:nvSpPr>
          <p:cNvPr id="55303" name="Footer Placeholder 1">
            <a:extLst>
              <a:ext uri="{FF2B5EF4-FFF2-40B4-BE49-F238E27FC236}">
                <a16:creationId xmlns:a16="http://schemas.microsoft.com/office/drawing/2014/main" id="{1EBC0149-4ADB-4E09-9A82-899453DAE37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6">
            <a:extLst>
              <a:ext uri="{FF2B5EF4-FFF2-40B4-BE49-F238E27FC236}">
                <a16:creationId xmlns:a16="http://schemas.microsoft.com/office/drawing/2014/main" id="{0406F40B-F338-4AEF-9398-F99719544E5E}"/>
              </a:ext>
            </a:extLst>
          </p:cNvPr>
          <p:cNvSpPr>
            <a:spLocks noGrp="1" noChangeArrowheads="1"/>
          </p:cNvSpPr>
          <p:nvPr>
            <p:ph type="sldNum" sz="quarter" idx="12"/>
          </p:nvPr>
        </p:nvSpPr>
        <p:spPr>
          <a:xfrm>
            <a:off x="8482013" y="6629400"/>
            <a:ext cx="509587" cy="160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C6BFE538-ED2B-48DF-9DCB-265734288A67}" type="slidenum">
              <a:rPr lang="en-US" altLang="en-US" sz="900">
                <a:solidFill>
                  <a:schemeClr val="bg1"/>
                </a:solidFill>
                <a:latin typeface="Arial" panose="020B0604020202020204" pitchFamily="34" charset="0"/>
              </a:rPr>
              <a:pPr eaLnBrk="1" hangingPunct="1">
                <a:spcBef>
                  <a:spcPct val="0"/>
                </a:spcBef>
                <a:spcAft>
                  <a:spcPct val="40000"/>
                </a:spcAft>
                <a:buFontTx/>
                <a:buNone/>
              </a:pPr>
              <a:t>140</a:t>
            </a:fld>
            <a:endParaRPr lang="en-US" altLang="en-US" sz="900">
              <a:solidFill>
                <a:schemeClr val="bg1"/>
              </a:solidFill>
              <a:latin typeface="Arial" panose="020B0604020202020204" pitchFamily="34" charset="0"/>
            </a:endParaRPr>
          </a:p>
        </p:txBody>
      </p:sp>
      <p:sp>
        <p:nvSpPr>
          <p:cNvPr id="14340" name="Text Box 4">
            <a:extLst>
              <a:ext uri="{FF2B5EF4-FFF2-40B4-BE49-F238E27FC236}">
                <a16:creationId xmlns:a16="http://schemas.microsoft.com/office/drawing/2014/main" id="{1FFF0E74-7657-4C51-B7B4-EAE1BDB7ACBD}"/>
              </a:ext>
            </a:extLst>
          </p:cNvPr>
          <p:cNvSpPr txBox="1">
            <a:spLocks noChangeArrowheads="1"/>
          </p:cNvSpPr>
          <p:nvPr/>
        </p:nvSpPr>
        <p:spPr bwMode="auto">
          <a:xfrm>
            <a:off x="452438" y="500063"/>
            <a:ext cx="6934200" cy="425450"/>
          </a:xfrm>
          <a:prstGeom prst="rect">
            <a:avLst/>
          </a:prstGeom>
          <a:solidFill>
            <a:schemeClr val="bg1"/>
          </a:solid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R</a:t>
            </a:r>
            <a:r>
              <a:rPr lang="en-US" altLang="en-US" baseline="30000" dirty="0">
                <a:latin typeface="+mj-lt"/>
              </a:rPr>
              <a:t>2</a:t>
            </a:r>
            <a:r>
              <a:rPr lang="en-US" altLang="en-US" dirty="0">
                <a:latin typeface="+mj-lt"/>
              </a:rPr>
              <a:t> and Adjusted R</a:t>
            </a:r>
            <a:r>
              <a:rPr lang="en-US" altLang="en-US" baseline="30000" dirty="0">
                <a:latin typeface="+mj-lt"/>
              </a:rPr>
              <a:t>2</a:t>
            </a:r>
          </a:p>
        </p:txBody>
      </p:sp>
      <p:sp>
        <p:nvSpPr>
          <p:cNvPr id="14341" name="Text Box 5">
            <a:extLst>
              <a:ext uri="{FF2B5EF4-FFF2-40B4-BE49-F238E27FC236}">
                <a16:creationId xmlns:a16="http://schemas.microsoft.com/office/drawing/2014/main" id="{D38FFF91-FF83-42B1-B3A8-D93BDF225FA6}"/>
              </a:ext>
            </a:extLst>
          </p:cNvPr>
          <p:cNvSpPr txBox="1">
            <a:spLocks noChangeArrowheads="1"/>
          </p:cNvSpPr>
          <p:nvPr/>
        </p:nvSpPr>
        <p:spPr bwMode="auto">
          <a:xfrm>
            <a:off x="533400" y="1135063"/>
            <a:ext cx="75755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dirty="0">
                <a:latin typeface="+mn-lt"/>
              </a:rPr>
              <a:t>Coefficient of determination R</a:t>
            </a:r>
            <a:r>
              <a:rPr lang="en-US" altLang="en-US" baseline="30000" dirty="0">
                <a:latin typeface="+mn-lt"/>
              </a:rPr>
              <a:t>2</a:t>
            </a:r>
            <a:r>
              <a:rPr lang="en-US" altLang="en-US" dirty="0">
                <a:latin typeface="+mn-lt"/>
              </a:rPr>
              <a:t> can be used to assess the goodness of fit. </a:t>
            </a:r>
          </a:p>
          <a:p>
            <a:pPr>
              <a:defRPr/>
            </a:pPr>
            <a:r>
              <a:rPr lang="en-US" altLang="en-US" dirty="0">
                <a:latin typeface="+mn-lt"/>
              </a:rPr>
              <a:t>Recall</a:t>
            </a:r>
          </a:p>
          <a:p>
            <a:pPr>
              <a:defRPr/>
            </a:pPr>
            <a:r>
              <a:rPr lang="en-US" altLang="en-US" dirty="0">
                <a:solidFill>
                  <a:srgbClr val="CC3300"/>
                </a:solidFill>
                <a:latin typeface="+mn-lt"/>
              </a:rPr>
              <a:t>R</a:t>
            </a:r>
            <a:r>
              <a:rPr lang="en-US" altLang="en-US" baseline="30000" dirty="0">
                <a:solidFill>
                  <a:srgbClr val="CC3300"/>
                </a:solidFill>
                <a:latin typeface="+mn-lt"/>
              </a:rPr>
              <a:t>2</a:t>
            </a:r>
            <a:r>
              <a:rPr lang="en-US" altLang="en-US" dirty="0">
                <a:solidFill>
                  <a:srgbClr val="CC3300"/>
                </a:solidFill>
                <a:latin typeface="+mn-lt"/>
              </a:rPr>
              <a:t> = SSR / SST=1 - (SSE / SST)</a:t>
            </a:r>
          </a:p>
          <a:p>
            <a:pPr>
              <a:defRPr/>
            </a:pPr>
            <a:r>
              <a:rPr lang="en-US" altLang="zh-CN" dirty="0">
                <a:latin typeface="+mn-lt"/>
              </a:rPr>
              <a:t>R</a:t>
            </a:r>
            <a:r>
              <a:rPr lang="en-US" altLang="zh-CN" baseline="30000" dirty="0">
                <a:latin typeface="+mn-lt"/>
              </a:rPr>
              <a:t>2</a:t>
            </a:r>
            <a:r>
              <a:rPr lang="en-US" altLang="zh-CN" dirty="0">
                <a:latin typeface="+mn-lt"/>
              </a:rPr>
              <a:t> represents the proportion of variation in the dependent variable </a:t>
            </a:r>
            <a:r>
              <a:rPr lang="en-US" altLang="zh-CN" i="1" dirty="0">
                <a:latin typeface="+mn-lt"/>
              </a:rPr>
              <a:t>Y</a:t>
            </a:r>
            <a:r>
              <a:rPr lang="en-US" altLang="zh-CN" dirty="0">
                <a:latin typeface="+mn-lt"/>
              </a:rPr>
              <a:t> explained by the multiple regression model. </a:t>
            </a:r>
            <a:endParaRPr lang="en-US" altLang="en-US" dirty="0">
              <a:latin typeface="+mn-lt"/>
            </a:endParaRPr>
          </a:p>
        </p:txBody>
      </p:sp>
      <p:sp>
        <p:nvSpPr>
          <p:cNvPr id="9" name="Text Box 4">
            <a:extLst>
              <a:ext uri="{FF2B5EF4-FFF2-40B4-BE49-F238E27FC236}">
                <a16:creationId xmlns:a16="http://schemas.microsoft.com/office/drawing/2014/main" id="{B2D7822E-624D-4793-87AE-D28F2A86ED65}"/>
              </a:ext>
            </a:extLst>
          </p:cNvPr>
          <p:cNvSpPr txBox="1">
            <a:spLocks noChangeArrowheads="1"/>
          </p:cNvSpPr>
          <p:nvPr/>
        </p:nvSpPr>
        <p:spPr bwMode="auto">
          <a:xfrm>
            <a:off x="533400" y="4162425"/>
            <a:ext cx="81089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latin typeface="+mn-lt"/>
              </a:rPr>
              <a:t>Remark: Although R</a:t>
            </a:r>
            <a:r>
              <a:rPr lang="en-US" altLang="zh-CN" baseline="30000" dirty="0">
                <a:latin typeface="+mn-lt"/>
              </a:rPr>
              <a:t>2</a:t>
            </a:r>
            <a:r>
              <a:rPr lang="en-US" altLang="zh-CN" dirty="0">
                <a:latin typeface="+mn-lt"/>
              </a:rPr>
              <a:t> has a nice interpretation, there is a drawback to its use in multiple regression. </a:t>
            </a:r>
            <a:r>
              <a:rPr lang="en-US" altLang="zh-CN" dirty="0">
                <a:solidFill>
                  <a:srgbClr val="7030A0"/>
                </a:solidFill>
                <a:latin typeface="+mn-lt"/>
              </a:rPr>
              <a:t>As more independent variables are added to the model the value of R</a:t>
            </a:r>
            <a:r>
              <a:rPr lang="en-US" altLang="zh-CN" baseline="30000" dirty="0">
                <a:solidFill>
                  <a:srgbClr val="7030A0"/>
                </a:solidFill>
                <a:latin typeface="+mn-lt"/>
              </a:rPr>
              <a:t>2</a:t>
            </a:r>
            <a:r>
              <a:rPr lang="en-US" altLang="zh-CN" dirty="0">
                <a:solidFill>
                  <a:srgbClr val="7030A0"/>
                </a:solidFill>
                <a:latin typeface="+mn-lt"/>
              </a:rPr>
              <a:t> will never decrease, even if the additional variables are not relevant to the dependent variable. The addition of irrelevant variables to the model is logically unsound and not desirable. </a:t>
            </a:r>
            <a:endParaRPr lang="en-US" altLang="en-US" dirty="0">
              <a:solidFill>
                <a:srgbClr val="7030A0"/>
              </a:solidFill>
              <a:latin typeface="+mn-lt"/>
            </a:endParaRPr>
          </a:p>
        </p:txBody>
      </p:sp>
      <p:sp>
        <p:nvSpPr>
          <p:cNvPr id="184326" name="Footer Placeholder 2">
            <a:extLst>
              <a:ext uri="{FF2B5EF4-FFF2-40B4-BE49-F238E27FC236}">
                <a16:creationId xmlns:a16="http://schemas.microsoft.com/office/drawing/2014/main" id="{2156E367-F921-4C6C-96E2-C30D49ED54D7}"/>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7">
            <a:extLst>
              <a:ext uri="{FF2B5EF4-FFF2-40B4-BE49-F238E27FC236}">
                <a16:creationId xmlns:a16="http://schemas.microsoft.com/office/drawing/2014/main" id="{7C93F070-3F82-489F-A69A-E0B7DF115BCC}"/>
              </a:ext>
            </a:extLst>
          </p:cNvPr>
          <p:cNvSpPr txBox="1">
            <a:spLocks noChangeArrowheads="1"/>
          </p:cNvSpPr>
          <p:nvPr/>
        </p:nvSpPr>
        <p:spPr bwMode="auto">
          <a:xfrm>
            <a:off x="2330450" y="1890713"/>
            <a:ext cx="3841750" cy="822325"/>
          </a:xfrm>
          <a:prstGeom prst="rect">
            <a:avLst/>
          </a:prstGeom>
          <a:solidFill>
            <a:srgbClr val="FFFF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400">
              <a:latin typeface="Times New Roman" panose="02020603050405020304" pitchFamily="18" charset="0"/>
            </a:endParaRPr>
          </a:p>
          <a:p>
            <a:pPr eaLnBrk="1" hangingPunct="1">
              <a:spcBef>
                <a:spcPct val="0"/>
              </a:spcBef>
              <a:spcAft>
                <a:spcPct val="40000"/>
              </a:spcAft>
              <a:buFontTx/>
              <a:buNone/>
            </a:pPr>
            <a:endParaRPr lang="en-US" altLang="en-US" sz="2400">
              <a:latin typeface="Times New Roman" panose="02020603050405020304" pitchFamily="18" charset="0"/>
            </a:endParaRPr>
          </a:p>
        </p:txBody>
      </p:sp>
      <p:sp>
        <p:nvSpPr>
          <p:cNvPr id="15366" name="Text Box 2">
            <a:extLst>
              <a:ext uri="{FF2B5EF4-FFF2-40B4-BE49-F238E27FC236}">
                <a16:creationId xmlns:a16="http://schemas.microsoft.com/office/drawing/2014/main" id="{CC6656A6-EA09-4148-945B-4A011509CF0F}"/>
              </a:ext>
            </a:extLst>
          </p:cNvPr>
          <p:cNvSpPr txBox="1">
            <a:spLocks noChangeArrowheads="1"/>
          </p:cNvSpPr>
          <p:nvPr/>
        </p:nvSpPr>
        <p:spPr bwMode="auto">
          <a:xfrm>
            <a:off x="533400" y="328613"/>
            <a:ext cx="6934200" cy="423862"/>
          </a:xfrm>
          <a:prstGeom prst="rect">
            <a:avLst/>
          </a:prstGeom>
          <a:solidFill>
            <a:schemeClr val="bg1"/>
          </a:solid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Adjusted R</a:t>
            </a:r>
            <a:r>
              <a:rPr lang="en-US" altLang="en-US" baseline="30000" dirty="0">
                <a:latin typeface="+mj-lt"/>
              </a:rPr>
              <a:t>2</a:t>
            </a:r>
          </a:p>
        </p:txBody>
      </p:sp>
      <p:sp>
        <p:nvSpPr>
          <p:cNvPr id="15367" name="Text Box 3">
            <a:extLst>
              <a:ext uri="{FF2B5EF4-FFF2-40B4-BE49-F238E27FC236}">
                <a16:creationId xmlns:a16="http://schemas.microsoft.com/office/drawing/2014/main" id="{DDE83AD6-8728-479A-973C-934B44A0BF31}"/>
              </a:ext>
            </a:extLst>
          </p:cNvPr>
          <p:cNvSpPr txBox="1">
            <a:spLocks noChangeArrowheads="1"/>
          </p:cNvSpPr>
          <p:nvPr/>
        </p:nvSpPr>
        <p:spPr bwMode="auto">
          <a:xfrm>
            <a:off x="533400" y="1074738"/>
            <a:ext cx="7575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sz="2000" dirty="0">
                <a:latin typeface="+mn-lt"/>
              </a:rPr>
              <a:t>An alternative numerical measure of goodness of fit that is useful and does not suffer from the limitation is </a:t>
            </a:r>
            <a:r>
              <a:rPr lang="en-US" altLang="zh-CN" sz="2000" b="1" i="1" dirty="0">
                <a:latin typeface="+mn-lt"/>
              </a:rPr>
              <a:t>adjusted</a:t>
            </a:r>
            <a:r>
              <a:rPr lang="en-US" altLang="zh-CN" sz="2000" dirty="0">
                <a:latin typeface="+mn-lt"/>
              </a:rPr>
              <a:t> R</a:t>
            </a:r>
            <a:r>
              <a:rPr lang="en-US" altLang="zh-CN" sz="2000" baseline="30000" dirty="0">
                <a:latin typeface="+mn-lt"/>
              </a:rPr>
              <a:t>2</a:t>
            </a:r>
            <a:r>
              <a:rPr lang="en-US" altLang="zh-CN" sz="2000" dirty="0">
                <a:latin typeface="+mn-lt"/>
              </a:rPr>
              <a:t>:  </a:t>
            </a:r>
            <a:endParaRPr lang="en-US" altLang="en-US" sz="2000" dirty="0">
              <a:latin typeface="+mn-lt"/>
            </a:endParaRPr>
          </a:p>
        </p:txBody>
      </p:sp>
      <p:graphicFrame>
        <p:nvGraphicFramePr>
          <p:cNvPr id="185349" name="Object 5">
            <a:extLst>
              <a:ext uri="{FF2B5EF4-FFF2-40B4-BE49-F238E27FC236}">
                <a16:creationId xmlns:a16="http://schemas.microsoft.com/office/drawing/2014/main" id="{C51F6CCC-FEC8-42B9-9CE0-FDD57CA36773}"/>
              </a:ext>
            </a:extLst>
          </p:cNvPr>
          <p:cNvGraphicFramePr>
            <a:graphicFrameLocks noGrp="1" noChangeAspect="1"/>
          </p:cNvGraphicFramePr>
          <p:nvPr>
            <p:ph sz="half" idx="1"/>
          </p:nvPr>
        </p:nvGraphicFramePr>
        <p:xfrm>
          <a:off x="2819400" y="1890713"/>
          <a:ext cx="2819400" cy="731837"/>
        </p:xfrm>
        <a:graphic>
          <a:graphicData uri="http://schemas.openxmlformats.org/presentationml/2006/ole">
            <mc:AlternateContent xmlns:mc="http://schemas.openxmlformats.org/markup-compatibility/2006">
              <mc:Choice xmlns:v="urn:schemas-microsoft-com:vml" Requires="v">
                <p:oleObj spid="_x0000_s185353" name="Equation" r:id="rId3" imgW="1612900" imgH="419100" progId="Equation.DSMT4">
                  <p:embed/>
                </p:oleObj>
              </mc:Choice>
              <mc:Fallback>
                <p:oleObj name="Equation" r:id="rId3" imgW="1612900" imgH="419100" progId="Equation.DSMT4">
                  <p:embed/>
                  <p:pic>
                    <p:nvPicPr>
                      <p:cNvPr id="0"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890713"/>
                        <a:ext cx="2819400" cy="731837"/>
                      </a:xfrm>
                      <a:prstGeom prst="rect">
                        <a:avLst/>
                      </a:prstGeom>
                      <a:noFill/>
                      <a:ln>
                        <a:noFill/>
                      </a:ln>
                      <a:effectLst/>
                      <a:extLst>
                        <a:ext uri="{909E8E84-426E-40DD-AFC4-6F175D3DCCD1}">
                          <a14:hiddenFill xmlns:a14="http://schemas.microsoft.com/office/drawing/2010/main">
                            <a:solidFill>
                              <a:srgbClr val="CCFFCC">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5350" name="Slide Number Placeholder 2">
            <a:extLst>
              <a:ext uri="{FF2B5EF4-FFF2-40B4-BE49-F238E27FC236}">
                <a16:creationId xmlns:a16="http://schemas.microsoft.com/office/drawing/2014/main" id="{72B82FC5-EFCD-4A9A-9341-DCEC08D85D4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C7DDE8B-FDED-4B7C-8BDB-936FB5EE5B61}" type="slidenum">
              <a:rPr lang="en-US" altLang="en-US" sz="900">
                <a:solidFill>
                  <a:schemeClr val="bg1"/>
                </a:solidFill>
                <a:latin typeface="Arial" panose="020B0604020202020204" pitchFamily="34" charset="0"/>
              </a:rPr>
              <a:pPr eaLnBrk="1" hangingPunct="1">
                <a:spcBef>
                  <a:spcPct val="0"/>
                </a:spcBef>
                <a:spcAft>
                  <a:spcPct val="40000"/>
                </a:spcAft>
                <a:buFontTx/>
                <a:buNone/>
              </a:pPr>
              <a:t>141</a:t>
            </a:fld>
            <a:endParaRPr lang="en-US" altLang="en-US" sz="900">
              <a:solidFill>
                <a:schemeClr val="bg1"/>
              </a:solidFill>
              <a:latin typeface="Arial" panose="020B0604020202020204" pitchFamily="34" charset="0"/>
            </a:endParaRPr>
          </a:p>
        </p:txBody>
      </p:sp>
      <p:sp>
        <p:nvSpPr>
          <p:cNvPr id="7" name="Text Box 5">
            <a:extLst>
              <a:ext uri="{FF2B5EF4-FFF2-40B4-BE49-F238E27FC236}">
                <a16:creationId xmlns:a16="http://schemas.microsoft.com/office/drawing/2014/main" id="{2985CE24-C8F3-43A3-AFFA-7D2B0A1B7C9F}"/>
              </a:ext>
            </a:extLst>
          </p:cNvPr>
          <p:cNvSpPr txBox="1">
            <a:spLocks noChangeArrowheads="1"/>
          </p:cNvSpPr>
          <p:nvPr/>
        </p:nvSpPr>
        <p:spPr bwMode="auto">
          <a:xfrm>
            <a:off x="407988" y="2827338"/>
            <a:ext cx="8108950"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Tx/>
              <a:buAutoNum type="arabicPeriod"/>
              <a:defRPr/>
            </a:pPr>
            <a:r>
              <a:rPr lang="en-US" altLang="zh-CN" sz="2000" dirty="0">
                <a:latin typeface="+mn-lt"/>
              </a:rPr>
              <a:t>The adjusted R</a:t>
            </a:r>
            <a:r>
              <a:rPr lang="en-US" altLang="zh-CN" sz="2000" baseline="30000" dirty="0">
                <a:latin typeface="+mn-lt"/>
              </a:rPr>
              <a:t>2</a:t>
            </a:r>
            <a:r>
              <a:rPr lang="en-US" altLang="zh-CN" sz="2000" dirty="0">
                <a:latin typeface="+mn-lt"/>
              </a:rPr>
              <a:t> no longer represents the proportion of variation in Y explained by the regression model, but it is </a:t>
            </a:r>
            <a:r>
              <a:rPr lang="en-US" altLang="zh-CN" sz="2000" dirty="0">
                <a:solidFill>
                  <a:srgbClr val="FF0000"/>
                </a:solidFill>
                <a:latin typeface="+mn-lt"/>
              </a:rPr>
              <a:t>useful in comparing a regression models with a larger regression model with additional variables</a:t>
            </a:r>
            <a:r>
              <a:rPr lang="en-US" altLang="zh-CN" sz="2000" dirty="0">
                <a:latin typeface="+mn-lt"/>
              </a:rPr>
              <a:t>. </a:t>
            </a:r>
          </a:p>
          <a:p>
            <a:pPr>
              <a:buFontTx/>
              <a:buAutoNum type="arabicPeriod"/>
              <a:defRPr/>
            </a:pPr>
            <a:r>
              <a:rPr lang="en-US" altLang="zh-CN" sz="2000" dirty="0">
                <a:latin typeface="+mn-lt"/>
              </a:rPr>
              <a:t>A decrease in R</a:t>
            </a:r>
            <a:r>
              <a:rPr lang="en-US" altLang="zh-CN" sz="2000" baseline="30000" dirty="0">
                <a:latin typeface="+mn-lt"/>
              </a:rPr>
              <a:t>2</a:t>
            </a:r>
            <a:r>
              <a:rPr lang="en-US" altLang="zh-CN" sz="2000" baseline="-25000" dirty="0">
                <a:latin typeface="+mn-lt"/>
              </a:rPr>
              <a:t>adj</a:t>
            </a:r>
            <a:r>
              <a:rPr lang="en-US" altLang="zh-CN" sz="2000" dirty="0">
                <a:latin typeface="+mn-lt"/>
              </a:rPr>
              <a:t> from the addition of one or more new independent variables signifies that the added variables are of little importance. </a:t>
            </a:r>
          </a:p>
          <a:p>
            <a:pPr>
              <a:buFontTx/>
              <a:buAutoNum type="arabicPeriod"/>
              <a:defRPr/>
            </a:pPr>
            <a:r>
              <a:rPr lang="en-US" altLang="zh-CN" sz="2000" dirty="0">
                <a:latin typeface="+mn-lt"/>
              </a:rPr>
              <a:t>R</a:t>
            </a:r>
            <a:r>
              <a:rPr lang="en-US" altLang="zh-CN" sz="2000" baseline="30000" dirty="0">
                <a:latin typeface="+mn-lt"/>
              </a:rPr>
              <a:t>2</a:t>
            </a:r>
            <a:r>
              <a:rPr lang="en-US" altLang="zh-CN" sz="2000" baseline="-25000" dirty="0">
                <a:latin typeface="+mn-lt"/>
              </a:rPr>
              <a:t>adj</a:t>
            </a:r>
            <a:r>
              <a:rPr lang="en-US" altLang="zh-CN" sz="2000" dirty="0">
                <a:latin typeface="+mn-lt"/>
              </a:rPr>
              <a:t> will only increase if the amount of additional variation explained by the new independent variables s outweighs the loss of degrees of freedom. </a:t>
            </a:r>
          </a:p>
          <a:p>
            <a:pPr>
              <a:buFontTx/>
              <a:buAutoNum type="arabicPeriod"/>
              <a:defRPr/>
            </a:pPr>
            <a:r>
              <a:rPr lang="en-US" altLang="zh-CN" sz="2000" dirty="0">
                <a:latin typeface="+mn-lt"/>
              </a:rPr>
              <a:t>R</a:t>
            </a:r>
            <a:r>
              <a:rPr lang="en-US" altLang="zh-CN" sz="2000" baseline="30000" dirty="0">
                <a:latin typeface="+mn-lt"/>
              </a:rPr>
              <a:t>2</a:t>
            </a:r>
            <a:r>
              <a:rPr lang="en-US" altLang="zh-CN" sz="2000" baseline="-25000" dirty="0">
                <a:latin typeface="+mn-lt"/>
              </a:rPr>
              <a:t>adj</a:t>
            </a:r>
            <a:r>
              <a:rPr lang="en-US" altLang="zh-CN" sz="2000" dirty="0">
                <a:latin typeface="+mn-lt"/>
              </a:rPr>
              <a:t> &lt; R</a:t>
            </a:r>
            <a:r>
              <a:rPr lang="en-US" altLang="zh-CN" sz="2000" baseline="30000" dirty="0">
                <a:latin typeface="+mn-lt"/>
              </a:rPr>
              <a:t>2</a:t>
            </a:r>
            <a:r>
              <a:rPr lang="en-US" altLang="zh-CN" sz="2000" dirty="0">
                <a:latin typeface="+mn-lt"/>
              </a:rPr>
              <a:t> always</a:t>
            </a:r>
            <a:endParaRPr lang="en-US" altLang="en-US" sz="2000" dirty="0">
              <a:latin typeface="+mn-lt"/>
            </a:endParaRPr>
          </a:p>
        </p:txBody>
      </p:sp>
      <p:sp>
        <p:nvSpPr>
          <p:cNvPr id="185352" name="Footer Placeholder 1">
            <a:extLst>
              <a:ext uri="{FF2B5EF4-FFF2-40B4-BE49-F238E27FC236}">
                <a16:creationId xmlns:a16="http://schemas.microsoft.com/office/drawing/2014/main" id="{CA6DD9AC-B223-41C9-8204-C851B97D336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a:extLst>
              <a:ext uri="{FF2B5EF4-FFF2-40B4-BE49-F238E27FC236}">
                <a16:creationId xmlns:a16="http://schemas.microsoft.com/office/drawing/2014/main" id="{AC7825F4-7BB5-4DA6-934A-6183C634D99A}"/>
              </a:ext>
            </a:extLst>
          </p:cNvPr>
          <p:cNvSpPr txBox="1">
            <a:spLocks noChangeArrowheads="1"/>
          </p:cNvSpPr>
          <p:nvPr/>
        </p:nvSpPr>
        <p:spPr bwMode="auto">
          <a:xfrm>
            <a:off x="457200" y="477838"/>
            <a:ext cx="6781800" cy="423862"/>
          </a:xfrm>
          <a:prstGeom prst="rect">
            <a:avLst/>
          </a:prstGeom>
          <a:solidFill>
            <a:schemeClr val="bg1"/>
          </a:solidFill>
          <a:ln>
            <a:noFill/>
          </a:ln>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altLang="en-US" dirty="0">
                <a:latin typeface="+mj-lt"/>
              </a:rPr>
              <a:t>Polynomial Regression</a:t>
            </a:r>
          </a:p>
        </p:txBody>
      </p:sp>
      <p:sp>
        <p:nvSpPr>
          <p:cNvPr id="23556" name="Text Box 3">
            <a:extLst>
              <a:ext uri="{FF2B5EF4-FFF2-40B4-BE49-F238E27FC236}">
                <a16:creationId xmlns:a16="http://schemas.microsoft.com/office/drawing/2014/main" id="{49789C43-CCAF-488C-BBC5-868BE72B00AA}"/>
              </a:ext>
            </a:extLst>
          </p:cNvPr>
          <p:cNvSpPr txBox="1">
            <a:spLocks noChangeArrowheads="1"/>
          </p:cNvSpPr>
          <p:nvPr/>
        </p:nvSpPr>
        <p:spPr bwMode="auto">
          <a:xfrm>
            <a:off x="457200" y="1295400"/>
            <a:ext cx="8305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457200" indent="-4572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b="1" u="sng" dirty="0">
                <a:latin typeface="+mn-lt"/>
              </a:rPr>
              <a:t>Goal</a:t>
            </a:r>
            <a:r>
              <a:rPr lang="en-US" altLang="en-US" dirty="0">
                <a:latin typeface="+mn-lt"/>
              </a:rPr>
              <a:t>: To account for curvature, we can perform something called “polynomial regression”, which consists of fitting a polynomial (a quadratic or cubic typically) instead of a line.</a:t>
            </a:r>
            <a:r>
              <a:rPr lang="en-US" altLang="zh-CN" dirty="0">
                <a:latin typeface="+mn-lt"/>
              </a:rPr>
              <a:t> </a:t>
            </a:r>
            <a:endParaRPr lang="en-US" altLang="en-US" dirty="0">
              <a:latin typeface="+mn-lt"/>
              <a:ea typeface="SimSun" pitchFamily="2" charset="-122"/>
            </a:endParaRPr>
          </a:p>
        </p:txBody>
      </p:sp>
      <p:graphicFrame>
        <p:nvGraphicFramePr>
          <p:cNvPr id="186372" name="Object 99">
            <a:extLst>
              <a:ext uri="{FF2B5EF4-FFF2-40B4-BE49-F238E27FC236}">
                <a16:creationId xmlns:a16="http://schemas.microsoft.com/office/drawing/2014/main" id="{BAAB177E-6CB8-4986-A0C9-A87677291406}"/>
              </a:ext>
            </a:extLst>
          </p:cNvPr>
          <p:cNvGraphicFramePr>
            <a:graphicFrameLocks noChangeAspect="1"/>
          </p:cNvGraphicFramePr>
          <p:nvPr/>
        </p:nvGraphicFramePr>
        <p:xfrm>
          <a:off x="990600" y="3008313"/>
          <a:ext cx="7467600" cy="1792287"/>
        </p:xfrm>
        <a:graphic>
          <a:graphicData uri="http://schemas.openxmlformats.org/presentationml/2006/ole">
            <mc:AlternateContent xmlns:mc="http://schemas.openxmlformats.org/markup-compatibility/2006">
              <mc:Choice xmlns:v="urn:schemas-microsoft-com:vml" Requires="v">
                <p:oleObj spid="_x0000_s186375" name="Equation" r:id="rId3" imgW="4127500" imgH="990600" progId="Equation.DSMT4">
                  <p:embed/>
                </p:oleObj>
              </mc:Choice>
              <mc:Fallback>
                <p:oleObj name="Equation" r:id="rId3" imgW="4127500" imgH="990600" progId="Equation.DSMT4">
                  <p:embed/>
                  <p:pic>
                    <p:nvPicPr>
                      <p:cNvPr id="0" name="Object 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008313"/>
                        <a:ext cx="7467600" cy="1792287"/>
                      </a:xfrm>
                      <a:prstGeom prst="rect">
                        <a:avLst/>
                      </a:prstGeom>
                      <a:solidFill>
                        <a:srgbClr val="CC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3" name="Slide Number Placeholder 1">
            <a:extLst>
              <a:ext uri="{FF2B5EF4-FFF2-40B4-BE49-F238E27FC236}">
                <a16:creationId xmlns:a16="http://schemas.microsoft.com/office/drawing/2014/main" id="{65FA4F92-BFCB-4E64-9623-861182DB4EB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60D50FEE-0876-4C75-A5B9-C235F481B794}" type="slidenum">
              <a:rPr lang="en-US" altLang="en-US" sz="900">
                <a:solidFill>
                  <a:schemeClr val="bg1"/>
                </a:solidFill>
                <a:latin typeface="Arial" panose="020B0604020202020204" pitchFamily="34" charset="0"/>
              </a:rPr>
              <a:pPr eaLnBrk="1" hangingPunct="1">
                <a:spcBef>
                  <a:spcPct val="0"/>
                </a:spcBef>
                <a:spcAft>
                  <a:spcPct val="40000"/>
                </a:spcAft>
                <a:buFontTx/>
                <a:buNone/>
              </a:pPr>
              <a:t>142</a:t>
            </a:fld>
            <a:endParaRPr lang="en-US" altLang="en-US" sz="900">
              <a:solidFill>
                <a:schemeClr val="bg1"/>
              </a:solidFill>
              <a:latin typeface="Arial" panose="020B0604020202020204" pitchFamily="34" charset="0"/>
            </a:endParaRPr>
          </a:p>
        </p:txBody>
      </p:sp>
      <p:sp>
        <p:nvSpPr>
          <p:cNvPr id="186374" name="Footer Placeholder 1">
            <a:extLst>
              <a:ext uri="{FF2B5EF4-FFF2-40B4-BE49-F238E27FC236}">
                <a16:creationId xmlns:a16="http://schemas.microsoft.com/office/drawing/2014/main" id="{6DAEA359-DC02-49CD-AD2B-233453BFDD8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81F12A86-4103-4DE2-867A-B952AA791F0C}"/>
              </a:ext>
            </a:extLst>
          </p:cNvPr>
          <p:cNvSpPr>
            <a:spLocks noGrp="1" noChangeArrowheads="1"/>
          </p:cNvSpPr>
          <p:nvPr>
            <p:ph type="title"/>
          </p:nvPr>
        </p:nvSpPr>
        <p:spPr/>
        <p:txBody>
          <a:bodyPr/>
          <a:lstStyle/>
          <a:p>
            <a:pPr eaLnBrk="1" hangingPunct="1"/>
            <a:r>
              <a:rPr lang="en-US" altLang="en-US"/>
              <a:t>Questions</a:t>
            </a:r>
          </a:p>
        </p:txBody>
      </p:sp>
      <p:sp>
        <p:nvSpPr>
          <p:cNvPr id="187395" name="Rectangle 3">
            <a:extLst>
              <a:ext uri="{FF2B5EF4-FFF2-40B4-BE49-F238E27FC236}">
                <a16:creationId xmlns:a16="http://schemas.microsoft.com/office/drawing/2014/main" id="{AB5F550E-6160-4B3F-A43B-3412FFFFE5AB}"/>
              </a:ext>
            </a:extLst>
          </p:cNvPr>
          <p:cNvSpPr>
            <a:spLocks noGrp="1" noChangeArrowheads="1"/>
          </p:cNvSpPr>
          <p:nvPr>
            <p:ph idx="1"/>
          </p:nvPr>
        </p:nvSpPr>
        <p:spPr/>
        <p:txBody>
          <a:bodyPr/>
          <a:lstStyle/>
          <a:p>
            <a:pPr marL="465138" indent="-465138" eaLnBrk="1" hangingPunct="1">
              <a:buClr>
                <a:schemeClr val="folHlink"/>
              </a:buClr>
              <a:buFontTx/>
              <a:buNone/>
            </a:pPr>
            <a:endParaRPr lang="en-US" altLang="en-US"/>
          </a:p>
        </p:txBody>
      </p:sp>
      <p:sp>
        <p:nvSpPr>
          <p:cNvPr id="187396" name="Slide Number Placeholder 3">
            <a:extLst>
              <a:ext uri="{FF2B5EF4-FFF2-40B4-BE49-F238E27FC236}">
                <a16:creationId xmlns:a16="http://schemas.microsoft.com/office/drawing/2014/main" id="{BA13A92C-91F7-4DFF-BF37-D679315449C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CB6E533-CD8D-425A-891A-D3B4FE8F7488}" type="slidenum">
              <a:rPr lang="en-US" altLang="en-US" sz="800">
                <a:solidFill>
                  <a:schemeClr val="bg1"/>
                </a:solidFill>
                <a:latin typeface="Arial" panose="020B0604020202020204" pitchFamily="34" charset="0"/>
              </a:rPr>
              <a:pPr eaLnBrk="1" hangingPunct="1">
                <a:spcBef>
                  <a:spcPct val="0"/>
                </a:spcBef>
                <a:spcAft>
                  <a:spcPct val="40000"/>
                </a:spcAft>
                <a:buFontTx/>
                <a:buNone/>
              </a:pPr>
              <a:t>143</a:t>
            </a:fld>
            <a:endParaRPr lang="en-US" altLang="en-US" sz="800">
              <a:solidFill>
                <a:schemeClr val="bg1"/>
              </a:solidFill>
              <a:latin typeface="Arial" panose="020B0604020202020204" pitchFamily="34" charset="0"/>
            </a:endParaRPr>
          </a:p>
        </p:txBody>
      </p:sp>
      <p:pic>
        <p:nvPicPr>
          <p:cNvPr id="187397" name="Picture 4" descr="question_mark">
            <a:extLst>
              <a:ext uri="{FF2B5EF4-FFF2-40B4-BE49-F238E27FC236}">
                <a16:creationId xmlns:a16="http://schemas.microsoft.com/office/drawing/2014/main" id="{0C42EF8F-C7CA-4638-9B92-6F7B4CB2B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7125"/>
            <a:ext cx="831532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8" name="Footer Placeholder 1">
            <a:extLst>
              <a:ext uri="{FF2B5EF4-FFF2-40B4-BE49-F238E27FC236}">
                <a16:creationId xmlns:a16="http://schemas.microsoft.com/office/drawing/2014/main" id="{0C32006A-7DA1-4A99-9BE1-E76DC3BE59C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3">
            <a:extLst>
              <a:ext uri="{FF2B5EF4-FFF2-40B4-BE49-F238E27FC236}">
                <a16:creationId xmlns:a16="http://schemas.microsoft.com/office/drawing/2014/main" id="{E3B5DFBE-9DD7-4345-93AE-CFABD7D7355F}"/>
              </a:ext>
            </a:extLst>
          </p:cNvPr>
          <p:cNvSpPr>
            <a:spLocks noGrp="1" noChangeArrowheads="1"/>
          </p:cNvSpPr>
          <p:nvPr>
            <p:ph type="title"/>
          </p:nvPr>
        </p:nvSpPr>
        <p:spPr/>
        <p:txBody>
          <a:bodyPr/>
          <a:lstStyle/>
          <a:p>
            <a:pPr eaLnBrk="1" hangingPunct="1"/>
            <a:r>
              <a:rPr lang="en-US" altLang="en-US"/>
              <a:t>Standard Normal Distribution</a:t>
            </a:r>
          </a:p>
        </p:txBody>
      </p:sp>
      <p:sp>
        <p:nvSpPr>
          <p:cNvPr id="188419" name="Slide Number Placeholder 2">
            <a:extLst>
              <a:ext uri="{FF2B5EF4-FFF2-40B4-BE49-F238E27FC236}">
                <a16:creationId xmlns:a16="http://schemas.microsoft.com/office/drawing/2014/main" id="{11EEC360-B8BA-4B1D-9DBA-A9B61007CE7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3240DA8-043D-40A6-BB99-BB24942FFAAE}" type="slidenum">
              <a:rPr lang="en-US" altLang="en-US" sz="800">
                <a:solidFill>
                  <a:schemeClr val="bg1"/>
                </a:solidFill>
                <a:latin typeface="Arial" panose="020B0604020202020204" pitchFamily="34" charset="0"/>
              </a:rPr>
              <a:pPr eaLnBrk="1" hangingPunct="1">
                <a:spcBef>
                  <a:spcPct val="0"/>
                </a:spcBef>
                <a:spcAft>
                  <a:spcPct val="40000"/>
                </a:spcAft>
                <a:buFontTx/>
                <a:buNone/>
              </a:pPr>
              <a:t>144</a:t>
            </a:fld>
            <a:endParaRPr lang="en-US" altLang="en-US" sz="800">
              <a:solidFill>
                <a:schemeClr val="bg1"/>
              </a:solidFill>
              <a:latin typeface="Arial" panose="020B0604020202020204" pitchFamily="34" charset="0"/>
            </a:endParaRPr>
          </a:p>
        </p:txBody>
      </p:sp>
      <p:pic>
        <p:nvPicPr>
          <p:cNvPr id="188420" name="Picture 2" descr="Normal z table QC Indiana CQE">
            <a:extLst>
              <a:ext uri="{FF2B5EF4-FFF2-40B4-BE49-F238E27FC236}">
                <a16:creationId xmlns:a16="http://schemas.microsoft.com/office/drawing/2014/main" id="{ED254E2E-3492-4BA2-856E-431602DEE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508952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1" name="Text Box 4">
            <a:extLst>
              <a:ext uri="{FF2B5EF4-FFF2-40B4-BE49-F238E27FC236}">
                <a16:creationId xmlns:a16="http://schemas.microsoft.com/office/drawing/2014/main" id="{EB5702E7-BA20-47FD-AFF1-7AC1F685F863}"/>
              </a:ext>
            </a:extLst>
          </p:cNvPr>
          <p:cNvSpPr txBox="1">
            <a:spLocks noChangeArrowheads="1"/>
          </p:cNvSpPr>
          <p:nvPr/>
        </p:nvSpPr>
        <p:spPr bwMode="auto">
          <a:xfrm>
            <a:off x="5943600" y="2119313"/>
            <a:ext cx="29591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spcAft>
                <a:spcPct val="50000"/>
              </a:spcAft>
              <a:buFontTx/>
              <a:buNone/>
            </a:pPr>
            <a:r>
              <a:rPr lang="en-US" altLang="en-US" b="1">
                <a:latin typeface="Arial" panose="020B0604020202020204" pitchFamily="34" charset="0"/>
              </a:rPr>
              <a:t>Z table</a:t>
            </a:r>
            <a:br>
              <a:rPr lang="en-US" altLang="en-US" b="1">
                <a:latin typeface="Arial" panose="020B0604020202020204" pitchFamily="34" charset="0"/>
              </a:rPr>
            </a:br>
            <a:r>
              <a:rPr lang="en-US" altLang="en-US">
                <a:latin typeface="Arial" panose="020B0604020202020204" pitchFamily="34" charset="0"/>
              </a:rPr>
              <a:t>Standard normal with mean=0, std dev = 1</a:t>
            </a:r>
          </a:p>
        </p:txBody>
      </p:sp>
      <p:sp>
        <p:nvSpPr>
          <p:cNvPr id="188422" name="Footer Placeholder 1">
            <a:extLst>
              <a:ext uri="{FF2B5EF4-FFF2-40B4-BE49-F238E27FC236}">
                <a16:creationId xmlns:a16="http://schemas.microsoft.com/office/drawing/2014/main" id="{84C40B68-00AE-4C62-9906-4044FB46805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4">
            <a:extLst>
              <a:ext uri="{FF2B5EF4-FFF2-40B4-BE49-F238E27FC236}">
                <a16:creationId xmlns:a16="http://schemas.microsoft.com/office/drawing/2014/main" id="{81B11499-A9F9-4C1F-BC37-36A2F926644D}"/>
              </a:ext>
            </a:extLst>
          </p:cNvPr>
          <p:cNvSpPr>
            <a:spLocks noGrp="1" noChangeArrowheads="1"/>
          </p:cNvSpPr>
          <p:nvPr>
            <p:ph type="title"/>
          </p:nvPr>
        </p:nvSpPr>
        <p:spPr/>
        <p:txBody>
          <a:bodyPr/>
          <a:lstStyle/>
          <a:p>
            <a:pPr eaLnBrk="1" hangingPunct="1"/>
            <a:r>
              <a:rPr lang="en-US" altLang="en-US"/>
              <a:t>t Distribution</a:t>
            </a:r>
          </a:p>
        </p:txBody>
      </p:sp>
      <p:sp>
        <p:nvSpPr>
          <p:cNvPr id="189443" name="Slide Number Placeholder 2">
            <a:extLst>
              <a:ext uri="{FF2B5EF4-FFF2-40B4-BE49-F238E27FC236}">
                <a16:creationId xmlns:a16="http://schemas.microsoft.com/office/drawing/2014/main" id="{8DEED1D4-75A7-4A07-A7BC-3DB1789F581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B981DB4-E123-40B7-9716-D8B385EAF335}" type="slidenum">
              <a:rPr lang="en-US" altLang="en-US" sz="800">
                <a:solidFill>
                  <a:schemeClr val="bg1"/>
                </a:solidFill>
                <a:latin typeface="Arial" panose="020B0604020202020204" pitchFamily="34" charset="0"/>
              </a:rPr>
              <a:pPr eaLnBrk="1" hangingPunct="1">
                <a:spcBef>
                  <a:spcPct val="0"/>
                </a:spcBef>
                <a:spcAft>
                  <a:spcPct val="40000"/>
                </a:spcAft>
                <a:buFontTx/>
                <a:buNone/>
              </a:pPr>
              <a:t>145</a:t>
            </a:fld>
            <a:endParaRPr lang="en-US" altLang="en-US" sz="800">
              <a:solidFill>
                <a:schemeClr val="bg1"/>
              </a:solidFill>
              <a:latin typeface="Arial" panose="020B0604020202020204" pitchFamily="34" charset="0"/>
            </a:endParaRPr>
          </a:p>
        </p:txBody>
      </p:sp>
      <p:pic>
        <p:nvPicPr>
          <p:cNvPr id="189444" name="Picture 5" descr="t-dist">
            <a:extLst>
              <a:ext uri="{FF2B5EF4-FFF2-40B4-BE49-F238E27FC236}">
                <a16:creationId xmlns:a16="http://schemas.microsoft.com/office/drawing/2014/main" id="{11BB9078-A351-4FC2-A59B-0179134C6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49" b="7950"/>
          <a:stretch>
            <a:fillRect/>
          </a:stretch>
        </p:blipFill>
        <p:spPr bwMode="auto">
          <a:xfrm>
            <a:off x="1752600" y="1066800"/>
            <a:ext cx="45878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5" name="Footer Placeholder 1">
            <a:extLst>
              <a:ext uri="{FF2B5EF4-FFF2-40B4-BE49-F238E27FC236}">
                <a16:creationId xmlns:a16="http://schemas.microsoft.com/office/drawing/2014/main" id="{5EF5879D-5DB0-435A-B631-B8858AAA961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a:extLst>
              <a:ext uri="{FF2B5EF4-FFF2-40B4-BE49-F238E27FC236}">
                <a16:creationId xmlns:a16="http://schemas.microsoft.com/office/drawing/2014/main" id="{D5030834-21DB-4B3E-8EC5-7F3B49645BFC}"/>
              </a:ext>
            </a:extLst>
          </p:cNvPr>
          <p:cNvSpPr>
            <a:spLocks noGrp="1" noChangeArrowheads="1"/>
          </p:cNvSpPr>
          <p:nvPr>
            <p:ph type="title"/>
          </p:nvPr>
        </p:nvSpPr>
        <p:spPr/>
        <p:txBody>
          <a:bodyPr/>
          <a:lstStyle/>
          <a:p>
            <a:pPr eaLnBrk="1" hangingPunct="1"/>
            <a:r>
              <a:rPr lang="en-US" altLang="en-US"/>
              <a:t>Chi-square distribution</a:t>
            </a:r>
          </a:p>
        </p:txBody>
      </p:sp>
      <p:sp>
        <p:nvSpPr>
          <p:cNvPr id="190467" name="Slide Number Placeholder 2">
            <a:extLst>
              <a:ext uri="{FF2B5EF4-FFF2-40B4-BE49-F238E27FC236}">
                <a16:creationId xmlns:a16="http://schemas.microsoft.com/office/drawing/2014/main" id="{4F1D5B2C-36F7-401D-8792-8A6B4129D59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EC9E5B5-CB53-4296-BC1C-A5536020D4BF}" type="slidenum">
              <a:rPr lang="en-US" altLang="en-US" sz="800">
                <a:solidFill>
                  <a:schemeClr val="bg1"/>
                </a:solidFill>
                <a:latin typeface="Arial" panose="020B0604020202020204" pitchFamily="34" charset="0"/>
              </a:rPr>
              <a:pPr eaLnBrk="1" hangingPunct="1">
                <a:spcBef>
                  <a:spcPct val="0"/>
                </a:spcBef>
                <a:spcAft>
                  <a:spcPct val="40000"/>
                </a:spcAft>
                <a:buFontTx/>
                <a:buNone/>
              </a:pPr>
              <a:t>146</a:t>
            </a:fld>
            <a:endParaRPr lang="en-US" altLang="en-US" sz="800">
              <a:solidFill>
                <a:schemeClr val="bg1"/>
              </a:solidFill>
              <a:latin typeface="Arial" panose="020B0604020202020204" pitchFamily="34" charset="0"/>
            </a:endParaRPr>
          </a:p>
        </p:txBody>
      </p:sp>
      <p:pic>
        <p:nvPicPr>
          <p:cNvPr id="190468" name="Picture 2" descr="CQE Chi Square Dist">
            <a:extLst>
              <a:ext uri="{FF2B5EF4-FFF2-40B4-BE49-F238E27FC236}">
                <a16:creationId xmlns:a16="http://schemas.microsoft.com/office/drawing/2014/main" id="{35464970-5523-40B0-8605-BE8A114AB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183" r="5093" b="10278"/>
          <a:stretch>
            <a:fillRect/>
          </a:stretch>
        </p:blipFill>
        <p:spPr bwMode="auto">
          <a:xfrm>
            <a:off x="1533525" y="1009650"/>
            <a:ext cx="5553075"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9" name="Footer Placeholder 1">
            <a:extLst>
              <a:ext uri="{FF2B5EF4-FFF2-40B4-BE49-F238E27FC236}">
                <a16:creationId xmlns:a16="http://schemas.microsoft.com/office/drawing/2014/main" id="{C20C3036-AF0C-44D7-BCC5-EF68B5CD3B1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a:extLst>
              <a:ext uri="{FF2B5EF4-FFF2-40B4-BE49-F238E27FC236}">
                <a16:creationId xmlns:a16="http://schemas.microsoft.com/office/drawing/2014/main" id="{73866E20-3D25-42E9-B279-57469E3E9EC1}"/>
              </a:ext>
            </a:extLst>
          </p:cNvPr>
          <p:cNvSpPr>
            <a:spLocks noGrp="1" noChangeArrowheads="1"/>
          </p:cNvSpPr>
          <p:nvPr>
            <p:ph type="title"/>
          </p:nvPr>
        </p:nvSpPr>
        <p:spPr/>
        <p:txBody>
          <a:bodyPr/>
          <a:lstStyle/>
          <a:p>
            <a:pPr eaLnBrk="1" hangingPunct="1"/>
            <a:r>
              <a:rPr lang="en-US" altLang="en-US"/>
              <a:t>F Distribution: α=0.05</a:t>
            </a:r>
          </a:p>
        </p:txBody>
      </p:sp>
      <p:sp>
        <p:nvSpPr>
          <p:cNvPr id="191491" name="Slide Number Placeholder 2">
            <a:extLst>
              <a:ext uri="{FF2B5EF4-FFF2-40B4-BE49-F238E27FC236}">
                <a16:creationId xmlns:a16="http://schemas.microsoft.com/office/drawing/2014/main" id="{B4407382-A42D-460F-B42E-56B4B0647D3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0BAF417-B76A-4F75-B1FB-7A6D98194EA5}" type="slidenum">
              <a:rPr lang="en-US" altLang="en-US" sz="800">
                <a:solidFill>
                  <a:schemeClr val="bg1"/>
                </a:solidFill>
                <a:latin typeface="Arial" panose="020B0604020202020204" pitchFamily="34" charset="0"/>
              </a:rPr>
              <a:pPr eaLnBrk="1" hangingPunct="1">
                <a:spcBef>
                  <a:spcPct val="0"/>
                </a:spcBef>
                <a:spcAft>
                  <a:spcPct val="40000"/>
                </a:spcAft>
                <a:buFontTx/>
                <a:buNone/>
              </a:pPr>
              <a:t>147</a:t>
            </a:fld>
            <a:endParaRPr lang="en-US" altLang="en-US" sz="800">
              <a:solidFill>
                <a:schemeClr val="bg1"/>
              </a:solidFill>
              <a:latin typeface="Arial" panose="020B0604020202020204" pitchFamily="34" charset="0"/>
            </a:endParaRPr>
          </a:p>
        </p:txBody>
      </p:sp>
      <p:pic>
        <p:nvPicPr>
          <p:cNvPr id="191492" name="Picture 8">
            <a:extLst>
              <a:ext uri="{FF2B5EF4-FFF2-40B4-BE49-F238E27FC236}">
                <a16:creationId xmlns:a16="http://schemas.microsoft.com/office/drawing/2014/main" id="{D46CA641-0DCB-4213-A0E9-9C54D77AC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77913"/>
            <a:ext cx="7675563" cy="52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1493" name="Footer Placeholder 1">
            <a:extLst>
              <a:ext uri="{FF2B5EF4-FFF2-40B4-BE49-F238E27FC236}">
                <a16:creationId xmlns:a16="http://schemas.microsoft.com/office/drawing/2014/main" id="{F1E222A7-4DB6-40D7-B235-590ACC4567D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FB13DDD7-220E-4EDB-8735-97EB55D40115}"/>
              </a:ext>
            </a:extLst>
          </p:cNvPr>
          <p:cNvSpPr>
            <a:spLocks noGrp="1" noChangeArrowheads="1"/>
          </p:cNvSpPr>
          <p:nvPr>
            <p:ph type="title"/>
          </p:nvPr>
        </p:nvSpPr>
        <p:spPr/>
        <p:txBody>
          <a:bodyPr/>
          <a:lstStyle/>
          <a:p>
            <a:pPr eaLnBrk="1" hangingPunct="1"/>
            <a:r>
              <a:rPr lang="en-US" altLang="en-US"/>
              <a:t>F Distribution: α=0.025</a:t>
            </a:r>
          </a:p>
        </p:txBody>
      </p:sp>
      <p:sp>
        <p:nvSpPr>
          <p:cNvPr id="192515" name="Slide Number Placeholder 2">
            <a:extLst>
              <a:ext uri="{FF2B5EF4-FFF2-40B4-BE49-F238E27FC236}">
                <a16:creationId xmlns:a16="http://schemas.microsoft.com/office/drawing/2014/main" id="{A9B0C8B2-484E-402A-840E-05FC25CE270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56E4E13-9757-43D8-A6EE-952FA2A69BEE}" type="slidenum">
              <a:rPr lang="en-US" altLang="en-US" sz="800">
                <a:solidFill>
                  <a:schemeClr val="bg1"/>
                </a:solidFill>
                <a:latin typeface="Arial" panose="020B0604020202020204" pitchFamily="34" charset="0"/>
              </a:rPr>
              <a:pPr eaLnBrk="1" hangingPunct="1">
                <a:spcBef>
                  <a:spcPct val="0"/>
                </a:spcBef>
                <a:spcAft>
                  <a:spcPct val="40000"/>
                </a:spcAft>
                <a:buFontTx/>
                <a:buNone/>
              </a:pPr>
              <a:t>148</a:t>
            </a:fld>
            <a:endParaRPr lang="en-US" altLang="en-US" sz="800">
              <a:solidFill>
                <a:schemeClr val="bg1"/>
              </a:solidFill>
              <a:latin typeface="Arial" panose="020B0604020202020204" pitchFamily="34" charset="0"/>
            </a:endParaRPr>
          </a:p>
        </p:txBody>
      </p:sp>
      <p:pic>
        <p:nvPicPr>
          <p:cNvPr id="192516" name="Picture 4">
            <a:extLst>
              <a:ext uri="{FF2B5EF4-FFF2-40B4-BE49-F238E27FC236}">
                <a16:creationId xmlns:a16="http://schemas.microsoft.com/office/drawing/2014/main" id="{400E64A0-7118-40AB-AA0C-B23D9D7E8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54113"/>
            <a:ext cx="7675563" cy="52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2517" name="Footer Placeholder 1">
            <a:extLst>
              <a:ext uri="{FF2B5EF4-FFF2-40B4-BE49-F238E27FC236}">
                <a16:creationId xmlns:a16="http://schemas.microsoft.com/office/drawing/2014/main" id="{36A2158E-2264-43C8-8ED0-376A0B1434B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29061EE-D213-4D63-ADA4-5E3096845AE7}"/>
              </a:ext>
            </a:extLst>
          </p:cNvPr>
          <p:cNvSpPr>
            <a:spLocks noGrp="1" noChangeArrowheads="1"/>
          </p:cNvSpPr>
          <p:nvPr>
            <p:ph type="title"/>
          </p:nvPr>
        </p:nvSpPr>
        <p:spPr/>
        <p:txBody>
          <a:bodyPr/>
          <a:lstStyle/>
          <a:p>
            <a:pPr eaLnBrk="1" hangingPunct="1"/>
            <a:r>
              <a:rPr lang="en-US" altLang="en-US"/>
              <a:t>F Distribution: α=0.01</a:t>
            </a:r>
          </a:p>
        </p:txBody>
      </p:sp>
      <p:sp>
        <p:nvSpPr>
          <p:cNvPr id="193539" name="Slide Number Placeholder 2">
            <a:extLst>
              <a:ext uri="{FF2B5EF4-FFF2-40B4-BE49-F238E27FC236}">
                <a16:creationId xmlns:a16="http://schemas.microsoft.com/office/drawing/2014/main" id="{3268D53B-86FC-4B8E-BC0B-6F929A39E92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33E40F3-9CD3-4475-9EB3-CA9FEA0D03C7}" type="slidenum">
              <a:rPr lang="en-US" altLang="en-US" sz="800">
                <a:solidFill>
                  <a:schemeClr val="bg1"/>
                </a:solidFill>
                <a:latin typeface="Arial" panose="020B0604020202020204" pitchFamily="34" charset="0"/>
              </a:rPr>
              <a:pPr eaLnBrk="1" hangingPunct="1">
                <a:spcBef>
                  <a:spcPct val="0"/>
                </a:spcBef>
                <a:spcAft>
                  <a:spcPct val="40000"/>
                </a:spcAft>
                <a:buFontTx/>
                <a:buNone/>
              </a:pPr>
              <a:t>149</a:t>
            </a:fld>
            <a:endParaRPr lang="en-US" altLang="en-US" sz="800">
              <a:solidFill>
                <a:schemeClr val="bg1"/>
              </a:solidFill>
              <a:latin typeface="Arial" panose="020B0604020202020204" pitchFamily="34" charset="0"/>
            </a:endParaRPr>
          </a:p>
        </p:txBody>
      </p:sp>
      <p:pic>
        <p:nvPicPr>
          <p:cNvPr id="193540" name="Picture 4">
            <a:extLst>
              <a:ext uri="{FF2B5EF4-FFF2-40B4-BE49-F238E27FC236}">
                <a16:creationId xmlns:a16="http://schemas.microsoft.com/office/drawing/2014/main" id="{CD32D5A9-9B4D-40A4-9930-050228337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77913"/>
            <a:ext cx="7675563" cy="52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3541" name="Footer Placeholder 1">
            <a:extLst>
              <a:ext uri="{FF2B5EF4-FFF2-40B4-BE49-F238E27FC236}">
                <a16:creationId xmlns:a16="http://schemas.microsoft.com/office/drawing/2014/main" id="{8A0B2D6B-4A24-40B7-A24B-17FA535BEFE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563AAA1-F0B1-4B60-8D69-7C095DB0CE6E}"/>
              </a:ext>
            </a:extLst>
          </p:cNvPr>
          <p:cNvSpPr>
            <a:spLocks noGrp="1" noChangeArrowheads="1"/>
          </p:cNvSpPr>
          <p:nvPr>
            <p:ph type="title"/>
          </p:nvPr>
        </p:nvSpPr>
        <p:spPr/>
        <p:txBody>
          <a:bodyPr/>
          <a:lstStyle/>
          <a:p>
            <a:pPr eaLnBrk="1" hangingPunct="1"/>
            <a:r>
              <a:rPr lang="en-US" altLang="en-US"/>
              <a:t>Exercise: Summary Statistics</a:t>
            </a:r>
          </a:p>
        </p:txBody>
      </p:sp>
      <p:sp>
        <p:nvSpPr>
          <p:cNvPr id="56323" name="Rectangle 3">
            <a:extLst>
              <a:ext uri="{FF2B5EF4-FFF2-40B4-BE49-F238E27FC236}">
                <a16:creationId xmlns:a16="http://schemas.microsoft.com/office/drawing/2014/main" id="{87BF1BEF-3980-41BD-B178-FB606EA591E6}"/>
              </a:ext>
            </a:extLst>
          </p:cNvPr>
          <p:cNvSpPr>
            <a:spLocks noGrp="1" noChangeArrowheads="1"/>
          </p:cNvSpPr>
          <p:nvPr>
            <p:ph idx="1"/>
          </p:nvPr>
        </p:nvSpPr>
        <p:spPr>
          <a:xfrm>
            <a:off x="381000" y="990600"/>
            <a:ext cx="8318500" cy="4981575"/>
          </a:xfrm>
        </p:spPr>
        <p:txBody>
          <a:bodyPr/>
          <a:lstStyle/>
          <a:p>
            <a:pPr lvl="1" eaLnBrk="1" hangingPunct="1"/>
            <a:r>
              <a:rPr lang="en-US" altLang="en-US" sz="2000"/>
              <a:t>Diaphragm thickness for n=5 randomly selected IV bag ports</a:t>
            </a:r>
            <a:br>
              <a:rPr lang="en-US" altLang="en-US" sz="2000"/>
            </a:br>
            <a:br>
              <a:rPr lang="en-US" altLang="en-US" sz="2000"/>
            </a:br>
            <a:br>
              <a:rPr lang="en-US" altLang="en-US" sz="2000"/>
            </a:br>
            <a:br>
              <a:rPr lang="en-US" altLang="en-US" sz="2000"/>
            </a:br>
            <a:br>
              <a:rPr lang="en-US" altLang="en-US" sz="2000"/>
            </a:br>
            <a:br>
              <a:rPr lang="en-US" altLang="en-US" sz="2000"/>
            </a:br>
            <a:br>
              <a:rPr lang="en-US" altLang="en-US" sz="2000"/>
            </a:br>
            <a:endParaRPr lang="en-US" altLang="en-US" sz="2000"/>
          </a:p>
          <a:p>
            <a:pPr lvl="1" eaLnBrk="1" hangingPunct="1"/>
            <a:r>
              <a:rPr lang="en-US" altLang="en-US" sz="2000"/>
              <a:t>Calculate the</a:t>
            </a:r>
          </a:p>
          <a:p>
            <a:pPr lvl="2" eaLnBrk="1" hangingPunct="1"/>
            <a:r>
              <a:rPr lang="en-US" altLang="en-US" sz="2000"/>
              <a:t>Mean </a:t>
            </a:r>
          </a:p>
          <a:p>
            <a:pPr lvl="2" eaLnBrk="1" hangingPunct="1"/>
            <a:r>
              <a:rPr lang="en-US" altLang="en-US" sz="2000"/>
              <a:t>Median </a:t>
            </a:r>
          </a:p>
          <a:p>
            <a:pPr lvl="2" eaLnBrk="1" hangingPunct="1"/>
            <a:r>
              <a:rPr lang="en-US" altLang="en-US" sz="2000"/>
              <a:t>Mode</a:t>
            </a:r>
          </a:p>
          <a:p>
            <a:pPr lvl="2" eaLnBrk="1" hangingPunct="1"/>
            <a:r>
              <a:rPr lang="en-US" altLang="en-US" sz="2000"/>
              <a:t> Range</a:t>
            </a:r>
          </a:p>
          <a:p>
            <a:pPr lvl="2" eaLnBrk="1" hangingPunct="1"/>
            <a:r>
              <a:rPr lang="en-US" altLang="en-US" sz="2000"/>
              <a:t>Variance</a:t>
            </a:r>
          </a:p>
          <a:p>
            <a:pPr lvl="2" eaLnBrk="1" hangingPunct="1"/>
            <a:r>
              <a:rPr lang="en-US" altLang="en-US" sz="2000"/>
              <a:t>Standard deviation </a:t>
            </a:r>
            <a:br>
              <a:rPr lang="en-US" altLang="en-US" sz="2000"/>
            </a:br>
            <a:endParaRPr lang="en-US" altLang="en-US" sz="2000"/>
          </a:p>
        </p:txBody>
      </p:sp>
      <p:sp>
        <p:nvSpPr>
          <p:cNvPr id="56324" name="Slide Number Placeholder 3">
            <a:extLst>
              <a:ext uri="{FF2B5EF4-FFF2-40B4-BE49-F238E27FC236}">
                <a16:creationId xmlns:a16="http://schemas.microsoft.com/office/drawing/2014/main" id="{35D3008D-D39F-47EC-8B92-1E32F5A5412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CFFF03C-C26F-4AD2-AAE1-B68C48A1CCD3}" type="slidenum">
              <a:rPr lang="en-US" altLang="en-US" sz="800">
                <a:solidFill>
                  <a:schemeClr val="bg1"/>
                </a:solidFill>
                <a:latin typeface="Arial" panose="020B0604020202020204" pitchFamily="34" charset="0"/>
              </a:rPr>
              <a:pPr eaLnBrk="1" hangingPunct="1">
                <a:spcBef>
                  <a:spcPct val="0"/>
                </a:spcBef>
                <a:spcAft>
                  <a:spcPct val="40000"/>
                </a:spcAft>
                <a:buFontTx/>
                <a:buNone/>
              </a:pPr>
              <a:t>15</a:t>
            </a:fld>
            <a:endParaRPr lang="en-US" altLang="en-US" sz="800">
              <a:solidFill>
                <a:schemeClr val="bg1"/>
              </a:solidFill>
              <a:latin typeface="Arial" panose="020B0604020202020204" pitchFamily="34" charset="0"/>
            </a:endParaRPr>
          </a:p>
        </p:txBody>
      </p:sp>
      <p:graphicFrame>
        <p:nvGraphicFramePr>
          <p:cNvPr id="722962" name="Group 18">
            <a:extLst>
              <a:ext uri="{FF2B5EF4-FFF2-40B4-BE49-F238E27FC236}">
                <a16:creationId xmlns:a16="http://schemas.microsoft.com/office/drawing/2014/main" id="{C2F00E84-B627-45AE-B081-B9EC000E62F3}"/>
              </a:ext>
            </a:extLst>
          </p:cNvPr>
          <p:cNvGraphicFramePr>
            <a:graphicFrameLocks noGrp="1"/>
          </p:cNvGraphicFramePr>
          <p:nvPr/>
        </p:nvGraphicFramePr>
        <p:xfrm>
          <a:off x="838200" y="1397000"/>
          <a:ext cx="990600" cy="1803400"/>
        </p:xfrm>
        <a:graphic>
          <a:graphicData uri="http://schemas.openxmlformats.org/drawingml/2006/table">
            <a:tbl>
              <a:tblPr/>
              <a:tblGrid>
                <a:gridCol w="990600">
                  <a:extLst>
                    <a:ext uri="{9D8B030D-6E8A-4147-A177-3AD203B41FA5}">
                      <a16:colId xmlns:a16="http://schemas.microsoft.com/office/drawing/2014/main" val="20000"/>
                    </a:ext>
                  </a:extLst>
                </a:gridCol>
              </a:tblGrid>
              <a:tr h="360363">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9.7</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10.0</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10.4</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363">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14.1</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363">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10.7</a:t>
                      </a:r>
                    </a:p>
                  </a:txBody>
                  <a:tcPr marL="0" marR="0"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56339" name="Picture 19" descr="Activity">
            <a:extLst>
              <a:ext uri="{FF2B5EF4-FFF2-40B4-BE49-F238E27FC236}">
                <a16:creationId xmlns:a16="http://schemas.microsoft.com/office/drawing/2014/main" id="{D6C56EC8-9265-4758-BA40-634923BD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0" name="Footer Placeholder 1">
            <a:extLst>
              <a:ext uri="{FF2B5EF4-FFF2-40B4-BE49-F238E27FC236}">
                <a16:creationId xmlns:a16="http://schemas.microsoft.com/office/drawing/2014/main" id="{E67CD056-4AB3-4B3D-ACCF-1EB6709F37A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6FD513D1-8C70-4F01-91F0-54B4EBC4E8A9}"/>
              </a:ext>
            </a:extLst>
          </p:cNvPr>
          <p:cNvSpPr>
            <a:spLocks noGrp="1" noChangeArrowheads="1"/>
          </p:cNvSpPr>
          <p:nvPr>
            <p:ph type="title"/>
          </p:nvPr>
        </p:nvSpPr>
        <p:spPr/>
        <p:txBody>
          <a:bodyPr/>
          <a:lstStyle/>
          <a:p>
            <a:pPr eaLnBrk="1" hangingPunct="1"/>
            <a:r>
              <a:rPr lang="en-US" altLang="en-US"/>
              <a:t>Fmax (Hartley) Test</a:t>
            </a:r>
          </a:p>
        </p:txBody>
      </p:sp>
      <p:sp>
        <p:nvSpPr>
          <p:cNvPr id="194563" name="Slide Number Placeholder 3">
            <a:extLst>
              <a:ext uri="{FF2B5EF4-FFF2-40B4-BE49-F238E27FC236}">
                <a16:creationId xmlns:a16="http://schemas.microsoft.com/office/drawing/2014/main" id="{6EA393A4-C3C4-4B06-977A-B1480FB630A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417ABB3-A825-4676-A3C5-98D798BCA1F9}" type="slidenum">
              <a:rPr lang="en-US" altLang="en-US" sz="800">
                <a:solidFill>
                  <a:schemeClr val="bg1"/>
                </a:solidFill>
                <a:latin typeface="Arial" panose="020B0604020202020204" pitchFamily="34" charset="0"/>
              </a:rPr>
              <a:pPr eaLnBrk="1" hangingPunct="1">
                <a:spcBef>
                  <a:spcPct val="0"/>
                </a:spcBef>
                <a:spcAft>
                  <a:spcPct val="40000"/>
                </a:spcAft>
                <a:buFontTx/>
                <a:buNone/>
              </a:pPr>
              <a:t>150</a:t>
            </a:fld>
            <a:endParaRPr lang="en-US" altLang="en-US" sz="800">
              <a:solidFill>
                <a:schemeClr val="bg1"/>
              </a:solidFill>
              <a:latin typeface="Arial" panose="020B0604020202020204" pitchFamily="34" charset="0"/>
            </a:endParaRPr>
          </a:p>
        </p:txBody>
      </p:sp>
      <p:graphicFrame>
        <p:nvGraphicFramePr>
          <p:cNvPr id="194564" name="Object 4">
            <a:extLst>
              <a:ext uri="{FF2B5EF4-FFF2-40B4-BE49-F238E27FC236}">
                <a16:creationId xmlns:a16="http://schemas.microsoft.com/office/drawing/2014/main" id="{AD8325B1-5A25-46DC-8D6E-5B650242E6C1}"/>
              </a:ext>
            </a:extLst>
          </p:cNvPr>
          <p:cNvGraphicFramePr>
            <a:graphicFrameLocks noChangeAspect="1"/>
          </p:cNvGraphicFramePr>
          <p:nvPr/>
        </p:nvGraphicFramePr>
        <p:xfrm>
          <a:off x="4876800" y="1154113"/>
          <a:ext cx="4087813" cy="1590675"/>
        </p:xfrm>
        <a:graphic>
          <a:graphicData uri="http://schemas.openxmlformats.org/presentationml/2006/ole">
            <mc:AlternateContent xmlns:mc="http://schemas.openxmlformats.org/markup-compatibility/2006">
              <mc:Choice xmlns:v="urn:schemas-microsoft-com:vml" Requires="v">
                <p:oleObj spid="_x0000_s194567" name="Equation" r:id="rId3" imgW="2679700" imgH="1041400" progId="Equation.3">
                  <p:embed/>
                </p:oleObj>
              </mc:Choice>
              <mc:Fallback>
                <p:oleObj name="Equation" r:id="rId3" imgW="2679700" imgH="1041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154113"/>
                        <a:ext cx="4087813"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4565" name="Picture 5" descr="Fmax Hartley test">
            <a:extLst>
              <a:ext uri="{FF2B5EF4-FFF2-40B4-BE49-F238E27FC236}">
                <a16:creationId xmlns:a16="http://schemas.microsoft.com/office/drawing/2014/main" id="{5CA7DF0B-7389-4B6E-ADD3-701CB45A1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6667"/>
          <a:stretch>
            <a:fillRect/>
          </a:stretch>
        </p:blipFill>
        <p:spPr bwMode="auto">
          <a:xfrm>
            <a:off x="381000" y="1003300"/>
            <a:ext cx="44958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6" name="Footer Placeholder 1">
            <a:extLst>
              <a:ext uri="{FF2B5EF4-FFF2-40B4-BE49-F238E27FC236}">
                <a16:creationId xmlns:a16="http://schemas.microsoft.com/office/drawing/2014/main" id="{91925B26-39FD-41AE-8B89-B4B24E0D8FFB}"/>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a:extLst>
              <a:ext uri="{FF2B5EF4-FFF2-40B4-BE49-F238E27FC236}">
                <a16:creationId xmlns:a16="http://schemas.microsoft.com/office/drawing/2014/main" id="{B2F3867F-9095-4592-884B-CEC1C6191CFE}"/>
              </a:ext>
            </a:extLst>
          </p:cNvPr>
          <p:cNvSpPr>
            <a:spLocks noGrp="1" noChangeArrowheads="1"/>
          </p:cNvSpPr>
          <p:nvPr>
            <p:ph type="title"/>
          </p:nvPr>
        </p:nvSpPr>
        <p:spPr/>
        <p:txBody>
          <a:bodyPr/>
          <a:lstStyle/>
          <a:p>
            <a:pPr eaLnBrk="1" hangingPunct="1"/>
            <a:r>
              <a:rPr lang="en-US" altLang="en-US"/>
              <a:t>Poisson Distribution</a:t>
            </a:r>
          </a:p>
        </p:txBody>
      </p:sp>
      <p:sp>
        <p:nvSpPr>
          <p:cNvPr id="195587" name="Slide Number Placeholder 2">
            <a:extLst>
              <a:ext uri="{FF2B5EF4-FFF2-40B4-BE49-F238E27FC236}">
                <a16:creationId xmlns:a16="http://schemas.microsoft.com/office/drawing/2014/main" id="{CC8E21B2-9850-440B-BAB8-5C0861F03F9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18116E7-2BDF-4BED-A6AE-EEDD7FE0D288}" type="slidenum">
              <a:rPr lang="en-US" altLang="en-US" sz="800">
                <a:solidFill>
                  <a:schemeClr val="bg1"/>
                </a:solidFill>
                <a:latin typeface="Arial" panose="020B0604020202020204" pitchFamily="34" charset="0"/>
              </a:rPr>
              <a:pPr eaLnBrk="1" hangingPunct="1">
                <a:spcBef>
                  <a:spcPct val="0"/>
                </a:spcBef>
                <a:spcAft>
                  <a:spcPct val="40000"/>
                </a:spcAft>
                <a:buFontTx/>
                <a:buNone/>
              </a:pPr>
              <a:t>151</a:t>
            </a:fld>
            <a:endParaRPr lang="en-US" altLang="en-US" sz="800">
              <a:solidFill>
                <a:schemeClr val="bg1"/>
              </a:solidFill>
              <a:latin typeface="Arial" panose="020B0604020202020204" pitchFamily="34" charset="0"/>
            </a:endParaRPr>
          </a:p>
        </p:txBody>
      </p:sp>
      <p:pic>
        <p:nvPicPr>
          <p:cNvPr id="195588" name="Picture 2" descr="Poisson1">
            <a:extLst>
              <a:ext uri="{FF2B5EF4-FFF2-40B4-BE49-F238E27FC236}">
                <a16:creationId xmlns:a16="http://schemas.microsoft.com/office/drawing/2014/main" id="{EAF5A3FA-CB2D-4304-B715-392C9EBAA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990600"/>
            <a:ext cx="4449762"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9" name="Footer Placeholder 1">
            <a:extLst>
              <a:ext uri="{FF2B5EF4-FFF2-40B4-BE49-F238E27FC236}">
                <a16:creationId xmlns:a16="http://schemas.microsoft.com/office/drawing/2014/main" id="{61BFC89B-0EA0-4BAA-9E73-F94BCB4452DA}"/>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1">
            <a:extLst>
              <a:ext uri="{FF2B5EF4-FFF2-40B4-BE49-F238E27FC236}">
                <a16:creationId xmlns:a16="http://schemas.microsoft.com/office/drawing/2014/main" id="{1993E619-3E14-4F1D-BAC1-E8B77CF4A8A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AC1E8AA-BEEA-4B5A-8FF9-0A9564A90C8C}" type="slidenum">
              <a:rPr lang="en-US" altLang="en-US" sz="800">
                <a:solidFill>
                  <a:schemeClr val="bg1"/>
                </a:solidFill>
                <a:latin typeface="Arial" panose="020B0604020202020204" pitchFamily="34" charset="0"/>
              </a:rPr>
              <a:pPr eaLnBrk="1" hangingPunct="1">
                <a:spcBef>
                  <a:spcPct val="0"/>
                </a:spcBef>
                <a:spcAft>
                  <a:spcPct val="40000"/>
                </a:spcAft>
                <a:buFontTx/>
                <a:buNone/>
              </a:pPr>
              <a:t>16</a:t>
            </a:fld>
            <a:endParaRPr lang="en-US" altLang="en-US" sz="800">
              <a:solidFill>
                <a:schemeClr val="bg1"/>
              </a:solidFill>
              <a:latin typeface="Arial" panose="020B0604020202020204" pitchFamily="34" charset="0"/>
            </a:endParaRPr>
          </a:p>
        </p:txBody>
      </p:sp>
      <p:sp>
        <p:nvSpPr>
          <p:cNvPr id="40964" name="Rectangle 3">
            <a:extLst>
              <a:ext uri="{FF2B5EF4-FFF2-40B4-BE49-F238E27FC236}">
                <a16:creationId xmlns:a16="http://schemas.microsoft.com/office/drawing/2014/main" id="{206E8D78-6CB5-4000-97EB-74AAD0BB807A}"/>
              </a:ext>
            </a:extLst>
          </p:cNvPr>
          <p:cNvSpPr>
            <a:spLocks noChangeArrowheads="1"/>
          </p:cNvSpPr>
          <p:nvPr/>
        </p:nvSpPr>
        <p:spPr bwMode="auto">
          <a:xfrm>
            <a:off x="498475" y="284163"/>
            <a:ext cx="82486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a:spcAft>
                <a:spcPct val="0"/>
              </a:spcAft>
              <a:defRPr/>
            </a:pPr>
            <a:r>
              <a:rPr lang="en-US" sz="2400">
                <a:solidFill>
                  <a:schemeClr val="accent4"/>
                </a:solidFill>
                <a:latin typeface="+mj-lt"/>
              </a:rPr>
              <a:t>Summary Statistics</a:t>
            </a:r>
          </a:p>
        </p:txBody>
      </p:sp>
      <p:sp>
        <p:nvSpPr>
          <p:cNvPr id="57348" name="Rectangle 4">
            <a:extLst>
              <a:ext uri="{FF2B5EF4-FFF2-40B4-BE49-F238E27FC236}">
                <a16:creationId xmlns:a16="http://schemas.microsoft.com/office/drawing/2014/main" id="{013999CD-2E25-4807-AA3F-B100BD6F6218}"/>
              </a:ext>
            </a:extLst>
          </p:cNvPr>
          <p:cNvSpPr>
            <a:spLocks noChangeArrowheads="1"/>
          </p:cNvSpPr>
          <p:nvPr/>
        </p:nvSpPr>
        <p:spPr bwMode="auto">
          <a:xfrm>
            <a:off x="457200" y="1093788"/>
            <a:ext cx="8382000" cy="71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Use Minitab to calculate summary statistics for n=5 tubing samples bond strength: </a:t>
            </a:r>
            <a:r>
              <a:rPr lang="en-US" altLang="en-US" sz="2000" b="1">
                <a:solidFill>
                  <a:srgbClr val="000099"/>
                </a:solidFill>
                <a:latin typeface="Arial" panose="020B0604020202020204" pitchFamily="34" charset="0"/>
              </a:rPr>
              <a:t>9.3, 8.8, 12.4, 8.0, 10.1</a:t>
            </a:r>
          </a:p>
        </p:txBody>
      </p:sp>
      <p:sp>
        <p:nvSpPr>
          <p:cNvPr id="57349" name="Text Box 5">
            <a:extLst>
              <a:ext uri="{FF2B5EF4-FFF2-40B4-BE49-F238E27FC236}">
                <a16:creationId xmlns:a16="http://schemas.microsoft.com/office/drawing/2014/main" id="{E38B674F-0637-494E-AB7C-D51B429E0254}"/>
              </a:ext>
            </a:extLst>
          </p:cNvPr>
          <p:cNvSpPr txBox="1">
            <a:spLocks noChangeArrowheads="1"/>
          </p:cNvSpPr>
          <p:nvPr/>
        </p:nvSpPr>
        <p:spPr bwMode="auto">
          <a:xfrm>
            <a:off x="457200" y="1957388"/>
            <a:ext cx="7391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1800">
                <a:latin typeface="Arial" panose="020B0604020202020204" pitchFamily="34" charset="0"/>
              </a:rPr>
              <a:t>Minitab: Stat / Basic Statistics / Display Descriptive Statistics</a:t>
            </a:r>
          </a:p>
        </p:txBody>
      </p:sp>
      <p:pic>
        <p:nvPicPr>
          <p:cNvPr id="57350" name="Picture 7" descr="Activity">
            <a:extLst>
              <a:ext uri="{FF2B5EF4-FFF2-40B4-BE49-F238E27FC236}">
                <a16:creationId xmlns:a16="http://schemas.microsoft.com/office/drawing/2014/main" id="{2B4DC3B1-FC3B-430E-8467-77206547B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8">
            <a:extLst>
              <a:ext uri="{FF2B5EF4-FFF2-40B4-BE49-F238E27FC236}">
                <a16:creationId xmlns:a16="http://schemas.microsoft.com/office/drawing/2014/main" id="{F79DE5E9-6F54-4FE5-97A0-07BCDFC996EC}"/>
              </a:ext>
            </a:extLst>
          </p:cNvPr>
          <p:cNvSpPr>
            <a:spLocks noChangeArrowheads="1"/>
          </p:cNvSpPr>
          <p:nvPr/>
        </p:nvSpPr>
        <p:spPr bwMode="auto">
          <a:xfrm>
            <a:off x="228600" y="2795588"/>
            <a:ext cx="8788400" cy="862012"/>
          </a:xfrm>
          <a:prstGeom prst="rect">
            <a:avLst/>
          </a:prstGeom>
          <a:noFill/>
          <a:ln w="9525" algn="ctr">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800">
                <a:latin typeface="Courier New" panose="02070309020205020404" pitchFamily="49" charset="0"/>
              </a:rPr>
              <a:t>Descriptive Statistics: Bond </a:t>
            </a:r>
          </a:p>
          <a:p>
            <a:pPr eaLnBrk="1" hangingPunct="1">
              <a:spcBef>
                <a:spcPct val="0"/>
              </a:spcBef>
              <a:spcAft>
                <a:spcPct val="40000"/>
              </a:spcAft>
              <a:buFontTx/>
              <a:buNone/>
            </a:pPr>
            <a:r>
              <a:rPr lang="en-US" altLang="en-US" sz="1800">
                <a:latin typeface="Courier New" panose="02070309020205020404" pitchFamily="49" charset="0"/>
              </a:rPr>
              <a:t>Variable  N  N*   Mean  SE Mean  StDev  Minimum  Median  Maximum</a:t>
            </a:r>
            <a:br>
              <a:rPr lang="en-US" altLang="en-US" sz="1800">
                <a:latin typeface="Courier New" panose="02070309020205020404" pitchFamily="49" charset="0"/>
              </a:rPr>
            </a:br>
            <a:r>
              <a:rPr lang="en-US" altLang="en-US" sz="1800">
                <a:latin typeface="Courier New" panose="02070309020205020404" pitchFamily="49" charset="0"/>
              </a:rPr>
              <a:t>Bond      5   0  9.720    0.752  1.681    8.000   9.300   12.400</a:t>
            </a:r>
          </a:p>
        </p:txBody>
      </p:sp>
      <p:sp>
        <p:nvSpPr>
          <p:cNvPr id="57352" name="Footer Placeholder 1">
            <a:extLst>
              <a:ext uri="{FF2B5EF4-FFF2-40B4-BE49-F238E27FC236}">
                <a16:creationId xmlns:a16="http://schemas.microsoft.com/office/drawing/2014/main" id="{2A4306A8-7A3E-46EC-969F-157E9394165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2566D6C-D957-4C3D-A8F4-3C0331688522}"/>
              </a:ext>
            </a:extLst>
          </p:cNvPr>
          <p:cNvSpPr>
            <a:spLocks noGrp="1" noChangeArrowheads="1"/>
          </p:cNvSpPr>
          <p:nvPr>
            <p:ph type="title"/>
          </p:nvPr>
        </p:nvSpPr>
        <p:spPr>
          <a:xfrm>
            <a:off x="520700" y="361950"/>
            <a:ext cx="8229600" cy="563563"/>
          </a:xfrm>
        </p:spPr>
        <p:txBody>
          <a:bodyPr/>
          <a:lstStyle/>
          <a:p>
            <a:pPr eaLnBrk="1" hangingPunct="1"/>
            <a:r>
              <a:rPr lang="en-US" altLang="en-US"/>
              <a:t>Describing Data Graphically - Histogram</a:t>
            </a:r>
          </a:p>
        </p:txBody>
      </p:sp>
      <p:sp>
        <p:nvSpPr>
          <p:cNvPr id="58371" name="Slide Number Placeholder 2">
            <a:extLst>
              <a:ext uri="{FF2B5EF4-FFF2-40B4-BE49-F238E27FC236}">
                <a16:creationId xmlns:a16="http://schemas.microsoft.com/office/drawing/2014/main" id="{DAF47D62-5B18-4913-A98D-5BDC3658BF1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DEA2B56-6BDC-4E51-AE21-07758EF4B7D4}" type="slidenum">
              <a:rPr lang="en-US" altLang="en-US" sz="800">
                <a:solidFill>
                  <a:schemeClr val="bg1"/>
                </a:solidFill>
                <a:latin typeface="Arial" panose="020B0604020202020204" pitchFamily="34" charset="0"/>
              </a:rPr>
              <a:pPr eaLnBrk="1" hangingPunct="1">
                <a:spcBef>
                  <a:spcPct val="0"/>
                </a:spcBef>
                <a:spcAft>
                  <a:spcPct val="40000"/>
                </a:spcAft>
                <a:buFontTx/>
                <a:buNone/>
              </a:pPr>
              <a:t>17</a:t>
            </a:fld>
            <a:endParaRPr lang="en-US" altLang="en-US" sz="800">
              <a:solidFill>
                <a:schemeClr val="bg1"/>
              </a:solidFill>
              <a:latin typeface="Arial" panose="020B0604020202020204" pitchFamily="34" charset="0"/>
            </a:endParaRPr>
          </a:p>
        </p:txBody>
      </p:sp>
      <p:sp>
        <p:nvSpPr>
          <p:cNvPr id="58372" name="Rectangle 3">
            <a:extLst>
              <a:ext uri="{FF2B5EF4-FFF2-40B4-BE49-F238E27FC236}">
                <a16:creationId xmlns:a16="http://schemas.microsoft.com/office/drawing/2014/main" id="{6EF64B48-E3BC-467F-9C5E-CF6445BE2699}"/>
              </a:ext>
            </a:extLst>
          </p:cNvPr>
          <p:cNvSpPr>
            <a:spLocks noChangeArrowheads="1"/>
          </p:cNvSpPr>
          <p:nvPr/>
        </p:nvSpPr>
        <p:spPr bwMode="auto">
          <a:xfrm>
            <a:off x="292100" y="1317625"/>
            <a:ext cx="86868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300">
                <a:latin typeface="Verdana" panose="020B0604030504040204" pitchFamily="34" charset="0"/>
              </a:rPr>
              <a:t>84, 76, 72, 71, 75, 69, 72, 64, 72, 70, 74, 84, 82, 75, 90, 140, 95, 92, 100, 150, 77, 86, 98, 68, 95, 100, 90, 85, 106, 78, 80, 74, 76, 80, 78, 70, 76, 77, 78, 87, 90, 68, 76, 78, 76, 80, 80, 75, 79, 78, 76, 75, 94, 82, 85, 74, 84, 74, 80, 77, 76, 78, 82, 82, 80, 75, 78, 75, 80, 72, 78, 80, 75, 82, 75, 80, 78, 75, 80, 75, 77, 82, 80, 78, 84, 78, 82, 80, 82, 68, 78, 70, 80, 80, 82, 82, 82, 72, 70, 80</a:t>
            </a:r>
          </a:p>
        </p:txBody>
      </p:sp>
      <p:sp>
        <p:nvSpPr>
          <p:cNvPr id="58373" name="Text Box 4">
            <a:extLst>
              <a:ext uri="{FF2B5EF4-FFF2-40B4-BE49-F238E27FC236}">
                <a16:creationId xmlns:a16="http://schemas.microsoft.com/office/drawing/2014/main" id="{7C8A8AAF-5853-4114-9E5B-63FC59425861}"/>
              </a:ext>
            </a:extLst>
          </p:cNvPr>
          <p:cNvSpPr txBox="1">
            <a:spLocks noChangeArrowheads="1"/>
          </p:cNvSpPr>
          <p:nvPr/>
        </p:nvSpPr>
        <p:spPr bwMode="auto">
          <a:xfrm>
            <a:off x="292100" y="936625"/>
            <a:ext cx="649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Verdana" panose="020B0604030504040204" pitchFamily="34" charset="0"/>
              </a:rPr>
              <a:t>Temperature from AP32 water still over 6 weeks:</a:t>
            </a:r>
          </a:p>
        </p:txBody>
      </p:sp>
      <p:sp>
        <p:nvSpPr>
          <p:cNvPr id="820229" name="Text Box 5">
            <a:extLst>
              <a:ext uri="{FF2B5EF4-FFF2-40B4-BE49-F238E27FC236}">
                <a16:creationId xmlns:a16="http://schemas.microsoft.com/office/drawing/2014/main" id="{54E2E83A-03E9-4D04-B63C-881C2312BED5}"/>
              </a:ext>
            </a:extLst>
          </p:cNvPr>
          <p:cNvSpPr txBox="1">
            <a:spLocks noChangeArrowheads="1"/>
          </p:cNvSpPr>
          <p:nvPr/>
        </p:nvSpPr>
        <p:spPr bwMode="auto">
          <a:xfrm>
            <a:off x="7772400" y="2955925"/>
            <a:ext cx="1143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Verdana" panose="020B0604030504040204" pitchFamily="34" charset="0"/>
              </a:rPr>
              <a:t>Shape:</a:t>
            </a:r>
          </a:p>
          <a:p>
            <a:pPr>
              <a:lnSpc>
                <a:spcPct val="100000"/>
              </a:lnSpc>
              <a:spcBef>
                <a:spcPct val="0"/>
              </a:spcBef>
              <a:buFontTx/>
              <a:buNone/>
            </a:pPr>
            <a:r>
              <a:rPr lang="en-US" altLang="en-US" sz="2000">
                <a:latin typeface="Verdana" panose="020B0604030504040204" pitchFamily="34" charset="0"/>
              </a:rPr>
              <a:t>skewed to the right</a:t>
            </a:r>
          </a:p>
        </p:txBody>
      </p:sp>
      <p:sp>
        <p:nvSpPr>
          <p:cNvPr id="820231" name="Text Box 7">
            <a:extLst>
              <a:ext uri="{FF2B5EF4-FFF2-40B4-BE49-F238E27FC236}">
                <a16:creationId xmlns:a16="http://schemas.microsoft.com/office/drawing/2014/main" id="{53FD9C8B-9EF0-409F-A84E-2D0E202D34E0}"/>
              </a:ext>
            </a:extLst>
          </p:cNvPr>
          <p:cNvSpPr txBox="1">
            <a:spLocks noChangeArrowheads="1"/>
          </p:cNvSpPr>
          <p:nvPr/>
        </p:nvSpPr>
        <p:spPr bwMode="auto">
          <a:xfrm>
            <a:off x="355600" y="2217738"/>
            <a:ext cx="303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Minitab: Graph / Histogram</a:t>
            </a:r>
          </a:p>
        </p:txBody>
      </p:sp>
      <p:pic>
        <p:nvPicPr>
          <p:cNvPr id="58376" name="Picture 9">
            <a:extLst>
              <a:ext uri="{FF2B5EF4-FFF2-40B4-BE49-F238E27FC236}">
                <a16:creationId xmlns:a16="http://schemas.microsoft.com/office/drawing/2014/main" id="{D0D51976-56AC-4B6C-96AF-56DEFA77A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41600"/>
            <a:ext cx="5867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8377" name="Footer Placeholder 1">
            <a:extLst>
              <a:ext uri="{FF2B5EF4-FFF2-40B4-BE49-F238E27FC236}">
                <a16:creationId xmlns:a16="http://schemas.microsoft.com/office/drawing/2014/main" id="{CD9A56DB-34AB-490B-9E0D-4EF834B4C85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2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0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29" grpId="0"/>
      <p:bldP spid="8202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8DDF873-B580-4911-B2F7-06E264910B1A}"/>
              </a:ext>
            </a:extLst>
          </p:cNvPr>
          <p:cNvSpPr>
            <a:spLocks noGrp="1" noChangeArrowheads="1"/>
          </p:cNvSpPr>
          <p:nvPr>
            <p:ph type="title"/>
          </p:nvPr>
        </p:nvSpPr>
        <p:spPr>
          <a:xfrm>
            <a:off x="463550" y="381000"/>
            <a:ext cx="8686800" cy="563563"/>
          </a:xfrm>
        </p:spPr>
        <p:txBody>
          <a:bodyPr/>
          <a:lstStyle/>
          <a:p>
            <a:pPr eaLnBrk="1" hangingPunct="1"/>
            <a:r>
              <a:rPr lang="en-US" altLang="en-US"/>
              <a:t>Describing Data Graphically – Stem-and-Leaf Display</a:t>
            </a:r>
          </a:p>
        </p:txBody>
      </p:sp>
      <p:sp>
        <p:nvSpPr>
          <p:cNvPr id="59395" name="Slide Number Placeholder 2">
            <a:extLst>
              <a:ext uri="{FF2B5EF4-FFF2-40B4-BE49-F238E27FC236}">
                <a16:creationId xmlns:a16="http://schemas.microsoft.com/office/drawing/2014/main" id="{BFF695B5-B4A6-43EF-A2DD-DE78AA14BA4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F00C5FA-882C-41A3-9E0D-E991BB0DACDC}" type="slidenum">
              <a:rPr lang="en-US" altLang="en-US" sz="800">
                <a:solidFill>
                  <a:schemeClr val="bg1"/>
                </a:solidFill>
                <a:latin typeface="Arial" panose="020B0604020202020204" pitchFamily="34" charset="0"/>
              </a:rPr>
              <a:pPr eaLnBrk="1" hangingPunct="1">
                <a:spcBef>
                  <a:spcPct val="0"/>
                </a:spcBef>
                <a:spcAft>
                  <a:spcPct val="40000"/>
                </a:spcAft>
                <a:buFontTx/>
                <a:buNone/>
              </a:pPr>
              <a:t>18</a:t>
            </a:fld>
            <a:endParaRPr lang="en-US" altLang="en-US" sz="800">
              <a:solidFill>
                <a:schemeClr val="bg1"/>
              </a:solidFill>
              <a:latin typeface="Arial" panose="020B0604020202020204" pitchFamily="34" charset="0"/>
            </a:endParaRPr>
          </a:p>
        </p:txBody>
      </p:sp>
      <p:sp>
        <p:nvSpPr>
          <p:cNvPr id="63492" name="Rectangle 3">
            <a:extLst>
              <a:ext uri="{FF2B5EF4-FFF2-40B4-BE49-F238E27FC236}">
                <a16:creationId xmlns:a16="http://schemas.microsoft.com/office/drawing/2014/main" id="{F8F4C963-90F4-4973-9280-36B24E89E5F3}"/>
              </a:ext>
            </a:extLst>
          </p:cNvPr>
          <p:cNvSpPr>
            <a:spLocks noChangeArrowheads="1"/>
          </p:cNvSpPr>
          <p:nvPr/>
        </p:nvSpPr>
        <p:spPr bwMode="auto">
          <a:xfrm>
            <a:off x="304800" y="1473200"/>
            <a:ext cx="8382000" cy="954088"/>
          </a:xfrm>
          <a:prstGeom prst="rect">
            <a:avLst/>
          </a:prstGeom>
          <a:noFill/>
          <a:ln w="9525">
            <a:noFill/>
            <a:miter lim="800000"/>
            <a:headEnd/>
            <a:tailEnd/>
          </a:ln>
        </p:spPr>
        <p:txBody>
          <a:bodyPr>
            <a:spAutoFit/>
          </a:bodyPr>
          <a:lstStyle/>
          <a:p>
            <a:pPr eaLnBrk="0" hangingPunct="0">
              <a:lnSpc>
                <a:spcPct val="100000"/>
              </a:lnSpc>
              <a:spcAft>
                <a:spcPct val="0"/>
              </a:spcAft>
              <a:defRPr/>
            </a:pPr>
            <a:r>
              <a:rPr lang="en-US" sz="1400" dirty="0">
                <a:latin typeface="+mn-lt"/>
              </a:rPr>
              <a:t>84, 76, 72, 71, 75, 69, 72, 64, 72, 70, 74, 84, 82, 75, 90, 140, 95, 92, 100, 150, 77, 86, 98, 68, 95, 100, 90, 85, 106, 78, 80, 74, 76, 80, 78, 70, 76, 77, 78, 87, 90, 68, 76, 78, 76, 80, 80, 75, 79, 78, 76, 75, 94, 82, 85, 74, 84, 74, 80, 77, 76, 78, 82, 82, 80, 75, 78, 75, 80, 72, 78, 80, 75, 82, 75, 80, 78, 75, 80, 75, 77, 82, 80, 78, 84, 78, 82, 80, 82, 68, 78, 70, 80, 80, 82, 82, 82, 72, 70, 80</a:t>
            </a:r>
          </a:p>
        </p:txBody>
      </p:sp>
      <p:sp>
        <p:nvSpPr>
          <p:cNvPr id="59397" name="Text Box 4">
            <a:extLst>
              <a:ext uri="{FF2B5EF4-FFF2-40B4-BE49-F238E27FC236}">
                <a16:creationId xmlns:a16="http://schemas.microsoft.com/office/drawing/2014/main" id="{589C17F6-117E-484A-98FD-CE597B24F4C1}"/>
              </a:ext>
            </a:extLst>
          </p:cNvPr>
          <p:cNvSpPr txBox="1">
            <a:spLocks noChangeArrowheads="1"/>
          </p:cNvSpPr>
          <p:nvPr/>
        </p:nvSpPr>
        <p:spPr bwMode="auto">
          <a:xfrm>
            <a:off x="288925" y="1066800"/>
            <a:ext cx="649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Verdana" panose="020B0604030504040204" pitchFamily="34" charset="0"/>
              </a:rPr>
              <a:t>Temperature from AP32 water still over 6 weeks:</a:t>
            </a:r>
          </a:p>
        </p:txBody>
      </p:sp>
      <p:sp>
        <p:nvSpPr>
          <p:cNvPr id="59398" name="Rectangle 8">
            <a:extLst>
              <a:ext uri="{FF2B5EF4-FFF2-40B4-BE49-F238E27FC236}">
                <a16:creationId xmlns:a16="http://schemas.microsoft.com/office/drawing/2014/main" id="{9676D4C1-DED1-4D57-8C87-D3971B927920}"/>
              </a:ext>
            </a:extLst>
          </p:cNvPr>
          <p:cNvSpPr>
            <a:spLocks noChangeArrowheads="1"/>
          </p:cNvSpPr>
          <p:nvPr/>
        </p:nvSpPr>
        <p:spPr bwMode="auto">
          <a:xfrm>
            <a:off x="457200" y="2724150"/>
            <a:ext cx="7391400" cy="3295650"/>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spcAft>
                <a:spcPct val="40000"/>
              </a:spcAft>
              <a:buFontTx/>
              <a:buNone/>
            </a:pPr>
            <a:r>
              <a:rPr lang="en-US" altLang="en-US" sz="2000">
                <a:latin typeface="Arial" panose="020B0604020202020204" pitchFamily="34" charset="0"/>
              </a:rPr>
              <a:t>Stem-and-Leaf Display</a:t>
            </a:r>
            <a:br>
              <a:rPr lang="en-US" altLang="en-US" sz="2000">
                <a:latin typeface="Arial" panose="020B0604020202020204" pitchFamily="34" charset="0"/>
              </a:rPr>
            </a:br>
            <a:br>
              <a:rPr lang="en-US" altLang="en-US" sz="2000">
                <a:latin typeface="Arial" panose="020B0604020202020204" pitchFamily="34" charset="0"/>
              </a:rPr>
            </a:br>
            <a:r>
              <a:rPr lang="en-US" altLang="en-US" sz="2000">
                <a:latin typeface="Arial" panose="020B0604020202020204" pitchFamily="34" charset="0"/>
              </a:rPr>
              <a:t>6    48889</a:t>
            </a:r>
            <a:br>
              <a:rPr lang="en-US" altLang="en-US" sz="2000">
                <a:latin typeface="Arial" panose="020B0604020202020204" pitchFamily="34" charset="0"/>
              </a:rPr>
            </a:br>
            <a:r>
              <a:rPr lang="en-US" altLang="en-US" sz="2000">
                <a:latin typeface="Arial" panose="020B0604020202020204" pitchFamily="34" charset="0"/>
              </a:rPr>
              <a:t>7    000012222244445555555555666666677778888888888889</a:t>
            </a:r>
            <a:br>
              <a:rPr lang="en-US" altLang="en-US" sz="2000">
                <a:latin typeface="Arial" panose="020B0604020202020204" pitchFamily="34" charset="0"/>
              </a:rPr>
            </a:br>
            <a:r>
              <a:rPr lang="en-US" altLang="en-US" sz="2000">
                <a:latin typeface="Arial" panose="020B0604020202020204" pitchFamily="34" charset="0"/>
              </a:rPr>
              <a:t>8    0000000000000002222222222244445567</a:t>
            </a:r>
            <a:br>
              <a:rPr lang="en-US" altLang="en-US" sz="2000">
                <a:latin typeface="Arial" panose="020B0604020202020204" pitchFamily="34" charset="0"/>
              </a:rPr>
            </a:br>
            <a:r>
              <a:rPr lang="en-US" altLang="en-US" sz="2000">
                <a:latin typeface="Arial" panose="020B0604020202020204" pitchFamily="34" charset="0"/>
              </a:rPr>
              <a:t>9    00024558</a:t>
            </a:r>
            <a:br>
              <a:rPr lang="en-US" altLang="en-US" sz="2000">
                <a:latin typeface="Arial" panose="020B0604020202020204" pitchFamily="34" charset="0"/>
              </a:rPr>
            </a:br>
            <a:r>
              <a:rPr lang="en-US" altLang="en-US" sz="2000">
                <a:latin typeface="Arial" panose="020B0604020202020204" pitchFamily="34" charset="0"/>
              </a:rPr>
              <a:t>10  006</a:t>
            </a:r>
            <a:br>
              <a:rPr lang="en-US" altLang="en-US" sz="2000">
                <a:latin typeface="Arial" panose="020B0604020202020204" pitchFamily="34" charset="0"/>
              </a:rPr>
            </a:br>
            <a:r>
              <a:rPr lang="en-US" altLang="en-US" sz="2000">
                <a:latin typeface="Arial" panose="020B0604020202020204" pitchFamily="34" charset="0"/>
              </a:rPr>
              <a:t>11</a:t>
            </a:r>
            <a:br>
              <a:rPr lang="en-US" altLang="en-US" sz="2000">
                <a:latin typeface="Arial" panose="020B0604020202020204" pitchFamily="34" charset="0"/>
              </a:rPr>
            </a:br>
            <a:r>
              <a:rPr lang="en-US" altLang="en-US" sz="2000">
                <a:latin typeface="Arial" panose="020B0604020202020204" pitchFamily="34" charset="0"/>
              </a:rPr>
              <a:t>12</a:t>
            </a:r>
            <a:br>
              <a:rPr lang="en-US" altLang="en-US" sz="2000">
                <a:latin typeface="Arial" panose="020B0604020202020204" pitchFamily="34" charset="0"/>
              </a:rPr>
            </a:br>
            <a:r>
              <a:rPr lang="en-US" altLang="en-US" sz="2000">
                <a:latin typeface="Arial" panose="020B0604020202020204" pitchFamily="34" charset="0"/>
              </a:rPr>
              <a:t>13</a:t>
            </a:r>
            <a:br>
              <a:rPr lang="en-US" altLang="en-US" sz="2000">
                <a:latin typeface="Arial" panose="020B0604020202020204" pitchFamily="34" charset="0"/>
              </a:rPr>
            </a:br>
            <a:r>
              <a:rPr lang="en-US" altLang="en-US" sz="2000">
                <a:latin typeface="Arial" panose="020B0604020202020204" pitchFamily="34" charset="0"/>
              </a:rPr>
              <a:t>14  0</a:t>
            </a:r>
            <a:br>
              <a:rPr lang="en-US" altLang="en-US" sz="2000">
                <a:latin typeface="Arial" panose="020B0604020202020204" pitchFamily="34" charset="0"/>
              </a:rPr>
            </a:br>
            <a:r>
              <a:rPr lang="en-US" altLang="en-US" sz="2000">
                <a:latin typeface="Arial" panose="020B0604020202020204" pitchFamily="34" charset="0"/>
              </a:rPr>
              <a:t>15  0</a:t>
            </a:r>
          </a:p>
        </p:txBody>
      </p:sp>
      <p:sp>
        <p:nvSpPr>
          <p:cNvPr id="59399" name="Footer Placeholder 1">
            <a:extLst>
              <a:ext uri="{FF2B5EF4-FFF2-40B4-BE49-F238E27FC236}">
                <a16:creationId xmlns:a16="http://schemas.microsoft.com/office/drawing/2014/main" id="{8A807439-4B9A-487E-9040-5B1543D7C605}"/>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0BA41B2-0774-48CA-8E94-86BDB45D2144}"/>
              </a:ext>
            </a:extLst>
          </p:cNvPr>
          <p:cNvSpPr>
            <a:spLocks noGrp="1" noChangeArrowheads="1"/>
          </p:cNvSpPr>
          <p:nvPr>
            <p:ph type="title"/>
          </p:nvPr>
        </p:nvSpPr>
        <p:spPr>
          <a:xfrm>
            <a:off x="457200" y="350838"/>
            <a:ext cx="8229600" cy="563562"/>
          </a:xfrm>
        </p:spPr>
        <p:txBody>
          <a:bodyPr/>
          <a:lstStyle/>
          <a:p>
            <a:pPr eaLnBrk="1" hangingPunct="1"/>
            <a:r>
              <a:rPr lang="en-US" altLang="en-US"/>
              <a:t>Describing Data Graphically – Run Chart</a:t>
            </a:r>
          </a:p>
        </p:txBody>
      </p:sp>
      <p:sp>
        <p:nvSpPr>
          <p:cNvPr id="60419" name="Slide Number Placeholder 2">
            <a:extLst>
              <a:ext uri="{FF2B5EF4-FFF2-40B4-BE49-F238E27FC236}">
                <a16:creationId xmlns:a16="http://schemas.microsoft.com/office/drawing/2014/main" id="{42554887-5062-4FD9-81E0-9673264D369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7FDE748-5596-44C6-9B4B-240C4889335C}" type="slidenum">
              <a:rPr lang="en-US" altLang="en-US" sz="800">
                <a:solidFill>
                  <a:schemeClr val="bg1"/>
                </a:solidFill>
                <a:latin typeface="Arial" panose="020B0604020202020204" pitchFamily="34" charset="0"/>
              </a:rPr>
              <a:pPr eaLnBrk="1" hangingPunct="1">
                <a:spcBef>
                  <a:spcPct val="0"/>
                </a:spcBef>
                <a:spcAft>
                  <a:spcPct val="40000"/>
                </a:spcAft>
                <a:buFontTx/>
                <a:buNone/>
              </a:pPr>
              <a:t>19</a:t>
            </a:fld>
            <a:endParaRPr lang="en-US" altLang="en-US" sz="800">
              <a:solidFill>
                <a:schemeClr val="bg1"/>
              </a:solidFill>
              <a:latin typeface="Arial" panose="020B0604020202020204" pitchFamily="34" charset="0"/>
            </a:endParaRPr>
          </a:p>
        </p:txBody>
      </p:sp>
      <p:sp>
        <p:nvSpPr>
          <p:cNvPr id="60420" name="Text Box 7">
            <a:extLst>
              <a:ext uri="{FF2B5EF4-FFF2-40B4-BE49-F238E27FC236}">
                <a16:creationId xmlns:a16="http://schemas.microsoft.com/office/drawing/2014/main" id="{D806644B-275F-42C0-B50F-62CE52FF7980}"/>
              </a:ext>
            </a:extLst>
          </p:cNvPr>
          <p:cNvSpPr txBox="1">
            <a:spLocks noChangeArrowheads="1"/>
          </p:cNvSpPr>
          <p:nvPr/>
        </p:nvSpPr>
        <p:spPr bwMode="auto">
          <a:xfrm>
            <a:off x="457200" y="1016000"/>
            <a:ext cx="7162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a:latin typeface="Arial" panose="020B0604020202020204" pitchFamily="34" charset="0"/>
              </a:rPr>
              <a:t>Plot your data by time order</a:t>
            </a:r>
            <a:br>
              <a:rPr lang="en-US" altLang="en-US">
                <a:latin typeface="Arial" panose="020B0604020202020204" pitchFamily="34" charset="0"/>
              </a:rPr>
            </a:br>
            <a:r>
              <a:rPr lang="en-US" altLang="en-US" sz="2000">
                <a:latin typeface="Arial" panose="020B0604020202020204" pitchFamily="34" charset="0"/>
              </a:rPr>
              <a:t>Minitab: Graph / Scatterplot / Simple  (Data View / Connect line)</a:t>
            </a:r>
          </a:p>
        </p:txBody>
      </p:sp>
      <p:pic>
        <p:nvPicPr>
          <p:cNvPr id="60421" name="Picture 10">
            <a:extLst>
              <a:ext uri="{FF2B5EF4-FFF2-40B4-BE49-F238E27FC236}">
                <a16:creationId xmlns:a16="http://schemas.microsoft.com/office/drawing/2014/main" id="{90C15AEC-EE10-4E4B-AE5F-D2B8BF2F6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78000"/>
            <a:ext cx="69342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0422" name="Footer Placeholder 1">
            <a:extLst>
              <a:ext uri="{FF2B5EF4-FFF2-40B4-BE49-F238E27FC236}">
                <a16:creationId xmlns:a16="http://schemas.microsoft.com/office/drawing/2014/main" id="{98B14000-CCA0-4A9D-A88F-485C4F6B307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8836318-6525-46A3-A150-A9C5C211444C}"/>
              </a:ext>
            </a:extLst>
          </p:cNvPr>
          <p:cNvSpPr>
            <a:spLocks noGrp="1" noChangeArrowheads="1"/>
          </p:cNvSpPr>
          <p:nvPr>
            <p:ph type="title"/>
          </p:nvPr>
        </p:nvSpPr>
        <p:spPr/>
        <p:txBody>
          <a:bodyPr/>
          <a:lstStyle/>
          <a:p>
            <a:pPr eaLnBrk="1" hangingPunct="1"/>
            <a:r>
              <a:rPr lang="en-US" altLang="en-US"/>
              <a:t>Introduction</a:t>
            </a:r>
          </a:p>
        </p:txBody>
      </p:sp>
      <p:sp>
        <p:nvSpPr>
          <p:cNvPr id="43011" name="Rectangle 4">
            <a:extLst>
              <a:ext uri="{FF2B5EF4-FFF2-40B4-BE49-F238E27FC236}">
                <a16:creationId xmlns:a16="http://schemas.microsoft.com/office/drawing/2014/main" id="{225082E8-39F2-406B-A9C2-F28A0603271B}"/>
              </a:ext>
            </a:extLst>
          </p:cNvPr>
          <p:cNvSpPr>
            <a:spLocks noGrp="1" noChangeArrowheads="1"/>
          </p:cNvSpPr>
          <p:nvPr>
            <p:ph idx="1"/>
          </p:nvPr>
        </p:nvSpPr>
        <p:spPr>
          <a:xfrm>
            <a:off x="317500" y="914400"/>
            <a:ext cx="8234363" cy="5410200"/>
          </a:xfrm>
        </p:spPr>
        <p:txBody>
          <a:bodyPr/>
          <a:lstStyle/>
          <a:p>
            <a:pPr marL="114300" lvl="1" indent="3175" eaLnBrk="1" hangingPunct="1">
              <a:buFontTx/>
              <a:buNone/>
              <a:tabLst>
                <a:tab pos="346075" algn="l"/>
              </a:tabLst>
            </a:pPr>
            <a:r>
              <a:rPr lang="en-US" altLang="en-US"/>
              <a:t>Statistics is widely used throughout AbbVie in S&amp;T, R&amp;D, Engineering, Manufacturing, Quality Assurance and other areas.  This course discusses the most commonly used statistical methods, including:</a:t>
            </a:r>
          </a:p>
          <a:p>
            <a:pPr marL="690563" lvl="2" indent="-220663" eaLnBrk="1" hangingPunct="1">
              <a:tabLst>
                <a:tab pos="346075" algn="l"/>
              </a:tabLst>
            </a:pPr>
            <a:r>
              <a:rPr lang="en-US" altLang="en-US"/>
              <a:t>Descriptive and graphical statistics</a:t>
            </a:r>
          </a:p>
          <a:p>
            <a:pPr marL="690563" lvl="2" indent="-220663" eaLnBrk="1" hangingPunct="1">
              <a:tabLst>
                <a:tab pos="346075" algn="l"/>
              </a:tabLst>
            </a:pPr>
            <a:r>
              <a:rPr lang="en-US" altLang="en-US"/>
              <a:t>Hypothesis testing: t-test &amp; z-test (means), chi-square test &amp; F-test (standard deviations), and simple ANOVA</a:t>
            </a:r>
          </a:p>
          <a:p>
            <a:pPr marL="690563" lvl="2" indent="-220663" eaLnBrk="1" hangingPunct="1">
              <a:tabLst>
                <a:tab pos="346075" algn="l"/>
              </a:tabLst>
            </a:pPr>
            <a:r>
              <a:rPr lang="en-US" altLang="en-US"/>
              <a:t>Confidence intervals - mean, standard deviation; cv/RSD</a:t>
            </a:r>
          </a:p>
          <a:p>
            <a:pPr marL="690563" lvl="2" indent="-220663" eaLnBrk="1" hangingPunct="1">
              <a:tabLst>
                <a:tab pos="346075" algn="l"/>
              </a:tabLst>
            </a:pPr>
            <a:r>
              <a:rPr lang="en-US" altLang="en-US"/>
              <a:t>Correlation and regression</a:t>
            </a:r>
          </a:p>
          <a:p>
            <a:pPr marL="114300" lvl="1" indent="3175" eaLnBrk="1" hangingPunct="1">
              <a:buFontTx/>
              <a:buNone/>
              <a:tabLst>
                <a:tab pos="346075" algn="l"/>
              </a:tabLst>
            </a:pPr>
            <a:r>
              <a:rPr lang="en-US" altLang="en-US"/>
              <a:t>The focus will be on concepts and using software (Minitab) to perform the calculations</a:t>
            </a:r>
          </a:p>
          <a:p>
            <a:pPr marL="114300" lvl="1" indent="3175" eaLnBrk="1" hangingPunct="1">
              <a:tabLst>
                <a:tab pos="346075" algn="l"/>
              </a:tabLst>
            </a:pPr>
            <a:r>
              <a:rPr lang="en-US" altLang="en-US"/>
              <a:t>	Prerequisites: Basic mathematics and algebra</a:t>
            </a:r>
          </a:p>
        </p:txBody>
      </p:sp>
      <p:sp>
        <p:nvSpPr>
          <p:cNvPr id="43012" name="Slide Number Placeholder 3">
            <a:extLst>
              <a:ext uri="{FF2B5EF4-FFF2-40B4-BE49-F238E27FC236}">
                <a16:creationId xmlns:a16="http://schemas.microsoft.com/office/drawing/2014/main" id="{85A0A907-0607-4C80-BDD7-BF9560C63BD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35D24DB-88EC-448D-B4E1-0F0394EF5717}" type="slidenum">
              <a:rPr lang="en-US" altLang="en-US" sz="800">
                <a:solidFill>
                  <a:schemeClr val="bg1"/>
                </a:solidFill>
                <a:latin typeface="Arial" panose="020B0604020202020204" pitchFamily="34" charset="0"/>
              </a:rPr>
              <a:pPr eaLnBrk="1" hangingPunct="1">
                <a:spcBef>
                  <a:spcPct val="0"/>
                </a:spcBef>
                <a:spcAft>
                  <a:spcPct val="40000"/>
                </a:spcAft>
                <a:buFontTx/>
                <a:buNone/>
              </a:pPr>
              <a:t>2</a:t>
            </a:fld>
            <a:endParaRPr lang="en-US" altLang="en-US" sz="800">
              <a:solidFill>
                <a:schemeClr val="bg1"/>
              </a:solidFill>
              <a:latin typeface="Arial" panose="020B0604020202020204" pitchFamily="34" charset="0"/>
            </a:endParaRPr>
          </a:p>
        </p:txBody>
      </p:sp>
      <p:sp>
        <p:nvSpPr>
          <p:cNvPr id="43013" name="Footer Placeholder 1">
            <a:extLst>
              <a:ext uri="{FF2B5EF4-FFF2-40B4-BE49-F238E27FC236}">
                <a16:creationId xmlns:a16="http://schemas.microsoft.com/office/drawing/2014/main" id="{6FE610DF-9F7C-4DFC-BB17-2D5B8FEA9A5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72B6FA0-1C72-4EA2-AA2C-2EA2A1A39F15}"/>
              </a:ext>
            </a:extLst>
          </p:cNvPr>
          <p:cNvSpPr>
            <a:spLocks noGrp="1" noChangeArrowheads="1"/>
          </p:cNvSpPr>
          <p:nvPr>
            <p:ph type="title"/>
          </p:nvPr>
        </p:nvSpPr>
        <p:spPr/>
        <p:txBody>
          <a:bodyPr/>
          <a:lstStyle/>
          <a:p>
            <a:pPr eaLnBrk="1" hangingPunct="1"/>
            <a:r>
              <a:rPr lang="en-US" altLang="en-US"/>
              <a:t>Boxplot</a:t>
            </a:r>
          </a:p>
        </p:txBody>
      </p:sp>
      <p:sp>
        <p:nvSpPr>
          <p:cNvPr id="61443" name="Rectangle 5">
            <a:extLst>
              <a:ext uri="{FF2B5EF4-FFF2-40B4-BE49-F238E27FC236}">
                <a16:creationId xmlns:a16="http://schemas.microsoft.com/office/drawing/2014/main" id="{9C259920-F3D5-48DF-A453-F0DB78D0A495}"/>
              </a:ext>
            </a:extLst>
          </p:cNvPr>
          <p:cNvSpPr>
            <a:spLocks noGrp="1" noChangeArrowheads="1"/>
          </p:cNvSpPr>
          <p:nvPr>
            <p:ph idx="1"/>
          </p:nvPr>
        </p:nvSpPr>
        <p:spPr/>
        <p:txBody>
          <a:bodyPr/>
          <a:lstStyle/>
          <a:p>
            <a:pPr lvl="1" eaLnBrk="1" hangingPunct="1"/>
            <a:r>
              <a:rPr lang="en-US" altLang="en-US" sz="2000"/>
              <a:t>Whiskers: Data points inside 25/75%ile ± 1.5*Interquartile Range</a:t>
            </a:r>
          </a:p>
          <a:p>
            <a:pPr lvl="1" eaLnBrk="1" hangingPunct="1"/>
            <a:r>
              <a:rPr lang="en-US" altLang="en-US" sz="2000"/>
              <a:t>Shortest half: Most dense 50% of data</a:t>
            </a:r>
          </a:p>
        </p:txBody>
      </p:sp>
      <p:sp>
        <p:nvSpPr>
          <p:cNvPr id="61444" name="Slide Number Placeholder 3">
            <a:extLst>
              <a:ext uri="{FF2B5EF4-FFF2-40B4-BE49-F238E27FC236}">
                <a16:creationId xmlns:a16="http://schemas.microsoft.com/office/drawing/2014/main" id="{8FCC93F2-8B16-484B-BF91-4136A332845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1181B49-2085-4624-8236-A6BF9FEEDB69}" type="slidenum">
              <a:rPr lang="en-US" altLang="en-US" sz="800">
                <a:solidFill>
                  <a:schemeClr val="bg1"/>
                </a:solidFill>
                <a:latin typeface="Arial" panose="020B0604020202020204" pitchFamily="34" charset="0"/>
              </a:rPr>
              <a:pPr eaLnBrk="1" hangingPunct="1">
                <a:spcBef>
                  <a:spcPct val="0"/>
                </a:spcBef>
                <a:spcAft>
                  <a:spcPct val="40000"/>
                </a:spcAft>
                <a:buFontTx/>
                <a:buNone/>
              </a:pPr>
              <a:t>20</a:t>
            </a:fld>
            <a:endParaRPr lang="en-US" altLang="en-US" sz="800">
              <a:solidFill>
                <a:schemeClr val="bg1"/>
              </a:solidFill>
              <a:latin typeface="Arial" panose="020B0604020202020204" pitchFamily="34" charset="0"/>
            </a:endParaRPr>
          </a:p>
        </p:txBody>
      </p:sp>
      <p:pic>
        <p:nvPicPr>
          <p:cNvPr id="61445" name="Picture 4">
            <a:extLst>
              <a:ext uri="{FF2B5EF4-FFF2-40B4-BE49-F238E27FC236}">
                <a16:creationId xmlns:a16="http://schemas.microsoft.com/office/drawing/2014/main" id="{EAC404E3-2862-4E1A-9B7E-155BDDD6A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410200"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6" name="Footer Placeholder 1">
            <a:extLst>
              <a:ext uri="{FF2B5EF4-FFF2-40B4-BE49-F238E27FC236}">
                <a16:creationId xmlns:a16="http://schemas.microsoft.com/office/drawing/2014/main" id="{60E24FDA-E27C-46CA-8BD0-A8AA3DBAEAA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B92BCA4-112E-4228-8646-FA4BEE09A468}"/>
              </a:ext>
            </a:extLst>
          </p:cNvPr>
          <p:cNvSpPr>
            <a:spLocks noGrp="1" noChangeArrowheads="1"/>
          </p:cNvSpPr>
          <p:nvPr>
            <p:ph type="title"/>
          </p:nvPr>
        </p:nvSpPr>
        <p:spPr/>
        <p:txBody>
          <a:bodyPr/>
          <a:lstStyle/>
          <a:p>
            <a:pPr eaLnBrk="1" hangingPunct="1"/>
            <a:r>
              <a:rPr lang="en-US" altLang="en-US"/>
              <a:t>Box plot – how to calculate</a:t>
            </a:r>
          </a:p>
        </p:txBody>
      </p:sp>
      <p:sp>
        <p:nvSpPr>
          <p:cNvPr id="62467" name="Slide Number Placeholder 3">
            <a:extLst>
              <a:ext uri="{FF2B5EF4-FFF2-40B4-BE49-F238E27FC236}">
                <a16:creationId xmlns:a16="http://schemas.microsoft.com/office/drawing/2014/main" id="{8A13EBB3-8C34-4D48-8B72-4057B1CFFBF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908AA32-B36D-476A-888D-667298C4B447}" type="slidenum">
              <a:rPr lang="en-US" altLang="en-US" sz="800">
                <a:solidFill>
                  <a:schemeClr val="bg1"/>
                </a:solidFill>
                <a:latin typeface="Arial" panose="020B0604020202020204" pitchFamily="34" charset="0"/>
              </a:rPr>
              <a:pPr eaLnBrk="1" hangingPunct="1">
                <a:spcBef>
                  <a:spcPct val="0"/>
                </a:spcBef>
                <a:spcAft>
                  <a:spcPct val="40000"/>
                </a:spcAft>
                <a:buFontTx/>
                <a:buNone/>
              </a:pPr>
              <a:t>21</a:t>
            </a:fld>
            <a:endParaRPr lang="en-US" altLang="en-US" sz="800">
              <a:solidFill>
                <a:schemeClr val="bg1"/>
              </a:solidFill>
              <a:latin typeface="Arial" panose="020B0604020202020204" pitchFamily="34" charset="0"/>
            </a:endParaRPr>
          </a:p>
        </p:txBody>
      </p:sp>
      <p:graphicFrame>
        <p:nvGraphicFramePr>
          <p:cNvPr id="62468" name="Object 6">
            <a:extLst>
              <a:ext uri="{FF2B5EF4-FFF2-40B4-BE49-F238E27FC236}">
                <a16:creationId xmlns:a16="http://schemas.microsoft.com/office/drawing/2014/main" id="{2F80DC26-6EA2-41C3-9ADF-418E7227B17B}"/>
              </a:ext>
            </a:extLst>
          </p:cNvPr>
          <p:cNvGraphicFramePr>
            <a:graphicFrameLocks noChangeAspect="1"/>
          </p:cNvGraphicFramePr>
          <p:nvPr/>
        </p:nvGraphicFramePr>
        <p:xfrm>
          <a:off x="304800" y="1003300"/>
          <a:ext cx="8839200" cy="5026025"/>
        </p:xfrm>
        <a:graphic>
          <a:graphicData uri="http://schemas.openxmlformats.org/presentationml/2006/ole">
            <mc:AlternateContent xmlns:mc="http://schemas.openxmlformats.org/markup-compatibility/2006">
              <mc:Choice xmlns:v="urn:schemas-microsoft-com:vml" Requires="v">
                <p:oleObj spid="_x0000_s62471" name="Worksheet" r:id="rId3" imgW="5541386" imgH="3151744" progId="Excel.Sheet.8">
                  <p:embed/>
                </p:oleObj>
              </mc:Choice>
              <mc:Fallback>
                <p:oleObj name="Worksheet" r:id="rId3" imgW="5541386" imgH="3151744"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03300"/>
                        <a:ext cx="8839200" cy="502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9" name="Text Box 7">
            <a:extLst>
              <a:ext uri="{FF2B5EF4-FFF2-40B4-BE49-F238E27FC236}">
                <a16:creationId xmlns:a16="http://schemas.microsoft.com/office/drawing/2014/main" id="{3502AEB3-2B09-42D1-BE9D-AFE84E2948C2}"/>
              </a:ext>
            </a:extLst>
          </p:cNvPr>
          <p:cNvSpPr txBox="1">
            <a:spLocks noChangeArrowheads="1"/>
          </p:cNvSpPr>
          <p:nvPr/>
        </p:nvSpPr>
        <p:spPr bwMode="auto">
          <a:xfrm>
            <a:off x="4267200" y="6096000"/>
            <a:ext cx="46418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200">
                <a:latin typeface="Arial" panose="020B0604020202020204" pitchFamily="34" charset="0"/>
              </a:rPr>
              <a:t>Note: for precise procedure, see </a:t>
            </a:r>
            <a:r>
              <a:rPr lang="en-US" altLang="en-US" sz="1200" u="sng">
                <a:latin typeface="Arial" panose="020B0604020202020204" pitchFamily="34" charset="0"/>
              </a:rPr>
              <a:t>A,B,Cs of Exploratory Data Analysis</a:t>
            </a:r>
            <a:endParaRPr lang="en-US" altLang="en-US" sz="1200">
              <a:latin typeface="Arial" panose="020B0604020202020204" pitchFamily="34" charset="0"/>
            </a:endParaRPr>
          </a:p>
        </p:txBody>
      </p:sp>
      <p:sp>
        <p:nvSpPr>
          <p:cNvPr id="62470" name="Footer Placeholder 1">
            <a:extLst>
              <a:ext uri="{FF2B5EF4-FFF2-40B4-BE49-F238E27FC236}">
                <a16:creationId xmlns:a16="http://schemas.microsoft.com/office/drawing/2014/main" id="{595C7828-48A5-4BDA-9348-88A16016A11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6A44C2E-2BEE-4424-A9D9-02CB87980E66}"/>
              </a:ext>
            </a:extLst>
          </p:cNvPr>
          <p:cNvSpPr>
            <a:spLocks noGrp="1" noChangeArrowheads="1"/>
          </p:cNvSpPr>
          <p:nvPr>
            <p:ph type="title"/>
          </p:nvPr>
        </p:nvSpPr>
        <p:spPr/>
        <p:txBody>
          <a:bodyPr/>
          <a:lstStyle/>
          <a:p>
            <a:pPr eaLnBrk="1" hangingPunct="1"/>
            <a:r>
              <a:rPr lang="en-US" altLang="en-US"/>
              <a:t>Describing Data Graphically - Boxplot</a:t>
            </a:r>
          </a:p>
        </p:txBody>
      </p:sp>
      <p:sp>
        <p:nvSpPr>
          <p:cNvPr id="63491" name="Rectangle 5">
            <a:extLst>
              <a:ext uri="{FF2B5EF4-FFF2-40B4-BE49-F238E27FC236}">
                <a16:creationId xmlns:a16="http://schemas.microsoft.com/office/drawing/2014/main" id="{BD390A0B-E84B-4F31-A233-F6DA2871F7B1}"/>
              </a:ext>
            </a:extLst>
          </p:cNvPr>
          <p:cNvSpPr>
            <a:spLocks noGrp="1" noChangeArrowheads="1"/>
          </p:cNvSpPr>
          <p:nvPr>
            <p:ph idx="1"/>
          </p:nvPr>
        </p:nvSpPr>
        <p:spPr>
          <a:xfrm>
            <a:off x="457200" y="914400"/>
            <a:ext cx="8382000" cy="1371600"/>
          </a:xfrm>
        </p:spPr>
        <p:txBody>
          <a:bodyPr/>
          <a:lstStyle/>
          <a:p>
            <a:pPr lvl="1" eaLnBrk="1" hangingPunct="1"/>
            <a:r>
              <a:rPr lang="en-US" altLang="en-US" sz="1800"/>
              <a:t>Boxplots let you graphically see your data and identify unusual points</a:t>
            </a:r>
          </a:p>
          <a:p>
            <a:pPr lvl="1" eaLnBrk="1" hangingPunct="1"/>
            <a:r>
              <a:rPr lang="en-US" altLang="en-US" sz="1800"/>
              <a:t>Example: burst strength for a sample of 18 package blisters:</a:t>
            </a:r>
          </a:p>
          <a:p>
            <a:pPr lvl="2" eaLnBrk="1" hangingPunct="1"/>
            <a:r>
              <a:rPr lang="en-US" altLang="en-US" sz="2000"/>
              <a:t> 9, 13, 10, 11, 10, 14, 12, 24, 11, 10, 12, 11, 10, 8, 13, 12, 10, 13</a:t>
            </a:r>
          </a:p>
          <a:p>
            <a:pPr lvl="2" eaLnBrk="1" hangingPunct="1"/>
            <a:r>
              <a:rPr lang="en-US" altLang="en-US" sz="2000"/>
              <a:t>Minitab: Graph / Boxplot</a:t>
            </a:r>
          </a:p>
        </p:txBody>
      </p:sp>
      <p:sp>
        <p:nvSpPr>
          <p:cNvPr id="63492" name="Slide Number Placeholder 3">
            <a:extLst>
              <a:ext uri="{FF2B5EF4-FFF2-40B4-BE49-F238E27FC236}">
                <a16:creationId xmlns:a16="http://schemas.microsoft.com/office/drawing/2014/main" id="{24246B67-E2F5-44A2-948A-827148D39A1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8C2107E-6F4B-48D9-A532-A5A24945F0A9}" type="slidenum">
              <a:rPr lang="en-US" altLang="en-US" sz="800">
                <a:solidFill>
                  <a:schemeClr val="bg1"/>
                </a:solidFill>
                <a:latin typeface="Arial" panose="020B0604020202020204" pitchFamily="34" charset="0"/>
              </a:rPr>
              <a:pPr eaLnBrk="1" hangingPunct="1">
                <a:spcBef>
                  <a:spcPct val="0"/>
                </a:spcBef>
                <a:spcAft>
                  <a:spcPct val="40000"/>
                </a:spcAft>
                <a:buFontTx/>
                <a:buNone/>
              </a:pPr>
              <a:t>22</a:t>
            </a:fld>
            <a:endParaRPr lang="en-US" altLang="en-US" sz="800">
              <a:solidFill>
                <a:schemeClr val="bg1"/>
              </a:solidFill>
              <a:latin typeface="Arial" panose="020B0604020202020204" pitchFamily="34" charset="0"/>
            </a:endParaRPr>
          </a:p>
        </p:txBody>
      </p:sp>
      <p:pic>
        <p:nvPicPr>
          <p:cNvPr id="63493" name="Picture 20" descr="Activity">
            <a:extLst>
              <a:ext uri="{FF2B5EF4-FFF2-40B4-BE49-F238E27FC236}">
                <a16:creationId xmlns:a16="http://schemas.microsoft.com/office/drawing/2014/main" id="{95FED036-378E-40B5-8FA7-8E6383D90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1">
            <a:extLst>
              <a:ext uri="{FF2B5EF4-FFF2-40B4-BE49-F238E27FC236}">
                <a16:creationId xmlns:a16="http://schemas.microsoft.com/office/drawing/2014/main" id="{756A8E76-F476-434B-B890-3741CFDA5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58674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3495" name="Rectangle 22">
            <a:extLst>
              <a:ext uri="{FF2B5EF4-FFF2-40B4-BE49-F238E27FC236}">
                <a16:creationId xmlns:a16="http://schemas.microsoft.com/office/drawing/2014/main" id="{0C6878A4-DD97-4F52-AD4C-A53AF3A2E858}"/>
              </a:ext>
            </a:extLst>
          </p:cNvPr>
          <p:cNvSpPr>
            <a:spLocks noChangeArrowheads="1"/>
          </p:cNvSpPr>
          <p:nvPr/>
        </p:nvSpPr>
        <p:spPr bwMode="auto">
          <a:xfrm>
            <a:off x="6553200" y="3200400"/>
            <a:ext cx="24384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10000"/>
              </a:spcBef>
              <a:spcAft>
                <a:spcPct val="10000"/>
              </a:spcAft>
              <a:buClr>
                <a:schemeClr val="tx1"/>
              </a:buClr>
              <a:buFontTx/>
              <a:buNone/>
            </a:pPr>
            <a:r>
              <a:rPr lang="en-US" altLang="en-US" sz="2000">
                <a:latin typeface="Arial" panose="020B0604020202020204" pitchFamily="34" charset="0"/>
              </a:rPr>
              <a:t>The box represents the middle 50% of the data.  The “fences” give the smallest and largest data points within the approximate 99% limits.  The outer point represents a potential outlier.</a:t>
            </a:r>
          </a:p>
        </p:txBody>
      </p:sp>
      <p:sp>
        <p:nvSpPr>
          <p:cNvPr id="552977" name="Line 17">
            <a:extLst>
              <a:ext uri="{FF2B5EF4-FFF2-40B4-BE49-F238E27FC236}">
                <a16:creationId xmlns:a16="http://schemas.microsoft.com/office/drawing/2014/main" id="{0315AFC4-A7F6-4CD1-BE80-29B617678780}"/>
              </a:ext>
            </a:extLst>
          </p:cNvPr>
          <p:cNvSpPr>
            <a:spLocks noChangeShapeType="1"/>
          </p:cNvSpPr>
          <p:nvPr/>
        </p:nvSpPr>
        <p:spPr bwMode="auto">
          <a:xfrm flipH="1">
            <a:off x="4343400" y="2667000"/>
            <a:ext cx="2362200" cy="3810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552978" name="Text Box 18">
            <a:extLst>
              <a:ext uri="{FF2B5EF4-FFF2-40B4-BE49-F238E27FC236}">
                <a16:creationId xmlns:a16="http://schemas.microsoft.com/office/drawing/2014/main" id="{370944B6-6FCE-4939-992F-C3CA8E69AD3A}"/>
              </a:ext>
            </a:extLst>
          </p:cNvPr>
          <p:cNvSpPr txBox="1">
            <a:spLocks noChangeArrowheads="1"/>
          </p:cNvSpPr>
          <p:nvPr/>
        </p:nvSpPr>
        <p:spPr bwMode="auto">
          <a:xfrm>
            <a:off x="6781800" y="2362200"/>
            <a:ext cx="9620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Possible</a:t>
            </a:r>
            <a:br>
              <a:rPr lang="en-US" altLang="en-US" sz="2000">
                <a:latin typeface="Arial" panose="020B0604020202020204" pitchFamily="34" charset="0"/>
              </a:rPr>
            </a:br>
            <a:r>
              <a:rPr lang="en-US" altLang="en-US" sz="2000">
                <a:latin typeface="Arial" panose="020B0604020202020204" pitchFamily="34" charset="0"/>
              </a:rPr>
              <a:t>outlier</a:t>
            </a:r>
          </a:p>
        </p:txBody>
      </p:sp>
      <p:sp>
        <p:nvSpPr>
          <p:cNvPr id="63498" name="Footer Placeholder 1">
            <a:extLst>
              <a:ext uri="{FF2B5EF4-FFF2-40B4-BE49-F238E27FC236}">
                <a16:creationId xmlns:a16="http://schemas.microsoft.com/office/drawing/2014/main" id="{C1B6B747-09F1-465E-A1E4-4B686E6E884B}"/>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529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7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solidFill>
          <a:srgbClr val="84BD00"/>
        </a:solidFill>
        <a:effectLst/>
      </p:bgPr>
    </p:bg>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9163CB1A-45F9-4496-AF3D-5A8C02DF9112}"/>
              </a:ext>
            </a:extLst>
          </p:cNvPr>
          <p:cNvSpPr>
            <a:spLocks noGrp="1"/>
          </p:cNvSpPr>
          <p:nvPr>
            <p:ph type="ctrTitle"/>
          </p:nvPr>
        </p:nvSpPr>
        <p:spPr>
          <a:xfrm>
            <a:off x="381000" y="2201863"/>
            <a:ext cx="3810000" cy="1531937"/>
          </a:xfrm>
        </p:spPr>
        <p:txBody>
          <a:bodyPr/>
          <a:lstStyle/>
          <a:p>
            <a:pPr marL="6350" indent="-6350" eaLnBrk="1" hangingPunct="1">
              <a:lnSpc>
                <a:spcPct val="100000"/>
              </a:lnSpc>
              <a:spcAft>
                <a:spcPct val="10000"/>
              </a:spcAft>
            </a:pPr>
            <a:r>
              <a:rPr lang="en-US" altLang="en-US">
                <a:solidFill>
                  <a:schemeClr val="tx1"/>
                </a:solidFill>
              </a:rPr>
              <a:t>UNIT 2: THE NORMAL PROBABILITY DISTRIBUTION</a:t>
            </a:r>
          </a:p>
        </p:txBody>
      </p:sp>
      <p:sp>
        <p:nvSpPr>
          <p:cNvPr id="64515" name="Freeform 4">
            <a:extLst>
              <a:ext uri="{FF2B5EF4-FFF2-40B4-BE49-F238E27FC236}">
                <a16:creationId xmlns:a16="http://schemas.microsoft.com/office/drawing/2014/main" id="{561F1A79-6291-4223-8D35-0F03F47A4E7A}"/>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1757804768 w 94692"/>
              <a:gd name="T5" fmla="*/ 0 h 3865545"/>
              <a:gd name="T6" fmla="*/ 1757804768 w 94692"/>
              <a:gd name="T7" fmla="*/ 2072163 h 3865545"/>
              <a:gd name="T8" fmla="*/ 0 w 94692"/>
              <a:gd name="T9" fmla="*/ 2072163 h 3865545"/>
              <a:gd name="T10" fmla="*/ 0 w 94692"/>
              <a:gd name="T11" fmla="*/ 2072163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64516" name="Rectangle 3">
            <a:extLst>
              <a:ext uri="{FF2B5EF4-FFF2-40B4-BE49-F238E27FC236}">
                <a16:creationId xmlns:a16="http://schemas.microsoft.com/office/drawing/2014/main" id="{C324BE91-B053-419C-835E-AC94C6BA37C5}"/>
              </a:ext>
            </a:extLst>
          </p:cNvPr>
          <p:cNvSpPr txBox="1">
            <a:spLocks noChangeArrowheads="1"/>
          </p:cNvSpPr>
          <p:nvPr/>
        </p:nvSpPr>
        <p:spPr bwMode="gray">
          <a:xfrm>
            <a:off x="4953000" y="2209800"/>
            <a:ext cx="38147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114300" indent="292100" defTabSz="457200" eaLnBrk="0" hangingPunct="0">
              <a:spcBef>
                <a:spcPct val="40000"/>
              </a:spcBef>
              <a:spcAft>
                <a:spcPct val="0"/>
              </a:spcAft>
              <a:buChar char="•"/>
              <a:defRPr sz="2200">
                <a:solidFill>
                  <a:schemeClr val="tx1"/>
                </a:solidFill>
                <a:latin typeface="Calibri" panose="020F0502020204030204" pitchFamily="34" charset="0"/>
              </a:defRPr>
            </a:lvl2pPr>
            <a:lvl3pPr marL="1143000" indent="-228600" defTabSz="4572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20000"/>
              </a:spcBef>
              <a:spcAft>
                <a:spcPct val="20000"/>
              </a:spcAft>
              <a:buFontTx/>
              <a:buNone/>
            </a:pPr>
            <a:endParaRPr lang="en-US" altLang="en-US" sz="2800">
              <a:solidFill>
                <a:srgbClr val="CC3300"/>
              </a:solidFill>
            </a:endParaRPr>
          </a:p>
          <a:p>
            <a:pPr lvl="1" eaLnBrk="1" hangingPunct="1"/>
            <a:endParaRPr lang="en-US" altLang="en-US" sz="2400"/>
          </a:p>
          <a:p>
            <a:pPr lvl="1" eaLnBrk="1" hangingPunct="1"/>
            <a:endParaRPr lang="en-US"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4FB189A7-D2CA-43E5-862F-45717A35C01C}"/>
              </a:ext>
            </a:extLst>
          </p:cNvPr>
          <p:cNvSpPr>
            <a:spLocks noGrp="1" noChangeArrowheads="1"/>
          </p:cNvSpPr>
          <p:nvPr>
            <p:ph type="title"/>
          </p:nvPr>
        </p:nvSpPr>
        <p:spPr/>
        <p:txBody>
          <a:bodyPr/>
          <a:lstStyle/>
          <a:p>
            <a:pPr eaLnBrk="1" hangingPunct="1"/>
            <a:r>
              <a:rPr lang="en-US" altLang="en-US"/>
              <a:t>Normal Distribution </a:t>
            </a:r>
          </a:p>
        </p:txBody>
      </p:sp>
      <p:sp>
        <p:nvSpPr>
          <p:cNvPr id="65539" name="Slide Number Placeholder 2">
            <a:extLst>
              <a:ext uri="{FF2B5EF4-FFF2-40B4-BE49-F238E27FC236}">
                <a16:creationId xmlns:a16="http://schemas.microsoft.com/office/drawing/2014/main" id="{49B419B5-A699-4984-917B-20345800E36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70D280F-31E0-4B38-9035-E02F08ED318A}" type="slidenum">
              <a:rPr lang="en-US" altLang="en-US" sz="800">
                <a:solidFill>
                  <a:schemeClr val="bg1"/>
                </a:solidFill>
                <a:latin typeface="Arial" panose="020B0604020202020204" pitchFamily="34" charset="0"/>
              </a:rPr>
              <a:pPr eaLnBrk="1" hangingPunct="1">
                <a:spcBef>
                  <a:spcPct val="0"/>
                </a:spcBef>
                <a:spcAft>
                  <a:spcPct val="40000"/>
                </a:spcAft>
                <a:buFontTx/>
                <a:buNone/>
              </a:pPr>
              <a:t>24</a:t>
            </a:fld>
            <a:endParaRPr lang="en-US" altLang="en-US" sz="800">
              <a:solidFill>
                <a:schemeClr val="bg1"/>
              </a:solidFill>
              <a:latin typeface="Arial" panose="020B0604020202020204" pitchFamily="34" charset="0"/>
            </a:endParaRPr>
          </a:p>
        </p:txBody>
      </p:sp>
      <p:sp>
        <p:nvSpPr>
          <p:cNvPr id="65540" name="Text Box 3">
            <a:extLst>
              <a:ext uri="{FF2B5EF4-FFF2-40B4-BE49-F238E27FC236}">
                <a16:creationId xmlns:a16="http://schemas.microsoft.com/office/drawing/2014/main" id="{B35445EB-DC0F-4543-8B7C-1FBDA5E1BFEA}"/>
              </a:ext>
            </a:extLst>
          </p:cNvPr>
          <p:cNvSpPr txBox="1">
            <a:spLocks noChangeArrowheads="1"/>
          </p:cNvSpPr>
          <p:nvPr/>
        </p:nvSpPr>
        <p:spPr bwMode="auto">
          <a:xfrm>
            <a:off x="6705600" y="1676400"/>
            <a:ext cx="190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400">
                <a:latin typeface="Arial" panose="020B0604020202020204" pitchFamily="34" charset="0"/>
              </a:rPr>
              <a:t>Bell-shaped; </a:t>
            </a:r>
            <a:br>
              <a:rPr lang="en-US" altLang="en-US" sz="2400">
                <a:latin typeface="Arial" panose="020B0604020202020204" pitchFamily="34" charset="0"/>
              </a:rPr>
            </a:br>
            <a:r>
              <a:rPr lang="en-US" altLang="en-US" sz="2400">
                <a:latin typeface="Arial" panose="020B0604020202020204" pitchFamily="34" charset="0"/>
              </a:rPr>
              <a:t>Gaussian</a:t>
            </a:r>
          </a:p>
        </p:txBody>
      </p:sp>
      <p:sp>
        <p:nvSpPr>
          <p:cNvPr id="65541" name="Rectangle 4">
            <a:extLst>
              <a:ext uri="{FF2B5EF4-FFF2-40B4-BE49-F238E27FC236}">
                <a16:creationId xmlns:a16="http://schemas.microsoft.com/office/drawing/2014/main" id="{0CE7ABA5-98E4-48D2-B30C-2CE432A9EACE}"/>
              </a:ext>
            </a:extLst>
          </p:cNvPr>
          <p:cNvSpPr>
            <a:spLocks noChangeArrowheads="1"/>
          </p:cNvSpPr>
          <p:nvPr/>
        </p:nvSpPr>
        <p:spPr bwMode="auto">
          <a:xfrm>
            <a:off x="1143000" y="5410200"/>
            <a:ext cx="739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 Average ± 1 sd will contain about 68% of the population</a:t>
            </a:r>
            <a:br>
              <a:rPr lang="en-US" altLang="en-US" sz="2000">
                <a:latin typeface="Arial" panose="020B0604020202020204" pitchFamily="34" charset="0"/>
              </a:rPr>
            </a:br>
            <a:r>
              <a:rPr lang="en-US" altLang="en-US" sz="2000">
                <a:latin typeface="Arial" panose="020B0604020202020204" pitchFamily="34" charset="0"/>
              </a:rPr>
              <a:t>• Average ± 2 sd will contain about 95% of the population</a:t>
            </a:r>
            <a:br>
              <a:rPr lang="en-US" altLang="en-US" sz="2000">
                <a:latin typeface="Arial" panose="020B0604020202020204" pitchFamily="34" charset="0"/>
              </a:rPr>
            </a:br>
            <a:r>
              <a:rPr lang="en-US" altLang="en-US" sz="2000">
                <a:latin typeface="Arial" panose="020B0604020202020204" pitchFamily="34" charset="0"/>
              </a:rPr>
              <a:t>• Average ± 3 sd will contain about 99.7% of the population</a:t>
            </a:r>
          </a:p>
        </p:txBody>
      </p:sp>
      <p:sp>
        <p:nvSpPr>
          <p:cNvPr id="65542" name="Line 5">
            <a:extLst>
              <a:ext uri="{FF2B5EF4-FFF2-40B4-BE49-F238E27FC236}">
                <a16:creationId xmlns:a16="http://schemas.microsoft.com/office/drawing/2014/main" id="{4D7D7865-6C40-4F78-ACF1-A210D0975242}"/>
              </a:ext>
            </a:extLst>
          </p:cNvPr>
          <p:cNvSpPr>
            <a:spLocks noChangeShapeType="1"/>
          </p:cNvSpPr>
          <p:nvPr/>
        </p:nvSpPr>
        <p:spPr bwMode="auto">
          <a:xfrm>
            <a:off x="4673600" y="1127125"/>
            <a:ext cx="0" cy="2795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3" name="Line 6">
            <a:extLst>
              <a:ext uri="{FF2B5EF4-FFF2-40B4-BE49-F238E27FC236}">
                <a16:creationId xmlns:a16="http://schemas.microsoft.com/office/drawing/2014/main" id="{895F1E38-82A7-4A1E-97DE-C75ED5AD1B1A}"/>
              </a:ext>
            </a:extLst>
          </p:cNvPr>
          <p:cNvSpPr>
            <a:spLocks noChangeShapeType="1"/>
          </p:cNvSpPr>
          <p:nvPr/>
        </p:nvSpPr>
        <p:spPr bwMode="auto">
          <a:xfrm>
            <a:off x="157163" y="3937000"/>
            <a:ext cx="8809037" cy="0"/>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4" name="Rectangle 7">
            <a:extLst>
              <a:ext uri="{FF2B5EF4-FFF2-40B4-BE49-F238E27FC236}">
                <a16:creationId xmlns:a16="http://schemas.microsoft.com/office/drawing/2014/main" id="{034BC5BC-32A6-4431-9564-D95D076C2170}"/>
              </a:ext>
            </a:extLst>
          </p:cNvPr>
          <p:cNvSpPr>
            <a:spLocks noChangeArrowheads="1"/>
          </p:cNvSpPr>
          <p:nvPr/>
        </p:nvSpPr>
        <p:spPr bwMode="auto">
          <a:xfrm>
            <a:off x="1473200" y="3941763"/>
            <a:ext cx="6392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800">
                <a:latin typeface="Arial" panose="020B0604020202020204" pitchFamily="34" charset="0"/>
              </a:rPr>
              <a:t>-3</a:t>
            </a:r>
            <a:r>
              <a:rPr lang="en-US" altLang="en-US" sz="1800">
                <a:latin typeface="Symbol" panose="05050102010706020507" pitchFamily="18" charset="2"/>
              </a:rPr>
              <a:t>s</a:t>
            </a:r>
            <a:r>
              <a:rPr lang="en-US" altLang="en-US" sz="1800">
                <a:latin typeface="Arial" panose="020B0604020202020204" pitchFamily="34" charset="0"/>
              </a:rPr>
              <a:t>         -</a:t>
            </a:r>
            <a:r>
              <a:rPr lang="en-US" altLang="en-US" sz="1800">
                <a:latin typeface="Symbol" panose="05050102010706020507" pitchFamily="18" charset="2"/>
              </a:rPr>
              <a:t>2s</a:t>
            </a:r>
            <a:r>
              <a:rPr lang="en-US" altLang="en-US" sz="1800">
                <a:latin typeface="Arial" panose="020B0604020202020204" pitchFamily="34" charset="0"/>
              </a:rPr>
              <a:t>          -1</a:t>
            </a:r>
            <a:r>
              <a:rPr lang="en-US" altLang="en-US" sz="1800">
                <a:latin typeface="Symbol" panose="05050102010706020507" pitchFamily="18" charset="2"/>
              </a:rPr>
              <a:t>s</a:t>
            </a:r>
            <a:r>
              <a:rPr lang="en-US" altLang="en-US" sz="1800">
                <a:latin typeface="Arial" panose="020B0604020202020204" pitchFamily="34" charset="0"/>
              </a:rPr>
              <a:t>             </a:t>
            </a:r>
            <a:r>
              <a:rPr lang="en-US" altLang="en-US" sz="1800">
                <a:latin typeface="Symbol" panose="05050102010706020507" pitchFamily="18" charset="2"/>
              </a:rPr>
              <a:t>m</a:t>
            </a:r>
            <a:r>
              <a:rPr lang="en-US" altLang="en-US" sz="1800">
                <a:latin typeface="Arial" panose="020B0604020202020204" pitchFamily="34" charset="0"/>
              </a:rPr>
              <a:t>            +1</a:t>
            </a:r>
            <a:r>
              <a:rPr lang="en-US" altLang="en-US" sz="1800">
                <a:latin typeface="Symbol" panose="05050102010706020507" pitchFamily="18" charset="2"/>
              </a:rPr>
              <a:t>s</a:t>
            </a:r>
            <a:r>
              <a:rPr lang="en-US" altLang="en-US" sz="1800">
                <a:latin typeface="Arial" panose="020B0604020202020204" pitchFamily="34" charset="0"/>
              </a:rPr>
              <a:t>         +2</a:t>
            </a:r>
            <a:r>
              <a:rPr lang="en-US" altLang="en-US" sz="1800">
                <a:latin typeface="Symbol" panose="05050102010706020507" pitchFamily="18" charset="2"/>
              </a:rPr>
              <a:t>s</a:t>
            </a:r>
            <a:r>
              <a:rPr lang="en-US" altLang="en-US" sz="1800">
                <a:latin typeface="Arial" panose="020B0604020202020204" pitchFamily="34" charset="0"/>
              </a:rPr>
              <a:t>        +3</a:t>
            </a:r>
            <a:r>
              <a:rPr lang="en-US" altLang="en-US" sz="1800">
                <a:latin typeface="Symbol" panose="05050102010706020507" pitchFamily="18" charset="2"/>
              </a:rPr>
              <a:t>s</a:t>
            </a:r>
          </a:p>
        </p:txBody>
      </p:sp>
      <p:sp>
        <p:nvSpPr>
          <p:cNvPr id="65545" name="Rectangle 8">
            <a:extLst>
              <a:ext uri="{FF2B5EF4-FFF2-40B4-BE49-F238E27FC236}">
                <a16:creationId xmlns:a16="http://schemas.microsoft.com/office/drawing/2014/main" id="{E23D953B-030A-4D28-83D5-8152461E2199}"/>
              </a:ext>
            </a:extLst>
          </p:cNvPr>
          <p:cNvSpPr>
            <a:spLocks noChangeArrowheads="1"/>
          </p:cNvSpPr>
          <p:nvPr/>
        </p:nvSpPr>
        <p:spPr bwMode="auto">
          <a:xfrm>
            <a:off x="4222750" y="4246563"/>
            <a:ext cx="869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600">
                <a:latin typeface="Arial" panose="020B0604020202020204" pitchFamily="34" charset="0"/>
              </a:rPr>
              <a:t>68.26%</a:t>
            </a:r>
          </a:p>
        </p:txBody>
      </p:sp>
      <p:sp>
        <p:nvSpPr>
          <p:cNvPr id="65546" name="Rectangle 9">
            <a:extLst>
              <a:ext uri="{FF2B5EF4-FFF2-40B4-BE49-F238E27FC236}">
                <a16:creationId xmlns:a16="http://schemas.microsoft.com/office/drawing/2014/main" id="{164B09C6-BE7D-4AE7-8932-9E903DFA0170}"/>
              </a:ext>
            </a:extLst>
          </p:cNvPr>
          <p:cNvSpPr>
            <a:spLocks noChangeArrowheads="1"/>
          </p:cNvSpPr>
          <p:nvPr/>
        </p:nvSpPr>
        <p:spPr bwMode="auto">
          <a:xfrm>
            <a:off x="4222750" y="4603750"/>
            <a:ext cx="869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600">
                <a:latin typeface="Arial" panose="020B0604020202020204" pitchFamily="34" charset="0"/>
              </a:rPr>
              <a:t>95.46%</a:t>
            </a:r>
          </a:p>
        </p:txBody>
      </p:sp>
      <p:sp>
        <p:nvSpPr>
          <p:cNvPr id="65547" name="Rectangle 10">
            <a:extLst>
              <a:ext uri="{FF2B5EF4-FFF2-40B4-BE49-F238E27FC236}">
                <a16:creationId xmlns:a16="http://schemas.microsoft.com/office/drawing/2014/main" id="{EC87B49E-B8B1-44AA-B7BA-0503FB705AF4}"/>
              </a:ext>
            </a:extLst>
          </p:cNvPr>
          <p:cNvSpPr>
            <a:spLocks noChangeArrowheads="1"/>
          </p:cNvSpPr>
          <p:nvPr/>
        </p:nvSpPr>
        <p:spPr bwMode="auto">
          <a:xfrm>
            <a:off x="4222750" y="4930775"/>
            <a:ext cx="869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600">
                <a:latin typeface="Arial" panose="020B0604020202020204" pitchFamily="34" charset="0"/>
              </a:rPr>
              <a:t>99.73%</a:t>
            </a:r>
          </a:p>
        </p:txBody>
      </p:sp>
      <p:sp>
        <p:nvSpPr>
          <p:cNvPr id="65548" name="Line 11">
            <a:extLst>
              <a:ext uri="{FF2B5EF4-FFF2-40B4-BE49-F238E27FC236}">
                <a16:creationId xmlns:a16="http://schemas.microsoft.com/office/drawing/2014/main" id="{AACB00CE-252D-4C4A-83F2-AC03436AB12E}"/>
              </a:ext>
            </a:extLst>
          </p:cNvPr>
          <p:cNvSpPr>
            <a:spLocks noChangeShapeType="1"/>
          </p:cNvSpPr>
          <p:nvPr/>
        </p:nvSpPr>
        <p:spPr bwMode="auto">
          <a:xfrm flipH="1">
            <a:off x="3594100" y="4379913"/>
            <a:ext cx="658813" cy="0"/>
          </a:xfrm>
          <a:prstGeom prst="line">
            <a:avLst/>
          </a:prstGeom>
          <a:noFill/>
          <a:ln w="12699">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49" name="Line 12">
            <a:extLst>
              <a:ext uri="{FF2B5EF4-FFF2-40B4-BE49-F238E27FC236}">
                <a16:creationId xmlns:a16="http://schemas.microsoft.com/office/drawing/2014/main" id="{AA3756E5-FD22-458D-96D8-E319BDEC1B89}"/>
              </a:ext>
            </a:extLst>
          </p:cNvPr>
          <p:cNvSpPr>
            <a:spLocks noChangeShapeType="1"/>
          </p:cNvSpPr>
          <p:nvPr/>
        </p:nvSpPr>
        <p:spPr bwMode="auto">
          <a:xfrm>
            <a:off x="5021263" y="4379913"/>
            <a:ext cx="693737" cy="0"/>
          </a:xfrm>
          <a:prstGeom prst="line">
            <a:avLst/>
          </a:prstGeom>
          <a:noFill/>
          <a:ln w="12699">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50" name="Line 13">
            <a:extLst>
              <a:ext uri="{FF2B5EF4-FFF2-40B4-BE49-F238E27FC236}">
                <a16:creationId xmlns:a16="http://schemas.microsoft.com/office/drawing/2014/main" id="{98EB3D07-9E2A-4F5F-B91A-9990359CE98A}"/>
              </a:ext>
            </a:extLst>
          </p:cNvPr>
          <p:cNvSpPr>
            <a:spLocks noChangeShapeType="1"/>
          </p:cNvSpPr>
          <p:nvPr/>
        </p:nvSpPr>
        <p:spPr bwMode="auto">
          <a:xfrm>
            <a:off x="3581400" y="4189413"/>
            <a:ext cx="0" cy="388937"/>
          </a:xfrm>
          <a:prstGeom prst="line">
            <a:avLst/>
          </a:prstGeom>
          <a:noFill/>
          <a:ln w="12699">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1" name="Line 14">
            <a:extLst>
              <a:ext uri="{FF2B5EF4-FFF2-40B4-BE49-F238E27FC236}">
                <a16:creationId xmlns:a16="http://schemas.microsoft.com/office/drawing/2014/main" id="{4503517F-A044-47E4-86F6-2248FF8EEFF2}"/>
              </a:ext>
            </a:extLst>
          </p:cNvPr>
          <p:cNvSpPr>
            <a:spLocks noChangeShapeType="1"/>
          </p:cNvSpPr>
          <p:nvPr/>
        </p:nvSpPr>
        <p:spPr bwMode="auto">
          <a:xfrm>
            <a:off x="5634038" y="4189413"/>
            <a:ext cx="0" cy="388937"/>
          </a:xfrm>
          <a:prstGeom prst="line">
            <a:avLst/>
          </a:prstGeom>
          <a:noFill/>
          <a:ln w="12699">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2" name="Line 15">
            <a:extLst>
              <a:ext uri="{FF2B5EF4-FFF2-40B4-BE49-F238E27FC236}">
                <a16:creationId xmlns:a16="http://schemas.microsoft.com/office/drawing/2014/main" id="{867D58AA-A568-4678-8202-9B67B324D801}"/>
              </a:ext>
            </a:extLst>
          </p:cNvPr>
          <p:cNvSpPr>
            <a:spLocks noChangeShapeType="1"/>
          </p:cNvSpPr>
          <p:nvPr/>
        </p:nvSpPr>
        <p:spPr bwMode="auto">
          <a:xfrm>
            <a:off x="2597150" y="4551363"/>
            <a:ext cx="0" cy="368300"/>
          </a:xfrm>
          <a:prstGeom prst="line">
            <a:avLst/>
          </a:prstGeom>
          <a:noFill/>
          <a:ln w="12699">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3" name="Line 16">
            <a:extLst>
              <a:ext uri="{FF2B5EF4-FFF2-40B4-BE49-F238E27FC236}">
                <a16:creationId xmlns:a16="http://schemas.microsoft.com/office/drawing/2014/main" id="{020D2045-FEAF-4D1E-A663-AFC8CC67E079}"/>
              </a:ext>
            </a:extLst>
          </p:cNvPr>
          <p:cNvSpPr>
            <a:spLocks noChangeShapeType="1"/>
          </p:cNvSpPr>
          <p:nvPr/>
        </p:nvSpPr>
        <p:spPr bwMode="auto">
          <a:xfrm>
            <a:off x="6659563" y="4533900"/>
            <a:ext cx="0" cy="406400"/>
          </a:xfrm>
          <a:prstGeom prst="line">
            <a:avLst/>
          </a:prstGeom>
          <a:noFill/>
          <a:ln w="12699">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4" name="Line 17">
            <a:extLst>
              <a:ext uri="{FF2B5EF4-FFF2-40B4-BE49-F238E27FC236}">
                <a16:creationId xmlns:a16="http://schemas.microsoft.com/office/drawing/2014/main" id="{F455D5A5-4AB1-49ED-BBEA-3040C54D9D2B}"/>
              </a:ext>
            </a:extLst>
          </p:cNvPr>
          <p:cNvSpPr>
            <a:spLocks noChangeShapeType="1"/>
          </p:cNvSpPr>
          <p:nvPr/>
        </p:nvSpPr>
        <p:spPr bwMode="auto">
          <a:xfrm flipH="1">
            <a:off x="2584450" y="4743450"/>
            <a:ext cx="1668463" cy="0"/>
          </a:xfrm>
          <a:prstGeom prst="line">
            <a:avLst/>
          </a:prstGeom>
          <a:noFill/>
          <a:ln w="12699">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55" name="Line 18">
            <a:extLst>
              <a:ext uri="{FF2B5EF4-FFF2-40B4-BE49-F238E27FC236}">
                <a16:creationId xmlns:a16="http://schemas.microsoft.com/office/drawing/2014/main" id="{D71B1202-6E8E-4E5D-B334-8E37B78D0946}"/>
              </a:ext>
            </a:extLst>
          </p:cNvPr>
          <p:cNvSpPr>
            <a:spLocks noChangeShapeType="1"/>
          </p:cNvSpPr>
          <p:nvPr/>
        </p:nvSpPr>
        <p:spPr bwMode="auto">
          <a:xfrm>
            <a:off x="4945063" y="4743450"/>
            <a:ext cx="1684337" cy="0"/>
          </a:xfrm>
          <a:prstGeom prst="line">
            <a:avLst/>
          </a:prstGeom>
          <a:noFill/>
          <a:ln w="12699">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56" name="Line 19">
            <a:extLst>
              <a:ext uri="{FF2B5EF4-FFF2-40B4-BE49-F238E27FC236}">
                <a16:creationId xmlns:a16="http://schemas.microsoft.com/office/drawing/2014/main" id="{ACF175F2-EA37-4117-BA59-EDF2917A802A}"/>
              </a:ext>
            </a:extLst>
          </p:cNvPr>
          <p:cNvSpPr>
            <a:spLocks noChangeShapeType="1"/>
          </p:cNvSpPr>
          <p:nvPr/>
        </p:nvSpPr>
        <p:spPr bwMode="auto">
          <a:xfrm>
            <a:off x="1695450" y="4856163"/>
            <a:ext cx="0" cy="427037"/>
          </a:xfrm>
          <a:prstGeom prst="line">
            <a:avLst/>
          </a:prstGeom>
          <a:noFill/>
          <a:ln w="12699">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7" name="Line 20">
            <a:extLst>
              <a:ext uri="{FF2B5EF4-FFF2-40B4-BE49-F238E27FC236}">
                <a16:creationId xmlns:a16="http://schemas.microsoft.com/office/drawing/2014/main" id="{4458B4A4-E359-4C3E-80BA-D6CD92B97DA9}"/>
              </a:ext>
            </a:extLst>
          </p:cNvPr>
          <p:cNvSpPr>
            <a:spLocks noChangeShapeType="1"/>
          </p:cNvSpPr>
          <p:nvPr/>
        </p:nvSpPr>
        <p:spPr bwMode="auto">
          <a:xfrm>
            <a:off x="7448550" y="4856163"/>
            <a:ext cx="0" cy="388937"/>
          </a:xfrm>
          <a:prstGeom prst="line">
            <a:avLst/>
          </a:prstGeom>
          <a:noFill/>
          <a:ln w="12699">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8" name="Line 21">
            <a:extLst>
              <a:ext uri="{FF2B5EF4-FFF2-40B4-BE49-F238E27FC236}">
                <a16:creationId xmlns:a16="http://schemas.microsoft.com/office/drawing/2014/main" id="{21090BC5-153E-4F98-8BD3-FD35EF482F5D}"/>
              </a:ext>
            </a:extLst>
          </p:cNvPr>
          <p:cNvSpPr>
            <a:spLocks noChangeShapeType="1"/>
          </p:cNvSpPr>
          <p:nvPr/>
        </p:nvSpPr>
        <p:spPr bwMode="auto">
          <a:xfrm flipH="1">
            <a:off x="1708150" y="5065713"/>
            <a:ext cx="2565400" cy="0"/>
          </a:xfrm>
          <a:prstGeom prst="line">
            <a:avLst/>
          </a:prstGeom>
          <a:noFill/>
          <a:ln w="12699">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59" name="Line 22">
            <a:extLst>
              <a:ext uri="{FF2B5EF4-FFF2-40B4-BE49-F238E27FC236}">
                <a16:creationId xmlns:a16="http://schemas.microsoft.com/office/drawing/2014/main" id="{AF044571-FB46-424B-B625-30E4CD871CAA}"/>
              </a:ext>
            </a:extLst>
          </p:cNvPr>
          <p:cNvSpPr>
            <a:spLocks noChangeShapeType="1"/>
          </p:cNvSpPr>
          <p:nvPr/>
        </p:nvSpPr>
        <p:spPr bwMode="auto">
          <a:xfrm>
            <a:off x="5003800" y="5065713"/>
            <a:ext cx="2616200" cy="0"/>
          </a:xfrm>
          <a:prstGeom prst="line">
            <a:avLst/>
          </a:prstGeom>
          <a:noFill/>
          <a:ln w="12699">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60" name="Rectangle 23">
            <a:extLst>
              <a:ext uri="{FF2B5EF4-FFF2-40B4-BE49-F238E27FC236}">
                <a16:creationId xmlns:a16="http://schemas.microsoft.com/office/drawing/2014/main" id="{8BCA1A09-987D-4594-9D3B-A6DBE5ECF989}"/>
              </a:ext>
            </a:extLst>
          </p:cNvPr>
          <p:cNvSpPr>
            <a:spLocks noChangeArrowheads="1"/>
          </p:cNvSpPr>
          <p:nvPr/>
        </p:nvSpPr>
        <p:spPr bwMode="auto">
          <a:xfrm>
            <a:off x="3833813" y="1939925"/>
            <a:ext cx="1679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400">
                <a:latin typeface="Arial" panose="020B0604020202020204" pitchFamily="34" charset="0"/>
              </a:rPr>
              <a:t>34.13%      34.13%</a:t>
            </a:r>
          </a:p>
        </p:txBody>
      </p:sp>
      <p:sp>
        <p:nvSpPr>
          <p:cNvPr id="65561" name="Rectangle 24">
            <a:extLst>
              <a:ext uri="{FF2B5EF4-FFF2-40B4-BE49-F238E27FC236}">
                <a16:creationId xmlns:a16="http://schemas.microsoft.com/office/drawing/2014/main" id="{25915B19-21C5-43B1-85CF-EF916EA12A82}"/>
              </a:ext>
            </a:extLst>
          </p:cNvPr>
          <p:cNvSpPr>
            <a:spLocks noChangeArrowheads="1"/>
          </p:cNvSpPr>
          <p:nvPr/>
        </p:nvSpPr>
        <p:spPr bwMode="auto">
          <a:xfrm>
            <a:off x="2943225" y="2928938"/>
            <a:ext cx="3533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400">
                <a:latin typeface="Arial" panose="020B0604020202020204" pitchFamily="34" charset="0"/>
              </a:rPr>
              <a:t>13.60%       	                 13.60%</a:t>
            </a:r>
          </a:p>
        </p:txBody>
      </p:sp>
      <p:sp>
        <p:nvSpPr>
          <p:cNvPr id="65562" name="Rectangle 25">
            <a:extLst>
              <a:ext uri="{FF2B5EF4-FFF2-40B4-BE49-F238E27FC236}">
                <a16:creationId xmlns:a16="http://schemas.microsoft.com/office/drawing/2014/main" id="{884CCC84-7929-48B8-A997-E2A3E85B3443}"/>
              </a:ext>
            </a:extLst>
          </p:cNvPr>
          <p:cNvSpPr>
            <a:spLocks noChangeArrowheads="1"/>
          </p:cNvSpPr>
          <p:nvPr/>
        </p:nvSpPr>
        <p:spPr bwMode="auto">
          <a:xfrm>
            <a:off x="1825625" y="3098800"/>
            <a:ext cx="5665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400">
                <a:latin typeface="Arial" panose="020B0604020202020204" pitchFamily="34" charset="0"/>
              </a:rPr>
              <a:t>2.14%                                                                                           2.14%</a:t>
            </a:r>
          </a:p>
        </p:txBody>
      </p:sp>
      <p:sp>
        <p:nvSpPr>
          <p:cNvPr id="65563" name="Rectangle 26">
            <a:extLst>
              <a:ext uri="{FF2B5EF4-FFF2-40B4-BE49-F238E27FC236}">
                <a16:creationId xmlns:a16="http://schemas.microsoft.com/office/drawing/2014/main" id="{3DEEAEBD-939D-4DB4-A31E-BA6C6FBCE9E7}"/>
              </a:ext>
            </a:extLst>
          </p:cNvPr>
          <p:cNvSpPr>
            <a:spLocks noChangeArrowheads="1"/>
          </p:cNvSpPr>
          <p:nvPr/>
        </p:nvSpPr>
        <p:spPr bwMode="auto">
          <a:xfrm>
            <a:off x="942975" y="3471863"/>
            <a:ext cx="728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760" tIns="46123" rIns="90760" bIns="46123">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400">
                <a:latin typeface="Arial" panose="020B0604020202020204" pitchFamily="34" charset="0"/>
              </a:rPr>
              <a:t>0.13%                                                                                                                            0.13%</a:t>
            </a:r>
          </a:p>
        </p:txBody>
      </p:sp>
      <p:sp>
        <p:nvSpPr>
          <p:cNvPr id="65564" name="Line 27">
            <a:extLst>
              <a:ext uri="{FF2B5EF4-FFF2-40B4-BE49-F238E27FC236}">
                <a16:creationId xmlns:a16="http://schemas.microsoft.com/office/drawing/2014/main" id="{09578AF6-6363-4089-975D-F455731C165B}"/>
              </a:ext>
            </a:extLst>
          </p:cNvPr>
          <p:cNvSpPr>
            <a:spLocks noChangeShapeType="1"/>
          </p:cNvSpPr>
          <p:nvPr/>
        </p:nvSpPr>
        <p:spPr bwMode="auto">
          <a:xfrm flipV="1">
            <a:off x="2628900" y="3363913"/>
            <a:ext cx="0" cy="577850"/>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5" name="Line 28">
            <a:extLst>
              <a:ext uri="{FF2B5EF4-FFF2-40B4-BE49-F238E27FC236}">
                <a16:creationId xmlns:a16="http://schemas.microsoft.com/office/drawing/2014/main" id="{5313627A-B879-471D-ACBE-324AAFC347E2}"/>
              </a:ext>
            </a:extLst>
          </p:cNvPr>
          <p:cNvSpPr>
            <a:spLocks noChangeShapeType="1"/>
          </p:cNvSpPr>
          <p:nvPr/>
        </p:nvSpPr>
        <p:spPr bwMode="auto">
          <a:xfrm flipV="1">
            <a:off x="3654425" y="2030413"/>
            <a:ext cx="0" cy="1911350"/>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6" name="Line 29">
            <a:extLst>
              <a:ext uri="{FF2B5EF4-FFF2-40B4-BE49-F238E27FC236}">
                <a16:creationId xmlns:a16="http://schemas.microsoft.com/office/drawing/2014/main" id="{E0157221-3D48-4DF4-A9F1-A94BEA2A1830}"/>
              </a:ext>
            </a:extLst>
          </p:cNvPr>
          <p:cNvSpPr>
            <a:spLocks noChangeShapeType="1"/>
          </p:cNvSpPr>
          <p:nvPr/>
        </p:nvSpPr>
        <p:spPr bwMode="auto">
          <a:xfrm flipV="1">
            <a:off x="5651500" y="1946275"/>
            <a:ext cx="0" cy="1995488"/>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7" name="Line 30">
            <a:extLst>
              <a:ext uri="{FF2B5EF4-FFF2-40B4-BE49-F238E27FC236}">
                <a16:creationId xmlns:a16="http://schemas.microsoft.com/office/drawing/2014/main" id="{B2288E74-79CC-4EF7-8D78-F99A8DB0BA6A}"/>
              </a:ext>
            </a:extLst>
          </p:cNvPr>
          <p:cNvSpPr>
            <a:spLocks noChangeShapeType="1"/>
          </p:cNvSpPr>
          <p:nvPr/>
        </p:nvSpPr>
        <p:spPr bwMode="auto">
          <a:xfrm flipV="1">
            <a:off x="6657975" y="3244850"/>
            <a:ext cx="0" cy="696913"/>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8" name="Line 31">
            <a:extLst>
              <a:ext uri="{FF2B5EF4-FFF2-40B4-BE49-F238E27FC236}">
                <a16:creationId xmlns:a16="http://schemas.microsoft.com/office/drawing/2014/main" id="{626EB892-DCF1-443B-A852-B8ECAC3D1425}"/>
              </a:ext>
            </a:extLst>
          </p:cNvPr>
          <p:cNvSpPr>
            <a:spLocks noChangeShapeType="1"/>
          </p:cNvSpPr>
          <p:nvPr/>
        </p:nvSpPr>
        <p:spPr bwMode="auto">
          <a:xfrm flipV="1">
            <a:off x="1747838" y="3708400"/>
            <a:ext cx="0" cy="233363"/>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9" name="Line 32">
            <a:extLst>
              <a:ext uri="{FF2B5EF4-FFF2-40B4-BE49-F238E27FC236}">
                <a16:creationId xmlns:a16="http://schemas.microsoft.com/office/drawing/2014/main" id="{2D8622FF-9E19-4C94-8D45-365DB9B669D2}"/>
              </a:ext>
            </a:extLst>
          </p:cNvPr>
          <p:cNvSpPr>
            <a:spLocks noChangeShapeType="1"/>
          </p:cNvSpPr>
          <p:nvPr/>
        </p:nvSpPr>
        <p:spPr bwMode="auto">
          <a:xfrm flipV="1">
            <a:off x="7575550" y="3721100"/>
            <a:ext cx="0" cy="220663"/>
          </a:xfrm>
          <a:prstGeom prst="line">
            <a:avLst/>
          </a:prstGeom>
          <a:noFill/>
          <a:ln w="12699">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70" name="Freeform 33">
            <a:extLst>
              <a:ext uri="{FF2B5EF4-FFF2-40B4-BE49-F238E27FC236}">
                <a16:creationId xmlns:a16="http://schemas.microsoft.com/office/drawing/2014/main" id="{7A8EDA87-FF4F-42D7-B93C-F18F3A88E14B}"/>
              </a:ext>
            </a:extLst>
          </p:cNvPr>
          <p:cNvSpPr>
            <a:spLocks/>
          </p:cNvSpPr>
          <p:nvPr/>
        </p:nvSpPr>
        <p:spPr bwMode="auto">
          <a:xfrm>
            <a:off x="1185863" y="1112838"/>
            <a:ext cx="7005637" cy="2670175"/>
          </a:xfrm>
          <a:custGeom>
            <a:avLst/>
            <a:gdLst>
              <a:gd name="T0" fmla="*/ 2147483647 w 4709"/>
              <a:gd name="T1" fmla="*/ 2147483647 h 1794"/>
              <a:gd name="T2" fmla="*/ 2147483647 w 4709"/>
              <a:gd name="T3" fmla="*/ 2147483647 h 1794"/>
              <a:gd name="T4" fmla="*/ 2147483647 w 4709"/>
              <a:gd name="T5" fmla="*/ 2147483647 h 1794"/>
              <a:gd name="T6" fmla="*/ 2147483647 w 4709"/>
              <a:gd name="T7" fmla="*/ 2147483647 h 1794"/>
              <a:gd name="T8" fmla="*/ 2147483647 w 4709"/>
              <a:gd name="T9" fmla="*/ 2147483647 h 1794"/>
              <a:gd name="T10" fmla="*/ 2147483647 w 4709"/>
              <a:gd name="T11" fmla="*/ 2147483647 h 1794"/>
              <a:gd name="T12" fmla="*/ 2147483647 w 4709"/>
              <a:gd name="T13" fmla="*/ 2147483647 h 1794"/>
              <a:gd name="T14" fmla="*/ 2147483647 w 4709"/>
              <a:gd name="T15" fmla="*/ 2147483647 h 1794"/>
              <a:gd name="T16" fmla="*/ 2147483647 w 4709"/>
              <a:gd name="T17" fmla="*/ 2147483647 h 1794"/>
              <a:gd name="T18" fmla="*/ 2147483647 w 4709"/>
              <a:gd name="T19" fmla="*/ 2147483647 h 1794"/>
              <a:gd name="T20" fmla="*/ 2147483647 w 4709"/>
              <a:gd name="T21" fmla="*/ 2147483647 h 1794"/>
              <a:gd name="T22" fmla="*/ 2147483647 w 4709"/>
              <a:gd name="T23" fmla="*/ 2147483647 h 1794"/>
              <a:gd name="T24" fmla="*/ 2147483647 w 4709"/>
              <a:gd name="T25" fmla="*/ 2147483647 h 1794"/>
              <a:gd name="T26" fmla="*/ 2147483647 w 4709"/>
              <a:gd name="T27" fmla="*/ 2147483647 h 1794"/>
              <a:gd name="T28" fmla="*/ 2147483647 w 4709"/>
              <a:gd name="T29" fmla="*/ 2147483647 h 1794"/>
              <a:gd name="T30" fmla="*/ 2147483647 w 4709"/>
              <a:gd name="T31" fmla="*/ 2147483647 h 1794"/>
              <a:gd name="T32" fmla="*/ 2147483647 w 4709"/>
              <a:gd name="T33" fmla="*/ 2147483647 h 1794"/>
              <a:gd name="T34" fmla="*/ 2147483647 w 4709"/>
              <a:gd name="T35" fmla="*/ 2147483647 h 1794"/>
              <a:gd name="T36" fmla="*/ 2147483647 w 4709"/>
              <a:gd name="T37" fmla="*/ 2147483647 h 1794"/>
              <a:gd name="T38" fmla="*/ 2147483647 w 4709"/>
              <a:gd name="T39" fmla="*/ 2147483647 h 1794"/>
              <a:gd name="T40" fmla="*/ 2147483647 w 4709"/>
              <a:gd name="T41" fmla="*/ 2147483647 h 1794"/>
              <a:gd name="T42" fmla="*/ 2147483647 w 4709"/>
              <a:gd name="T43" fmla="*/ 2147483647 h 1794"/>
              <a:gd name="T44" fmla="*/ 2147483647 w 4709"/>
              <a:gd name="T45" fmla="*/ 2147483647 h 1794"/>
              <a:gd name="T46" fmla="*/ 2147483647 w 4709"/>
              <a:gd name="T47" fmla="*/ 2147483647 h 1794"/>
              <a:gd name="T48" fmla="*/ 2147483647 w 4709"/>
              <a:gd name="T49" fmla="*/ 2147483647 h 1794"/>
              <a:gd name="T50" fmla="*/ 2147483647 w 4709"/>
              <a:gd name="T51" fmla="*/ 2147483647 h 1794"/>
              <a:gd name="T52" fmla="*/ 2147483647 w 4709"/>
              <a:gd name="T53" fmla="*/ 2147483647 h 1794"/>
              <a:gd name="T54" fmla="*/ 2147483647 w 4709"/>
              <a:gd name="T55" fmla="*/ 2147483647 h 1794"/>
              <a:gd name="T56" fmla="*/ 2147483647 w 4709"/>
              <a:gd name="T57" fmla="*/ 2147483647 h 1794"/>
              <a:gd name="T58" fmla="*/ 2147483647 w 4709"/>
              <a:gd name="T59" fmla="*/ 2147483647 h 1794"/>
              <a:gd name="T60" fmla="*/ 2147483647 w 4709"/>
              <a:gd name="T61" fmla="*/ 2147483647 h 1794"/>
              <a:gd name="T62" fmla="*/ 2147483647 w 4709"/>
              <a:gd name="T63" fmla="*/ 2147483647 h 17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09"/>
              <a:gd name="T97" fmla="*/ 0 h 1794"/>
              <a:gd name="T98" fmla="*/ 4709 w 4709"/>
              <a:gd name="T99" fmla="*/ 1794 h 17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09" h="1794">
                <a:moveTo>
                  <a:pt x="0" y="1793"/>
                </a:moveTo>
                <a:lnTo>
                  <a:pt x="87" y="1780"/>
                </a:lnTo>
                <a:lnTo>
                  <a:pt x="165" y="1780"/>
                </a:lnTo>
                <a:lnTo>
                  <a:pt x="329" y="1767"/>
                </a:lnTo>
                <a:lnTo>
                  <a:pt x="417" y="1761"/>
                </a:lnTo>
                <a:lnTo>
                  <a:pt x="504" y="1748"/>
                </a:lnTo>
                <a:lnTo>
                  <a:pt x="581" y="1723"/>
                </a:lnTo>
                <a:lnTo>
                  <a:pt x="669" y="1691"/>
                </a:lnTo>
                <a:lnTo>
                  <a:pt x="756" y="1647"/>
                </a:lnTo>
                <a:lnTo>
                  <a:pt x="833" y="1596"/>
                </a:lnTo>
                <a:lnTo>
                  <a:pt x="920" y="1533"/>
                </a:lnTo>
                <a:lnTo>
                  <a:pt x="1008" y="1470"/>
                </a:lnTo>
                <a:lnTo>
                  <a:pt x="1095" y="1394"/>
                </a:lnTo>
                <a:lnTo>
                  <a:pt x="1182" y="1318"/>
                </a:lnTo>
                <a:lnTo>
                  <a:pt x="1259" y="1229"/>
                </a:lnTo>
                <a:lnTo>
                  <a:pt x="1347" y="1134"/>
                </a:lnTo>
                <a:lnTo>
                  <a:pt x="1385" y="1083"/>
                </a:lnTo>
                <a:lnTo>
                  <a:pt x="1434" y="1020"/>
                </a:lnTo>
                <a:lnTo>
                  <a:pt x="1473" y="957"/>
                </a:lnTo>
                <a:lnTo>
                  <a:pt x="1511" y="893"/>
                </a:lnTo>
                <a:lnTo>
                  <a:pt x="1599" y="747"/>
                </a:lnTo>
                <a:lnTo>
                  <a:pt x="1676" y="595"/>
                </a:lnTo>
                <a:lnTo>
                  <a:pt x="1763" y="450"/>
                </a:lnTo>
                <a:lnTo>
                  <a:pt x="1802" y="380"/>
                </a:lnTo>
                <a:lnTo>
                  <a:pt x="1850" y="317"/>
                </a:lnTo>
                <a:lnTo>
                  <a:pt x="1889" y="260"/>
                </a:lnTo>
                <a:lnTo>
                  <a:pt x="1928" y="209"/>
                </a:lnTo>
                <a:lnTo>
                  <a:pt x="1976" y="165"/>
                </a:lnTo>
                <a:lnTo>
                  <a:pt x="2015" y="127"/>
                </a:lnTo>
                <a:lnTo>
                  <a:pt x="2102" y="70"/>
                </a:lnTo>
                <a:lnTo>
                  <a:pt x="2180" y="32"/>
                </a:lnTo>
                <a:lnTo>
                  <a:pt x="2267" y="6"/>
                </a:lnTo>
                <a:lnTo>
                  <a:pt x="2354" y="0"/>
                </a:lnTo>
                <a:lnTo>
                  <a:pt x="2441" y="6"/>
                </a:lnTo>
                <a:lnTo>
                  <a:pt x="2529" y="32"/>
                </a:lnTo>
                <a:lnTo>
                  <a:pt x="2606" y="70"/>
                </a:lnTo>
                <a:lnTo>
                  <a:pt x="2693" y="127"/>
                </a:lnTo>
                <a:lnTo>
                  <a:pt x="2732" y="165"/>
                </a:lnTo>
                <a:lnTo>
                  <a:pt x="2780" y="209"/>
                </a:lnTo>
                <a:lnTo>
                  <a:pt x="2819" y="260"/>
                </a:lnTo>
                <a:lnTo>
                  <a:pt x="2858" y="317"/>
                </a:lnTo>
                <a:lnTo>
                  <a:pt x="2906" y="380"/>
                </a:lnTo>
                <a:lnTo>
                  <a:pt x="2945" y="450"/>
                </a:lnTo>
                <a:lnTo>
                  <a:pt x="3023" y="595"/>
                </a:lnTo>
                <a:lnTo>
                  <a:pt x="3110" y="747"/>
                </a:lnTo>
                <a:lnTo>
                  <a:pt x="3197" y="893"/>
                </a:lnTo>
                <a:lnTo>
                  <a:pt x="3236" y="957"/>
                </a:lnTo>
                <a:lnTo>
                  <a:pt x="3274" y="1020"/>
                </a:lnTo>
                <a:lnTo>
                  <a:pt x="3323" y="1083"/>
                </a:lnTo>
                <a:lnTo>
                  <a:pt x="3362" y="1134"/>
                </a:lnTo>
                <a:lnTo>
                  <a:pt x="3449" y="1229"/>
                </a:lnTo>
                <a:lnTo>
                  <a:pt x="3526" y="1318"/>
                </a:lnTo>
                <a:lnTo>
                  <a:pt x="3614" y="1394"/>
                </a:lnTo>
                <a:lnTo>
                  <a:pt x="3701" y="1470"/>
                </a:lnTo>
                <a:lnTo>
                  <a:pt x="3788" y="1533"/>
                </a:lnTo>
                <a:lnTo>
                  <a:pt x="3875" y="1596"/>
                </a:lnTo>
                <a:lnTo>
                  <a:pt x="3953" y="1647"/>
                </a:lnTo>
                <a:lnTo>
                  <a:pt x="4040" y="1691"/>
                </a:lnTo>
                <a:lnTo>
                  <a:pt x="4127" y="1723"/>
                </a:lnTo>
                <a:lnTo>
                  <a:pt x="4204" y="1748"/>
                </a:lnTo>
                <a:lnTo>
                  <a:pt x="4292" y="1761"/>
                </a:lnTo>
                <a:lnTo>
                  <a:pt x="4379" y="1767"/>
                </a:lnTo>
                <a:lnTo>
                  <a:pt x="4544" y="1780"/>
                </a:lnTo>
                <a:lnTo>
                  <a:pt x="4621" y="1780"/>
                </a:lnTo>
                <a:lnTo>
                  <a:pt x="4708" y="1793"/>
                </a:lnTo>
              </a:path>
            </a:pathLst>
          </a:custGeom>
          <a:noFill/>
          <a:ln w="25400" cap="rnd"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71" name="Rectangle 34">
            <a:extLst>
              <a:ext uri="{FF2B5EF4-FFF2-40B4-BE49-F238E27FC236}">
                <a16:creationId xmlns:a16="http://schemas.microsoft.com/office/drawing/2014/main" id="{D003EFE6-7C14-4841-9B1D-80D582C00CA1}"/>
              </a:ext>
            </a:extLst>
          </p:cNvPr>
          <p:cNvSpPr>
            <a:spLocks noChangeArrowheads="1"/>
          </p:cNvSpPr>
          <p:nvPr/>
        </p:nvSpPr>
        <p:spPr bwMode="auto">
          <a:xfrm>
            <a:off x="5637213" y="2989263"/>
            <a:ext cx="7778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65572" name="Footer Placeholder 1">
            <a:extLst>
              <a:ext uri="{FF2B5EF4-FFF2-40B4-BE49-F238E27FC236}">
                <a16:creationId xmlns:a16="http://schemas.microsoft.com/office/drawing/2014/main" id="{FABD5D37-329A-41BB-A9F3-305924E7148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F4D7EE2-A840-4B2B-AA11-155CF70A9491}"/>
              </a:ext>
            </a:extLst>
          </p:cNvPr>
          <p:cNvSpPr>
            <a:spLocks noGrp="1" noChangeArrowheads="1"/>
          </p:cNvSpPr>
          <p:nvPr>
            <p:ph type="title"/>
          </p:nvPr>
        </p:nvSpPr>
        <p:spPr/>
        <p:txBody>
          <a:bodyPr/>
          <a:lstStyle/>
          <a:p>
            <a:pPr eaLnBrk="1" hangingPunct="1"/>
            <a:r>
              <a:rPr lang="en-US" altLang="en-US"/>
              <a:t>Normal Distribution Example: IQ Scores</a:t>
            </a:r>
          </a:p>
        </p:txBody>
      </p:sp>
      <p:sp>
        <p:nvSpPr>
          <p:cNvPr id="66563" name="Rectangle 9">
            <a:extLst>
              <a:ext uri="{FF2B5EF4-FFF2-40B4-BE49-F238E27FC236}">
                <a16:creationId xmlns:a16="http://schemas.microsoft.com/office/drawing/2014/main" id="{A1644F29-40AA-4E58-ABEB-6BAD6F7937D9}"/>
              </a:ext>
            </a:extLst>
          </p:cNvPr>
          <p:cNvSpPr>
            <a:spLocks noGrp="1" noChangeArrowheads="1"/>
          </p:cNvSpPr>
          <p:nvPr>
            <p:ph idx="1"/>
          </p:nvPr>
        </p:nvSpPr>
        <p:spPr>
          <a:xfrm>
            <a:off x="452438" y="1066800"/>
            <a:ext cx="8234362" cy="5410200"/>
          </a:xfrm>
        </p:spPr>
        <p:txBody>
          <a:bodyPr/>
          <a:lstStyle/>
          <a:p>
            <a:pPr marL="0" indent="3175" eaLnBrk="1" hangingPunct="1">
              <a:buFontTx/>
              <a:buNone/>
            </a:pPr>
            <a:r>
              <a:rPr lang="en-US" altLang="en-US"/>
              <a:t>IQ test scores are normally distributed with an average of μ=100 and a standard deviation of σ=15. </a:t>
            </a:r>
            <a:br>
              <a:rPr lang="en-US" altLang="en-US"/>
            </a:br>
            <a:endParaRPr lang="en-US" altLang="en-US"/>
          </a:p>
          <a:p>
            <a:pPr marL="519113" lvl="1" indent="-271463" eaLnBrk="1" hangingPunct="1"/>
            <a:r>
              <a:rPr lang="en-US" altLang="en-US"/>
              <a:t>Approx. 68% of people score between 85 and 115</a:t>
            </a:r>
            <a:br>
              <a:rPr lang="en-US" altLang="en-US"/>
            </a:br>
            <a:r>
              <a:rPr lang="en-US" altLang="en-US"/>
              <a:t> 	μ ± 1σ   =  (100 ± 15)  = (85, 115)</a:t>
            </a:r>
          </a:p>
          <a:p>
            <a:pPr marL="519113" lvl="1" indent="-271463" eaLnBrk="1" hangingPunct="1"/>
            <a:endParaRPr lang="en-US" altLang="en-US"/>
          </a:p>
          <a:p>
            <a:pPr marL="519113" lvl="1" indent="-271463" eaLnBrk="1" hangingPunct="1"/>
            <a:r>
              <a:rPr lang="en-US" altLang="en-US"/>
              <a:t>Approx. 95% of people score between 70 and 130</a:t>
            </a:r>
            <a:br>
              <a:rPr lang="en-US" altLang="en-US"/>
            </a:br>
            <a:r>
              <a:rPr lang="en-US" altLang="en-US"/>
              <a:t> 	μ ± 2σ   =  (100 ± 2*15)  = (70, 130)</a:t>
            </a:r>
            <a:br>
              <a:rPr lang="en-US" altLang="en-US"/>
            </a:br>
            <a:endParaRPr lang="en-US" altLang="en-US"/>
          </a:p>
          <a:p>
            <a:pPr marL="519113" lvl="1" indent="-271463" eaLnBrk="1" hangingPunct="1"/>
            <a:r>
              <a:rPr lang="en-US" altLang="en-US"/>
              <a:t>Approx. 99.7% of people score between 55 and 145</a:t>
            </a:r>
            <a:br>
              <a:rPr lang="en-US" altLang="en-US"/>
            </a:br>
            <a:r>
              <a:rPr lang="en-US" altLang="en-US"/>
              <a:t> 	μ ± 3σ   =  (100 ± 3*15)  = (55, 145)</a:t>
            </a:r>
          </a:p>
          <a:p>
            <a:pPr marL="519113" lvl="1" indent="-271463" eaLnBrk="1" hangingPunct="1"/>
            <a:endParaRPr lang="en-US" altLang="en-US"/>
          </a:p>
          <a:p>
            <a:pPr marL="519113" lvl="1" indent="-271463" eaLnBrk="1" hangingPunct="1">
              <a:buFontTx/>
              <a:buNone/>
            </a:pPr>
            <a:endParaRPr lang="en-US" altLang="en-US" sz="2000"/>
          </a:p>
        </p:txBody>
      </p:sp>
      <p:sp>
        <p:nvSpPr>
          <p:cNvPr id="66564" name="Slide Number Placeholder 3">
            <a:extLst>
              <a:ext uri="{FF2B5EF4-FFF2-40B4-BE49-F238E27FC236}">
                <a16:creationId xmlns:a16="http://schemas.microsoft.com/office/drawing/2014/main" id="{F90C77AD-2FA8-4148-BDB6-0611887F620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39391906-AF25-422B-87A0-26726A98D00A}" type="slidenum">
              <a:rPr lang="en-US" altLang="en-US" sz="800">
                <a:solidFill>
                  <a:schemeClr val="bg1"/>
                </a:solidFill>
                <a:latin typeface="Arial" panose="020B0604020202020204" pitchFamily="34" charset="0"/>
              </a:rPr>
              <a:pPr eaLnBrk="1" hangingPunct="1">
                <a:spcBef>
                  <a:spcPct val="0"/>
                </a:spcBef>
                <a:spcAft>
                  <a:spcPct val="40000"/>
                </a:spcAft>
                <a:buFontTx/>
                <a:buNone/>
              </a:pPr>
              <a:t>25</a:t>
            </a:fld>
            <a:endParaRPr lang="en-US" altLang="en-US" sz="800">
              <a:solidFill>
                <a:schemeClr val="bg1"/>
              </a:solidFill>
              <a:latin typeface="Arial" panose="020B0604020202020204" pitchFamily="34" charset="0"/>
            </a:endParaRPr>
          </a:p>
        </p:txBody>
      </p:sp>
      <p:sp>
        <p:nvSpPr>
          <p:cNvPr id="66565" name="Footer Placeholder 1">
            <a:extLst>
              <a:ext uri="{FF2B5EF4-FFF2-40B4-BE49-F238E27FC236}">
                <a16:creationId xmlns:a16="http://schemas.microsoft.com/office/drawing/2014/main" id="{121BFBEB-3C85-48FA-960F-DE2BE447A21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21D5C3C-270A-40FF-A1B3-E0A14350B016}"/>
              </a:ext>
            </a:extLst>
          </p:cNvPr>
          <p:cNvSpPr>
            <a:spLocks noGrp="1" noChangeArrowheads="1"/>
          </p:cNvSpPr>
          <p:nvPr>
            <p:ph type="title"/>
          </p:nvPr>
        </p:nvSpPr>
        <p:spPr/>
        <p:txBody>
          <a:bodyPr/>
          <a:lstStyle/>
          <a:p>
            <a:pPr eaLnBrk="1" hangingPunct="1"/>
            <a:r>
              <a:rPr lang="en-US" altLang="en-US"/>
              <a:t>Normal Distribution IQ</a:t>
            </a:r>
          </a:p>
        </p:txBody>
      </p:sp>
      <p:sp>
        <p:nvSpPr>
          <p:cNvPr id="67587" name="Rectangle 5">
            <a:extLst>
              <a:ext uri="{FF2B5EF4-FFF2-40B4-BE49-F238E27FC236}">
                <a16:creationId xmlns:a16="http://schemas.microsoft.com/office/drawing/2014/main" id="{324C69FF-A56B-427A-9664-97960D94DCCF}"/>
              </a:ext>
            </a:extLst>
          </p:cNvPr>
          <p:cNvSpPr>
            <a:spLocks noGrp="1" noChangeArrowheads="1"/>
          </p:cNvSpPr>
          <p:nvPr>
            <p:ph idx="1"/>
          </p:nvPr>
        </p:nvSpPr>
        <p:spPr>
          <a:xfrm>
            <a:off x="452438" y="4114800"/>
            <a:ext cx="8234362" cy="2209800"/>
          </a:xfrm>
        </p:spPr>
        <p:txBody>
          <a:bodyPr/>
          <a:lstStyle/>
          <a:p>
            <a:pPr lvl="1" eaLnBrk="1" hangingPunct="1"/>
            <a:r>
              <a:rPr lang="en-US" altLang="en-US"/>
              <a:t>Average ± 3 sd will contain about 99.7% of the population</a:t>
            </a:r>
          </a:p>
          <a:p>
            <a:pPr lvl="2" eaLnBrk="1" hangingPunct="1"/>
            <a:r>
              <a:rPr lang="en-US" altLang="en-US"/>
              <a:t> IQ: n(µ = 100,  σ=15)</a:t>
            </a:r>
          </a:p>
          <a:p>
            <a:pPr lvl="2" eaLnBrk="1" hangingPunct="1"/>
            <a:r>
              <a:rPr lang="en-US" altLang="en-US"/>
              <a:t>100 ± 3x15 = (55, 145)</a:t>
            </a:r>
            <a:br>
              <a:rPr lang="en-US" altLang="en-US"/>
            </a:br>
            <a:endParaRPr lang="en-US" altLang="en-US"/>
          </a:p>
          <a:p>
            <a:pPr lvl="1" eaLnBrk="1" hangingPunct="1"/>
            <a:r>
              <a:rPr lang="en-US" altLang="en-US"/>
              <a:t>About 99.7% of all people have IQs between 55 and 145</a:t>
            </a:r>
          </a:p>
        </p:txBody>
      </p:sp>
      <p:sp>
        <p:nvSpPr>
          <p:cNvPr id="67588" name="Slide Number Placeholder 3">
            <a:extLst>
              <a:ext uri="{FF2B5EF4-FFF2-40B4-BE49-F238E27FC236}">
                <a16:creationId xmlns:a16="http://schemas.microsoft.com/office/drawing/2014/main" id="{029FEF3B-5FC3-4084-8F7A-9092837EA96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3355B89-48CD-4963-B12A-0425FB21A67C}" type="slidenum">
              <a:rPr lang="en-US" altLang="en-US" sz="800">
                <a:solidFill>
                  <a:schemeClr val="bg1"/>
                </a:solidFill>
                <a:latin typeface="Arial" panose="020B0604020202020204" pitchFamily="34" charset="0"/>
              </a:rPr>
              <a:pPr eaLnBrk="1" hangingPunct="1">
                <a:spcBef>
                  <a:spcPct val="0"/>
                </a:spcBef>
                <a:spcAft>
                  <a:spcPct val="40000"/>
                </a:spcAft>
                <a:buFontTx/>
                <a:buNone/>
              </a:pPr>
              <a:t>26</a:t>
            </a:fld>
            <a:endParaRPr lang="en-US" altLang="en-US" sz="800">
              <a:solidFill>
                <a:schemeClr val="bg1"/>
              </a:solidFill>
              <a:latin typeface="Arial" panose="020B0604020202020204" pitchFamily="34" charset="0"/>
            </a:endParaRPr>
          </a:p>
        </p:txBody>
      </p:sp>
      <p:pic>
        <p:nvPicPr>
          <p:cNvPr id="67589" name="Picture 3">
            <a:extLst>
              <a:ext uri="{FF2B5EF4-FFF2-40B4-BE49-F238E27FC236}">
                <a16:creationId xmlns:a16="http://schemas.microsoft.com/office/drawing/2014/main" id="{3204317D-48BE-484F-9C0A-9385643FA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66800"/>
            <a:ext cx="4959350"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Footer Placeholder 1">
            <a:extLst>
              <a:ext uri="{FF2B5EF4-FFF2-40B4-BE49-F238E27FC236}">
                <a16:creationId xmlns:a16="http://schemas.microsoft.com/office/drawing/2014/main" id="{0FBA3616-4645-4B53-AEE9-617CD913837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14AF645-F1DF-460B-817D-9F206AE6B23F}"/>
              </a:ext>
            </a:extLst>
          </p:cNvPr>
          <p:cNvSpPr>
            <a:spLocks noGrp="1" noChangeArrowheads="1"/>
          </p:cNvSpPr>
          <p:nvPr>
            <p:ph type="title"/>
          </p:nvPr>
        </p:nvSpPr>
        <p:spPr/>
        <p:txBody>
          <a:bodyPr/>
          <a:lstStyle/>
          <a:p>
            <a:pPr eaLnBrk="1" hangingPunct="1"/>
            <a:r>
              <a:rPr lang="en-US" altLang="en-US"/>
              <a:t>Exercise: Normal Distribution</a:t>
            </a:r>
          </a:p>
        </p:txBody>
      </p:sp>
      <p:sp>
        <p:nvSpPr>
          <p:cNvPr id="68611" name="Rectangle 3">
            <a:extLst>
              <a:ext uri="{FF2B5EF4-FFF2-40B4-BE49-F238E27FC236}">
                <a16:creationId xmlns:a16="http://schemas.microsoft.com/office/drawing/2014/main" id="{80332BC2-369A-437A-AC23-2F25DF7DD566}"/>
              </a:ext>
            </a:extLst>
          </p:cNvPr>
          <p:cNvSpPr>
            <a:spLocks noGrp="1" noChangeArrowheads="1"/>
          </p:cNvSpPr>
          <p:nvPr>
            <p:ph idx="1"/>
          </p:nvPr>
        </p:nvSpPr>
        <p:spPr>
          <a:xfrm>
            <a:off x="368300" y="1219200"/>
            <a:ext cx="8382000" cy="3657600"/>
          </a:xfrm>
        </p:spPr>
        <p:txBody>
          <a:bodyPr/>
          <a:lstStyle/>
          <a:p>
            <a:pPr marL="114300" lvl="1" indent="0" eaLnBrk="1" hangingPunct="1">
              <a:spcBef>
                <a:spcPct val="0"/>
              </a:spcBef>
              <a:spcAft>
                <a:spcPct val="40000"/>
              </a:spcAft>
              <a:buFontTx/>
              <a:buNone/>
            </a:pPr>
            <a:r>
              <a:rPr lang="en-US" altLang="en-US"/>
              <a:t>A review of several hundred lots of a pharmaceutical product showed a stable, in-control process for lot potency that averaged 99.8% of label claim with a standard deviation of 1.1%.</a:t>
            </a:r>
            <a:br>
              <a:rPr lang="en-US" altLang="en-US"/>
            </a:br>
            <a:br>
              <a:rPr lang="en-US" altLang="en-US"/>
            </a:br>
            <a:r>
              <a:rPr lang="en-US" altLang="en-US"/>
              <a:t>Q1. Where should the potency for 95% of future lots be?</a:t>
            </a:r>
            <a:br>
              <a:rPr lang="en-US" altLang="en-US"/>
            </a:br>
            <a:br>
              <a:rPr lang="en-US" altLang="en-US"/>
            </a:br>
            <a:r>
              <a:rPr lang="en-US" altLang="en-US"/>
              <a:t>Q2: Would these limits make good specification limits?</a:t>
            </a:r>
          </a:p>
        </p:txBody>
      </p:sp>
      <p:sp>
        <p:nvSpPr>
          <p:cNvPr id="68612" name="Slide Number Placeholder 3">
            <a:extLst>
              <a:ext uri="{FF2B5EF4-FFF2-40B4-BE49-F238E27FC236}">
                <a16:creationId xmlns:a16="http://schemas.microsoft.com/office/drawing/2014/main" id="{AA0B2846-BDCB-444F-BAE5-1734B5123B8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B85BF8D-268E-49E8-9520-D25FA45DBB1F}" type="slidenum">
              <a:rPr lang="en-US" altLang="en-US" sz="800">
                <a:solidFill>
                  <a:schemeClr val="bg1"/>
                </a:solidFill>
                <a:latin typeface="Arial" panose="020B0604020202020204" pitchFamily="34" charset="0"/>
              </a:rPr>
              <a:pPr eaLnBrk="1" hangingPunct="1">
                <a:spcBef>
                  <a:spcPct val="0"/>
                </a:spcBef>
                <a:spcAft>
                  <a:spcPct val="40000"/>
                </a:spcAft>
                <a:buFontTx/>
                <a:buNone/>
              </a:pPr>
              <a:t>27</a:t>
            </a:fld>
            <a:endParaRPr lang="en-US" altLang="en-US" sz="800">
              <a:solidFill>
                <a:schemeClr val="bg1"/>
              </a:solidFill>
              <a:latin typeface="Arial" panose="020B0604020202020204" pitchFamily="34" charset="0"/>
            </a:endParaRPr>
          </a:p>
        </p:txBody>
      </p:sp>
      <p:pic>
        <p:nvPicPr>
          <p:cNvPr id="68613" name="Picture 5" descr="Activity">
            <a:extLst>
              <a:ext uri="{FF2B5EF4-FFF2-40B4-BE49-F238E27FC236}">
                <a16:creationId xmlns:a16="http://schemas.microsoft.com/office/drawing/2014/main" id="{283B4287-AD7C-416C-8F8E-FED7C5767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Footer Placeholder 1">
            <a:extLst>
              <a:ext uri="{FF2B5EF4-FFF2-40B4-BE49-F238E27FC236}">
                <a16:creationId xmlns:a16="http://schemas.microsoft.com/office/drawing/2014/main" id="{8DC2A020-9739-4EE3-84A4-A58A0282CB2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FAAF7CC-5872-4EDF-A545-182E14341565}"/>
              </a:ext>
            </a:extLst>
          </p:cNvPr>
          <p:cNvSpPr>
            <a:spLocks noGrp="1" noChangeArrowheads="1"/>
          </p:cNvSpPr>
          <p:nvPr>
            <p:ph type="title"/>
          </p:nvPr>
        </p:nvSpPr>
        <p:spPr/>
        <p:txBody>
          <a:bodyPr/>
          <a:lstStyle/>
          <a:p>
            <a:pPr eaLnBrk="1" hangingPunct="1"/>
            <a:r>
              <a:rPr lang="en-US" altLang="en-US"/>
              <a:t>Standard Normal z Distribution </a:t>
            </a:r>
          </a:p>
        </p:txBody>
      </p:sp>
      <p:sp>
        <p:nvSpPr>
          <p:cNvPr id="69635" name="Slide Number Placeholder 2">
            <a:extLst>
              <a:ext uri="{FF2B5EF4-FFF2-40B4-BE49-F238E27FC236}">
                <a16:creationId xmlns:a16="http://schemas.microsoft.com/office/drawing/2014/main" id="{E2F86ACE-752F-481E-8F6D-A882B42854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26F0F8B-ABB2-4FEC-BD13-51792419F8EE}" type="slidenum">
              <a:rPr lang="en-US" altLang="en-US" sz="800">
                <a:solidFill>
                  <a:schemeClr val="bg1"/>
                </a:solidFill>
                <a:latin typeface="Arial" panose="020B0604020202020204" pitchFamily="34" charset="0"/>
              </a:rPr>
              <a:pPr eaLnBrk="1" hangingPunct="1">
                <a:spcBef>
                  <a:spcPct val="0"/>
                </a:spcBef>
                <a:spcAft>
                  <a:spcPct val="40000"/>
                </a:spcAft>
                <a:buFontTx/>
                <a:buNone/>
              </a:pPr>
              <a:t>28</a:t>
            </a:fld>
            <a:endParaRPr lang="en-US" altLang="en-US" sz="800">
              <a:solidFill>
                <a:schemeClr val="bg1"/>
              </a:solidFill>
              <a:latin typeface="Arial" panose="020B0604020202020204" pitchFamily="34" charset="0"/>
            </a:endParaRPr>
          </a:p>
        </p:txBody>
      </p:sp>
      <p:sp>
        <p:nvSpPr>
          <p:cNvPr id="69636" name="Rectangle 3">
            <a:extLst>
              <a:ext uri="{FF2B5EF4-FFF2-40B4-BE49-F238E27FC236}">
                <a16:creationId xmlns:a16="http://schemas.microsoft.com/office/drawing/2014/main" id="{3529B82C-1FF9-4ABE-8D27-F3FC70356A1C}"/>
              </a:ext>
            </a:extLst>
          </p:cNvPr>
          <p:cNvSpPr>
            <a:spLocks noChangeArrowheads="1"/>
          </p:cNvSpPr>
          <p:nvPr/>
        </p:nvSpPr>
        <p:spPr bwMode="auto">
          <a:xfrm>
            <a:off x="457200" y="1143000"/>
            <a:ext cx="8001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400">
                <a:latin typeface="Arial" panose="020B0604020202020204" pitchFamily="34" charset="0"/>
              </a:rPr>
              <a:t>Any normal distribution can be transformed into a standard normal distribution z with mean 0 and standard deviation 1 with the following formula:</a:t>
            </a:r>
          </a:p>
        </p:txBody>
      </p:sp>
      <p:sp>
        <p:nvSpPr>
          <p:cNvPr id="69637" name="Text Box 5">
            <a:extLst>
              <a:ext uri="{FF2B5EF4-FFF2-40B4-BE49-F238E27FC236}">
                <a16:creationId xmlns:a16="http://schemas.microsoft.com/office/drawing/2014/main" id="{AD4A6707-5623-4AD9-A9C9-5A93DAB7B5F3}"/>
              </a:ext>
            </a:extLst>
          </p:cNvPr>
          <p:cNvSpPr txBox="1">
            <a:spLocks noChangeArrowheads="1"/>
          </p:cNvSpPr>
          <p:nvPr/>
        </p:nvSpPr>
        <p:spPr bwMode="auto">
          <a:xfrm>
            <a:off x="609600" y="4876800"/>
            <a:ext cx="792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400">
                <a:latin typeface="Arial" panose="020B0604020202020204" pitchFamily="34" charset="0"/>
              </a:rPr>
              <a:t>Since we seldom know the true population mean and standard deviation, the sample average and standard deviation are often used as an approximation.</a:t>
            </a:r>
          </a:p>
        </p:txBody>
      </p:sp>
      <p:graphicFrame>
        <p:nvGraphicFramePr>
          <p:cNvPr id="69638" name="Object 7">
            <a:extLst>
              <a:ext uri="{FF2B5EF4-FFF2-40B4-BE49-F238E27FC236}">
                <a16:creationId xmlns:a16="http://schemas.microsoft.com/office/drawing/2014/main" id="{0A48E1ED-4585-4FF9-A384-9D91036B3C36}"/>
              </a:ext>
            </a:extLst>
          </p:cNvPr>
          <p:cNvGraphicFramePr>
            <a:graphicFrameLocks noChangeAspect="1"/>
          </p:cNvGraphicFramePr>
          <p:nvPr/>
        </p:nvGraphicFramePr>
        <p:xfrm>
          <a:off x="2438400" y="2743200"/>
          <a:ext cx="3222625" cy="1447800"/>
        </p:xfrm>
        <a:graphic>
          <a:graphicData uri="http://schemas.openxmlformats.org/presentationml/2006/ole">
            <mc:AlternateContent xmlns:mc="http://schemas.openxmlformats.org/markup-compatibility/2006">
              <mc:Choice xmlns:v="urn:schemas-microsoft-com:vml" Requires="v">
                <p:oleObj spid="_x0000_s69640" name="Equation" r:id="rId3" imgW="875920" imgH="393529" progId="Equation.3">
                  <p:embed/>
                </p:oleObj>
              </mc:Choice>
              <mc:Fallback>
                <p:oleObj name="Equation" r:id="rId3" imgW="875920" imgH="393529"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743200"/>
                        <a:ext cx="3222625"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9" name="Footer Placeholder 1">
            <a:extLst>
              <a:ext uri="{FF2B5EF4-FFF2-40B4-BE49-F238E27FC236}">
                <a16:creationId xmlns:a16="http://schemas.microsoft.com/office/drawing/2014/main" id="{4E2BAB27-839A-49FC-A4F5-20D202578EF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4EA711-29CB-44C7-9331-F24BFF4F384E}"/>
              </a:ext>
            </a:extLst>
          </p:cNvPr>
          <p:cNvSpPr>
            <a:spLocks noGrp="1" noChangeArrowheads="1"/>
          </p:cNvSpPr>
          <p:nvPr>
            <p:ph type="title"/>
          </p:nvPr>
        </p:nvSpPr>
        <p:spPr/>
        <p:txBody>
          <a:bodyPr/>
          <a:lstStyle/>
          <a:p>
            <a:pPr eaLnBrk="1" hangingPunct="1"/>
            <a:r>
              <a:rPr lang="en-US" altLang="en-US"/>
              <a:t>Standard Normal z Distribution </a:t>
            </a:r>
          </a:p>
        </p:txBody>
      </p:sp>
      <p:sp>
        <p:nvSpPr>
          <p:cNvPr id="70659" name="Slide Number Placeholder 2">
            <a:extLst>
              <a:ext uri="{FF2B5EF4-FFF2-40B4-BE49-F238E27FC236}">
                <a16:creationId xmlns:a16="http://schemas.microsoft.com/office/drawing/2014/main" id="{B4A50C40-94BB-45B4-AF97-5982AFA4E5B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993CF82-EECD-47EB-8010-986A5B500EE8}" type="slidenum">
              <a:rPr lang="en-US" altLang="en-US" sz="800">
                <a:solidFill>
                  <a:schemeClr val="bg1"/>
                </a:solidFill>
                <a:latin typeface="Arial" panose="020B0604020202020204" pitchFamily="34" charset="0"/>
              </a:rPr>
              <a:pPr eaLnBrk="1" hangingPunct="1">
                <a:spcBef>
                  <a:spcPct val="0"/>
                </a:spcBef>
                <a:spcAft>
                  <a:spcPct val="40000"/>
                </a:spcAft>
                <a:buFontTx/>
                <a:buNone/>
              </a:pPr>
              <a:t>29</a:t>
            </a:fld>
            <a:endParaRPr lang="en-US" altLang="en-US" sz="800">
              <a:solidFill>
                <a:schemeClr val="bg1"/>
              </a:solidFill>
              <a:latin typeface="Arial" panose="020B0604020202020204" pitchFamily="34" charset="0"/>
            </a:endParaRPr>
          </a:p>
        </p:txBody>
      </p:sp>
      <p:sp>
        <p:nvSpPr>
          <p:cNvPr id="70660" name="Rectangle 3">
            <a:extLst>
              <a:ext uri="{FF2B5EF4-FFF2-40B4-BE49-F238E27FC236}">
                <a16:creationId xmlns:a16="http://schemas.microsoft.com/office/drawing/2014/main" id="{3C102F42-E7F8-4F3B-9A20-56B018DBFD18}"/>
              </a:ext>
            </a:extLst>
          </p:cNvPr>
          <p:cNvSpPr>
            <a:spLocks noChangeArrowheads="1"/>
          </p:cNvSpPr>
          <p:nvPr/>
        </p:nvSpPr>
        <p:spPr bwMode="auto">
          <a:xfrm>
            <a:off x="381000" y="990600"/>
            <a:ext cx="8458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1800">
                <a:latin typeface="Arial" panose="020B0604020202020204" pitchFamily="34" charset="0"/>
              </a:rPr>
              <a:t>Example: Bottle fill weights are normally distributed with mean 519.3 mL and standard deviation 3.3 mL.  Estimate the percent of bottles with a weight below the LSL of 510 mL.</a:t>
            </a:r>
          </a:p>
        </p:txBody>
      </p:sp>
      <p:sp>
        <p:nvSpPr>
          <p:cNvPr id="70661" name="Text Box 6">
            <a:extLst>
              <a:ext uri="{FF2B5EF4-FFF2-40B4-BE49-F238E27FC236}">
                <a16:creationId xmlns:a16="http://schemas.microsoft.com/office/drawing/2014/main" id="{29742891-098C-4A5E-A76E-0EA545343DBC}"/>
              </a:ext>
            </a:extLst>
          </p:cNvPr>
          <p:cNvSpPr txBox="1">
            <a:spLocks noChangeArrowheads="1"/>
          </p:cNvSpPr>
          <p:nvPr/>
        </p:nvSpPr>
        <p:spPr bwMode="auto">
          <a:xfrm>
            <a:off x="517525" y="5040313"/>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endParaRPr lang="en-US" altLang="en-US" sz="2000">
              <a:latin typeface="Arial" panose="020B0604020202020204" pitchFamily="34" charset="0"/>
            </a:endParaRPr>
          </a:p>
        </p:txBody>
      </p:sp>
      <p:sp>
        <p:nvSpPr>
          <p:cNvPr id="70662" name="Text Box 7">
            <a:extLst>
              <a:ext uri="{FF2B5EF4-FFF2-40B4-BE49-F238E27FC236}">
                <a16:creationId xmlns:a16="http://schemas.microsoft.com/office/drawing/2014/main" id="{ED66C0A4-D1BF-4CB2-A81E-7E889EDA50B7}"/>
              </a:ext>
            </a:extLst>
          </p:cNvPr>
          <p:cNvSpPr txBox="1">
            <a:spLocks noChangeArrowheads="1"/>
          </p:cNvSpPr>
          <p:nvPr/>
        </p:nvSpPr>
        <p:spPr bwMode="auto">
          <a:xfrm>
            <a:off x="457200" y="5192713"/>
            <a:ext cx="847407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endParaRPr lang="en-US" altLang="en-US" sz="2000">
              <a:latin typeface="Arial" panose="020B0604020202020204" pitchFamily="34" charset="0"/>
            </a:endParaRPr>
          </a:p>
          <a:p>
            <a:pPr>
              <a:lnSpc>
                <a:spcPct val="100000"/>
              </a:lnSpc>
              <a:spcBef>
                <a:spcPct val="0"/>
              </a:spcBef>
              <a:buFontTx/>
              <a:buNone/>
            </a:pPr>
            <a:endParaRPr lang="en-US" altLang="en-US" sz="1800">
              <a:latin typeface="Arial" panose="020B0604020202020204" pitchFamily="34" charset="0"/>
            </a:endParaRPr>
          </a:p>
          <a:p>
            <a:pPr>
              <a:lnSpc>
                <a:spcPct val="100000"/>
              </a:lnSpc>
              <a:spcBef>
                <a:spcPct val="0"/>
              </a:spcBef>
              <a:buFontTx/>
              <a:buNone/>
            </a:pPr>
            <a:r>
              <a:rPr lang="en-US" altLang="en-US" sz="1800">
                <a:latin typeface="Arial" panose="020B0604020202020204" pitchFamily="34" charset="0"/>
              </a:rPr>
              <a:t>From the </a:t>
            </a:r>
            <a:r>
              <a:rPr lang="en-US" altLang="en-US" sz="1800" i="1">
                <a:latin typeface="Arial" panose="020B0604020202020204" pitchFamily="34" charset="0"/>
              </a:rPr>
              <a:t>z</a:t>
            </a:r>
            <a:r>
              <a:rPr lang="en-US" altLang="en-US" sz="1800">
                <a:latin typeface="Arial" panose="020B0604020202020204" pitchFamily="34" charset="0"/>
              </a:rPr>
              <a:t> table, the probability that z &gt;2.82 is 0.0024.  The percent of bottles less than 510 mL is 0.0024 = 0.24%.</a:t>
            </a:r>
          </a:p>
        </p:txBody>
      </p:sp>
      <p:sp>
        <p:nvSpPr>
          <p:cNvPr id="70663" name="Footer Placeholder 1">
            <a:extLst>
              <a:ext uri="{FF2B5EF4-FFF2-40B4-BE49-F238E27FC236}">
                <a16:creationId xmlns:a16="http://schemas.microsoft.com/office/drawing/2014/main" id="{BE72DECF-BC02-4E81-B319-284528E6ACA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70664" name="Picture 12">
            <a:extLst>
              <a:ext uri="{FF2B5EF4-FFF2-40B4-BE49-F238E27FC236}">
                <a16:creationId xmlns:a16="http://schemas.microsoft.com/office/drawing/2014/main" id="{39689750-8F1D-4DD3-A3D5-22D56B071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832" t="8974" r="5830" b="3847"/>
          <a:stretch>
            <a:fillRect/>
          </a:stretch>
        </p:blipFill>
        <p:spPr bwMode="auto">
          <a:xfrm>
            <a:off x="2471738" y="2133600"/>
            <a:ext cx="42767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
        <p:nvSpPr>
          <p:cNvPr id="2" name="TextBox 1">
            <a:extLst>
              <a:ext uri="{FF2B5EF4-FFF2-40B4-BE49-F238E27FC236}">
                <a16:creationId xmlns:a16="http://schemas.microsoft.com/office/drawing/2014/main" id="{8D84F153-768C-4706-9562-F728A030A588}"/>
              </a:ext>
            </a:extLst>
          </p:cNvPr>
          <p:cNvSpPr txBox="1">
            <a:spLocks noRot="1" noChangeAspect="1" noMove="1" noResize="1" noEditPoints="1" noAdjustHandles="1" noChangeArrowheads="1" noChangeShapeType="1" noTextEdit="1"/>
          </p:cNvSpPr>
          <p:nvPr/>
        </p:nvSpPr>
        <p:spPr>
          <a:xfrm>
            <a:off x="2645844" y="5042789"/>
            <a:ext cx="3928511" cy="776238"/>
          </a:xfrm>
          <a:prstGeom prst="rect">
            <a:avLst/>
          </a:prstGeom>
          <a:blipFill rotWithShape="1">
            <a:blip r:embed="rId3"/>
            <a:stretch>
              <a:fillRect/>
            </a:stretch>
          </a:blipFill>
        </p:spPr>
        <p:txBody>
          <a:bodyPr/>
          <a:lstStyle/>
          <a:p>
            <a:pPr>
              <a:defRPr/>
            </a:pPr>
            <a:r>
              <a:rPr lang="en-US">
                <a:no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5C83EE4-B6F0-401D-84B3-38EB5ADA2D68}"/>
              </a:ext>
            </a:extLst>
          </p:cNvPr>
          <p:cNvSpPr>
            <a:spLocks noGrp="1" noChangeArrowheads="1"/>
          </p:cNvSpPr>
          <p:nvPr>
            <p:ph type="title"/>
          </p:nvPr>
        </p:nvSpPr>
        <p:spPr/>
        <p:txBody>
          <a:bodyPr/>
          <a:lstStyle/>
          <a:p>
            <a:pPr eaLnBrk="1" hangingPunct="1"/>
            <a:r>
              <a:rPr lang="en-US" altLang="en-US"/>
              <a:t>Learning Objectives</a:t>
            </a:r>
          </a:p>
        </p:txBody>
      </p:sp>
      <p:sp>
        <p:nvSpPr>
          <p:cNvPr id="26627" name="Rectangle 3">
            <a:extLst>
              <a:ext uri="{FF2B5EF4-FFF2-40B4-BE49-F238E27FC236}">
                <a16:creationId xmlns:a16="http://schemas.microsoft.com/office/drawing/2014/main" id="{66C9B18F-FAEB-44E8-8E47-F78B03FBF10F}"/>
              </a:ext>
            </a:extLst>
          </p:cNvPr>
          <p:cNvSpPr>
            <a:spLocks noGrp="1" noChangeArrowheads="1"/>
          </p:cNvSpPr>
          <p:nvPr>
            <p:ph idx="1"/>
          </p:nvPr>
        </p:nvSpPr>
        <p:spPr>
          <a:xfrm>
            <a:off x="333375" y="990600"/>
            <a:ext cx="8234363" cy="5181600"/>
          </a:xfrm>
        </p:spPr>
        <p:txBody>
          <a:bodyPr/>
          <a:lstStyle/>
          <a:p>
            <a:pPr marL="401638" lvl="1" indent="-284163" eaLnBrk="1" hangingPunct="1">
              <a:lnSpc>
                <a:spcPct val="80000"/>
              </a:lnSpc>
              <a:buFontTx/>
              <a:buNone/>
              <a:defRPr/>
            </a:pPr>
            <a:r>
              <a:rPr lang="en-US" altLang="en-US" sz="2800" dirty="0"/>
              <a:t>Upon completion of this course, you will be able to:</a:t>
            </a:r>
            <a:br>
              <a:rPr lang="en-US" altLang="en-US" sz="2800" dirty="0"/>
            </a:br>
            <a:endParaRPr lang="en-US" altLang="en-US" sz="900" dirty="0"/>
          </a:p>
          <a:p>
            <a:pPr marL="401638" lvl="1" indent="-284163" eaLnBrk="1" hangingPunct="1">
              <a:lnSpc>
                <a:spcPct val="80000"/>
              </a:lnSpc>
              <a:defRPr/>
            </a:pPr>
            <a:r>
              <a:rPr lang="en-US" altLang="en-US" dirty="0"/>
              <a:t>Describe data by descriptive statistics and graphs</a:t>
            </a:r>
          </a:p>
          <a:p>
            <a:pPr marL="401638" lvl="1" indent="-284163" eaLnBrk="1" hangingPunct="1">
              <a:lnSpc>
                <a:spcPct val="80000"/>
              </a:lnSpc>
              <a:defRPr/>
            </a:pPr>
            <a:r>
              <a:rPr lang="en-US" altLang="en-US" dirty="0"/>
              <a:t>Understand the Normal distributions</a:t>
            </a:r>
          </a:p>
          <a:p>
            <a:pPr marL="401638" lvl="1" indent="-284163" eaLnBrk="1" hangingPunct="1">
              <a:lnSpc>
                <a:spcPct val="80000"/>
              </a:lnSpc>
              <a:defRPr/>
            </a:pPr>
            <a:r>
              <a:rPr lang="en-US" altLang="en-US" dirty="0"/>
              <a:t>Perform hypothesis tests for</a:t>
            </a:r>
          </a:p>
          <a:p>
            <a:pPr marL="808038" lvl="2" indent="-292100" eaLnBrk="1" hangingPunct="1">
              <a:lnSpc>
                <a:spcPct val="80000"/>
              </a:lnSpc>
              <a:defRPr/>
            </a:pPr>
            <a:r>
              <a:rPr lang="en-US" altLang="en-US" dirty="0"/>
              <a:t>Means (t-tests, one-way ANOVA)</a:t>
            </a:r>
          </a:p>
          <a:p>
            <a:pPr marL="808038" lvl="2" indent="-292100" eaLnBrk="1" hangingPunct="1">
              <a:lnSpc>
                <a:spcPct val="80000"/>
              </a:lnSpc>
              <a:defRPr/>
            </a:pPr>
            <a:r>
              <a:rPr lang="en-US" altLang="en-US" dirty="0"/>
              <a:t>Normality</a:t>
            </a:r>
          </a:p>
          <a:p>
            <a:pPr marL="808038" lvl="2" indent="-292100" eaLnBrk="1" hangingPunct="1">
              <a:lnSpc>
                <a:spcPct val="80000"/>
              </a:lnSpc>
              <a:defRPr/>
            </a:pPr>
            <a:r>
              <a:rPr lang="en-US" altLang="en-US" dirty="0"/>
              <a:t>Standard deviations (chi-square, F-test)</a:t>
            </a:r>
          </a:p>
          <a:p>
            <a:pPr marL="401638" lvl="1" indent="-284163" eaLnBrk="1" hangingPunct="1">
              <a:lnSpc>
                <a:spcPct val="80000"/>
              </a:lnSpc>
              <a:defRPr/>
            </a:pPr>
            <a:r>
              <a:rPr lang="en-US" altLang="en-US" dirty="0"/>
              <a:t>Calculate confidence intervals for </a:t>
            </a:r>
          </a:p>
          <a:p>
            <a:pPr marL="808038" lvl="2" indent="-292100" eaLnBrk="1" hangingPunct="1">
              <a:lnSpc>
                <a:spcPct val="80000"/>
              </a:lnSpc>
              <a:defRPr/>
            </a:pPr>
            <a:r>
              <a:rPr lang="en-US" altLang="en-US" dirty="0"/>
              <a:t>Means</a:t>
            </a:r>
          </a:p>
          <a:p>
            <a:pPr marL="808038" lvl="2" indent="-292100" eaLnBrk="1" hangingPunct="1">
              <a:lnSpc>
                <a:spcPct val="80000"/>
              </a:lnSpc>
              <a:defRPr/>
            </a:pPr>
            <a:r>
              <a:rPr lang="en-US" altLang="en-US" dirty="0"/>
              <a:t>Standard deviations</a:t>
            </a:r>
          </a:p>
          <a:p>
            <a:pPr marL="401638" lvl="1" indent="-284163" eaLnBrk="1" hangingPunct="1">
              <a:lnSpc>
                <a:spcPct val="80000"/>
              </a:lnSpc>
              <a:defRPr/>
            </a:pPr>
            <a:r>
              <a:rPr lang="en-US" altLang="en-US" dirty="0"/>
              <a:t>Review correlation and regression basics</a:t>
            </a:r>
          </a:p>
          <a:p>
            <a:pPr marL="401638" lvl="1" indent="-284163" eaLnBrk="1" hangingPunct="1">
              <a:lnSpc>
                <a:spcPct val="80000"/>
              </a:lnSpc>
              <a:defRPr/>
            </a:pPr>
            <a:r>
              <a:rPr lang="en-US" altLang="en-US" dirty="0"/>
              <a:t>Perform the above calculations using Minitab</a:t>
            </a:r>
          </a:p>
          <a:p>
            <a:pPr marL="858838" lvl="2" indent="-342900" eaLnBrk="1" hangingPunct="1">
              <a:lnSpc>
                <a:spcPct val="80000"/>
              </a:lnSpc>
              <a:buFont typeface="Arial" panose="020B0604020202020204" pitchFamily="34" charset="0"/>
              <a:buChar char="•"/>
              <a:defRPr/>
            </a:pPr>
            <a:endParaRPr lang="en-US" altLang="en-US" dirty="0"/>
          </a:p>
        </p:txBody>
      </p:sp>
      <p:sp>
        <p:nvSpPr>
          <p:cNvPr id="44036" name="Slide Number Placeholder 3">
            <a:extLst>
              <a:ext uri="{FF2B5EF4-FFF2-40B4-BE49-F238E27FC236}">
                <a16:creationId xmlns:a16="http://schemas.microsoft.com/office/drawing/2014/main" id="{0C44ACC8-E42B-4D2E-96E5-36601A3B2D2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F1EED4E-CE77-4928-844F-559478CCF12A}" type="slidenum">
              <a:rPr lang="en-US" altLang="en-US" sz="800">
                <a:solidFill>
                  <a:schemeClr val="bg1"/>
                </a:solidFill>
                <a:latin typeface="Arial" panose="020B0604020202020204" pitchFamily="34" charset="0"/>
              </a:rPr>
              <a:pPr eaLnBrk="1" hangingPunct="1">
                <a:spcBef>
                  <a:spcPct val="0"/>
                </a:spcBef>
                <a:spcAft>
                  <a:spcPct val="40000"/>
                </a:spcAft>
                <a:buFontTx/>
                <a:buNone/>
              </a:pPr>
              <a:t>3</a:t>
            </a:fld>
            <a:endParaRPr lang="en-US" altLang="en-US" sz="800">
              <a:solidFill>
                <a:schemeClr val="bg1"/>
              </a:solidFill>
              <a:latin typeface="Arial" panose="020B0604020202020204" pitchFamily="34" charset="0"/>
            </a:endParaRPr>
          </a:p>
        </p:txBody>
      </p:sp>
      <p:sp>
        <p:nvSpPr>
          <p:cNvPr id="44037" name="Footer Placeholder 1">
            <a:extLst>
              <a:ext uri="{FF2B5EF4-FFF2-40B4-BE49-F238E27FC236}">
                <a16:creationId xmlns:a16="http://schemas.microsoft.com/office/drawing/2014/main" id="{7FE8494F-6AB0-420B-9664-9CA9ABFE82B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0A337B5-5876-4847-B679-38C3840F900A}"/>
              </a:ext>
            </a:extLst>
          </p:cNvPr>
          <p:cNvSpPr>
            <a:spLocks noGrp="1" noChangeArrowheads="1"/>
          </p:cNvSpPr>
          <p:nvPr>
            <p:ph type="title"/>
          </p:nvPr>
        </p:nvSpPr>
        <p:spPr/>
        <p:txBody>
          <a:bodyPr/>
          <a:lstStyle/>
          <a:p>
            <a:pPr eaLnBrk="1" hangingPunct="1"/>
            <a:r>
              <a:rPr lang="en-US" altLang="en-US"/>
              <a:t>Standard Normal z Distribution </a:t>
            </a:r>
          </a:p>
        </p:txBody>
      </p:sp>
      <p:sp>
        <p:nvSpPr>
          <p:cNvPr id="71683" name="Slide Number Placeholder 2">
            <a:extLst>
              <a:ext uri="{FF2B5EF4-FFF2-40B4-BE49-F238E27FC236}">
                <a16:creationId xmlns:a16="http://schemas.microsoft.com/office/drawing/2014/main" id="{E884E06F-D33E-4A16-969F-D8C83FBF85F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CA5C1361-F53B-4133-A5BA-ED1A39899A5F}" type="slidenum">
              <a:rPr lang="en-US" altLang="en-US" sz="800">
                <a:solidFill>
                  <a:schemeClr val="bg1"/>
                </a:solidFill>
                <a:latin typeface="Arial" panose="020B0604020202020204" pitchFamily="34" charset="0"/>
              </a:rPr>
              <a:pPr eaLnBrk="1" hangingPunct="1">
                <a:spcBef>
                  <a:spcPct val="0"/>
                </a:spcBef>
                <a:spcAft>
                  <a:spcPct val="40000"/>
                </a:spcAft>
                <a:buFontTx/>
                <a:buNone/>
              </a:pPr>
              <a:t>30</a:t>
            </a:fld>
            <a:endParaRPr lang="en-US" altLang="en-US" sz="800">
              <a:solidFill>
                <a:schemeClr val="bg1"/>
              </a:solidFill>
              <a:latin typeface="Arial" panose="020B0604020202020204" pitchFamily="34" charset="0"/>
            </a:endParaRPr>
          </a:p>
        </p:txBody>
      </p:sp>
      <p:sp>
        <p:nvSpPr>
          <p:cNvPr id="71684" name="Rectangle 3">
            <a:extLst>
              <a:ext uri="{FF2B5EF4-FFF2-40B4-BE49-F238E27FC236}">
                <a16:creationId xmlns:a16="http://schemas.microsoft.com/office/drawing/2014/main" id="{CB7C6A7B-2905-4CF2-ACBC-2A1797E81857}"/>
              </a:ext>
            </a:extLst>
          </p:cNvPr>
          <p:cNvSpPr>
            <a:spLocks noChangeArrowheads="1"/>
          </p:cNvSpPr>
          <p:nvPr/>
        </p:nvSpPr>
        <p:spPr bwMode="auto">
          <a:xfrm>
            <a:off x="381000" y="990600"/>
            <a:ext cx="8229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Example: 50 bottle fill weights have been collected for analysis.  Determine if they are normally distributed before continuing further analysis.</a:t>
            </a:r>
          </a:p>
          <a:p>
            <a:pPr>
              <a:lnSpc>
                <a:spcPct val="100000"/>
              </a:lnSpc>
              <a:spcBef>
                <a:spcPct val="50000"/>
              </a:spcBef>
              <a:buFontTx/>
              <a:buNone/>
            </a:pPr>
            <a:r>
              <a:rPr lang="en-US" altLang="en-US" sz="2000">
                <a:latin typeface="Arial" panose="020B0604020202020204" pitchFamily="34" charset="0"/>
              </a:rPr>
              <a:t>Minitab: Stat/ Basic Statistics/ Normality Test </a:t>
            </a:r>
          </a:p>
        </p:txBody>
      </p:sp>
      <p:sp>
        <p:nvSpPr>
          <p:cNvPr id="71685" name="Text Box 4">
            <a:extLst>
              <a:ext uri="{FF2B5EF4-FFF2-40B4-BE49-F238E27FC236}">
                <a16:creationId xmlns:a16="http://schemas.microsoft.com/office/drawing/2014/main" id="{CCD1E3DD-EB3A-446A-8071-4734AE53E080}"/>
              </a:ext>
            </a:extLst>
          </p:cNvPr>
          <p:cNvSpPr txBox="1">
            <a:spLocks noChangeArrowheads="1"/>
          </p:cNvSpPr>
          <p:nvPr/>
        </p:nvSpPr>
        <p:spPr bwMode="auto">
          <a:xfrm>
            <a:off x="517525" y="5040313"/>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endParaRPr lang="en-US" altLang="en-US" sz="2000">
              <a:latin typeface="Arial" panose="020B0604020202020204" pitchFamily="34" charset="0"/>
            </a:endParaRPr>
          </a:p>
        </p:txBody>
      </p:sp>
      <p:sp>
        <p:nvSpPr>
          <p:cNvPr id="71686" name="Footer Placeholder 1">
            <a:extLst>
              <a:ext uri="{FF2B5EF4-FFF2-40B4-BE49-F238E27FC236}">
                <a16:creationId xmlns:a16="http://schemas.microsoft.com/office/drawing/2014/main" id="{76651F2B-2BA2-45A8-803A-8EB461F3197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71687" name="Picture 2">
            <a:extLst>
              <a:ext uri="{FF2B5EF4-FFF2-40B4-BE49-F238E27FC236}">
                <a16:creationId xmlns:a16="http://schemas.microsoft.com/office/drawing/2014/main" id="{0E7B10EF-7BC4-4237-B16E-971129696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2514600"/>
            <a:ext cx="5943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109C592A-2F5E-4FE6-BFD7-0FAAC8CB5854}"/>
              </a:ext>
            </a:extLst>
          </p:cNvPr>
          <p:cNvSpPr>
            <a:spLocks noGrp="1" noChangeArrowheads="1"/>
          </p:cNvSpPr>
          <p:nvPr>
            <p:ph type="title"/>
          </p:nvPr>
        </p:nvSpPr>
        <p:spPr/>
        <p:txBody>
          <a:bodyPr/>
          <a:lstStyle/>
          <a:p>
            <a:pPr eaLnBrk="1" hangingPunct="1"/>
            <a:r>
              <a:rPr lang="en-US" altLang="en-US"/>
              <a:t>Standard Normal z Distribution </a:t>
            </a:r>
          </a:p>
        </p:txBody>
      </p:sp>
      <p:sp>
        <p:nvSpPr>
          <p:cNvPr id="72707" name="Slide Number Placeholder 2">
            <a:extLst>
              <a:ext uri="{FF2B5EF4-FFF2-40B4-BE49-F238E27FC236}">
                <a16:creationId xmlns:a16="http://schemas.microsoft.com/office/drawing/2014/main" id="{5FDD2DF1-EF30-4869-96BC-14813995B50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718F581-D630-4999-AA9D-853C76B23212}" type="slidenum">
              <a:rPr lang="en-US" altLang="en-US" sz="800">
                <a:solidFill>
                  <a:schemeClr val="bg1"/>
                </a:solidFill>
                <a:latin typeface="Arial" panose="020B0604020202020204" pitchFamily="34" charset="0"/>
              </a:rPr>
              <a:pPr eaLnBrk="1" hangingPunct="1">
                <a:spcBef>
                  <a:spcPct val="0"/>
                </a:spcBef>
                <a:spcAft>
                  <a:spcPct val="40000"/>
                </a:spcAft>
                <a:buFontTx/>
                <a:buNone/>
              </a:pPr>
              <a:t>31</a:t>
            </a:fld>
            <a:endParaRPr lang="en-US" altLang="en-US" sz="800">
              <a:solidFill>
                <a:schemeClr val="bg1"/>
              </a:solidFill>
              <a:latin typeface="Arial" panose="020B0604020202020204" pitchFamily="34" charset="0"/>
            </a:endParaRPr>
          </a:p>
        </p:txBody>
      </p:sp>
      <p:sp>
        <p:nvSpPr>
          <p:cNvPr id="72708" name="Rectangle 3">
            <a:extLst>
              <a:ext uri="{FF2B5EF4-FFF2-40B4-BE49-F238E27FC236}">
                <a16:creationId xmlns:a16="http://schemas.microsoft.com/office/drawing/2014/main" id="{98219EEB-1341-418F-AB69-316E4928D7F8}"/>
              </a:ext>
            </a:extLst>
          </p:cNvPr>
          <p:cNvSpPr>
            <a:spLocks noChangeArrowheads="1"/>
          </p:cNvSpPr>
          <p:nvPr/>
        </p:nvSpPr>
        <p:spPr bwMode="auto">
          <a:xfrm>
            <a:off x="381000" y="990600"/>
            <a:ext cx="82296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spcAft>
                <a:spcPts val="600"/>
              </a:spcAft>
              <a:buFontTx/>
              <a:buNone/>
            </a:pPr>
            <a:r>
              <a:rPr lang="en-US" altLang="en-US" sz="2000">
                <a:latin typeface="Arial" panose="020B0604020202020204" pitchFamily="34" charset="0"/>
              </a:rPr>
              <a:t>Example: Bottle fill weights are normally distributed with mean 519.3 mL and standard deviation 3.3 mL.  Estimate the percent of bottles with a weight below the LSL of 510 mL.</a:t>
            </a:r>
          </a:p>
          <a:p>
            <a:pPr>
              <a:lnSpc>
                <a:spcPct val="100000"/>
              </a:lnSpc>
              <a:spcBef>
                <a:spcPct val="0"/>
              </a:spcBef>
              <a:buFont typeface="Arial" panose="020B0604020202020204" pitchFamily="34" charset="0"/>
              <a:buNone/>
            </a:pPr>
            <a:r>
              <a:rPr lang="en-US" altLang="en-US" sz="2000">
                <a:latin typeface="Arial" panose="020B0604020202020204" pitchFamily="34" charset="0"/>
              </a:rPr>
              <a:t>Minitab: Calc / Probability Distributions / Normal</a:t>
            </a:r>
          </a:p>
          <a:p>
            <a:pPr>
              <a:lnSpc>
                <a:spcPct val="100000"/>
              </a:lnSpc>
              <a:spcBef>
                <a:spcPct val="0"/>
              </a:spcBef>
              <a:buFont typeface="Arial" panose="020B0604020202020204" pitchFamily="34" charset="0"/>
              <a:buNone/>
            </a:pPr>
            <a:r>
              <a:rPr lang="en-US" altLang="en-US" sz="2000">
                <a:latin typeface="Arial" panose="020B0604020202020204" pitchFamily="34" charset="0"/>
              </a:rPr>
              <a:t>(Cumulative probability, Input constant = 510)</a:t>
            </a: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r>
              <a:rPr lang="en-US" altLang="en-US" sz="2000">
                <a:latin typeface="Arial" panose="020B0604020202020204" pitchFamily="34" charset="0"/>
              </a:rPr>
              <a:t> </a:t>
            </a:r>
          </a:p>
        </p:txBody>
      </p:sp>
      <p:sp>
        <p:nvSpPr>
          <p:cNvPr id="72709" name="Text Box 4">
            <a:extLst>
              <a:ext uri="{FF2B5EF4-FFF2-40B4-BE49-F238E27FC236}">
                <a16:creationId xmlns:a16="http://schemas.microsoft.com/office/drawing/2014/main" id="{F230984C-2C67-4022-A4FF-02CA17954980}"/>
              </a:ext>
            </a:extLst>
          </p:cNvPr>
          <p:cNvSpPr txBox="1">
            <a:spLocks noChangeArrowheads="1"/>
          </p:cNvSpPr>
          <p:nvPr/>
        </p:nvSpPr>
        <p:spPr bwMode="auto">
          <a:xfrm>
            <a:off x="517525" y="5040313"/>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endParaRPr lang="en-US" altLang="en-US" sz="2000">
              <a:latin typeface="Arial" panose="020B0604020202020204" pitchFamily="34" charset="0"/>
            </a:endParaRPr>
          </a:p>
        </p:txBody>
      </p:sp>
      <p:sp>
        <p:nvSpPr>
          <p:cNvPr id="72710" name="Text Box 6">
            <a:extLst>
              <a:ext uri="{FF2B5EF4-FFF2-40B4-BE49-F238E27FC236}">
                <a16:creationId xmlns:a16="http://schemas.microsoft.com/office/drawing/2014/main" id="{CCFD0C75-D13E-40AD-89EC-27832B8826BC}"/>
              </a:ext>
            </a:extLst>
          </p:cNvPr>
          <p:cNvSpPr txBox="1">
            <a:spLocks noChangeArrowheads="1"/>
          </p:cNvSpPr>
          <p:nvPr/>
        </p:nvSpPr>
        <p:spPr bwMode="auto">
          <a:xfrm>
            <a:off x="488950" y="2514600"/>
            <a:ext cx="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br>
              <a:rPr lang="en-US" altLang="en-US" sz="2000">
                <a:latin typeface="Arial" panose="020B0604020202020204" pitchFamily="34" charset="0"/>
              </a:rPr>
            </a:br>
            <a:endParaRPr lang="en-US" altLang="en-US" sz="2000">
              <a:latin typeface="Arial" panose="020B0604020202020204" pitchFamily="34" charset="0"/>
            </a:endParaRPr>
          </a:p>
        </p:txBody>
      </p:sp>
      <p:sp>
        <p:nvSpPr>
          <p:cNvPr id="72711" name="Rectangle 7">
            <a:extLst>
              <a:ext uri="{FF2B5EF4-FFF2-40B4-BE49-F238E27FC236}">
                <a16:creationId xmlns:a16="http://schemas.microsoft.com/office/drawing/2014/main" id="{9C580559-EE52-445C-89BF-5BA33F33B083}"/>
              </a:ext>
            </a:extLst>
          </p:cNvPr>
          <p:cNvSpPr>
            <a:spLocks noChangeArrowheads="1"/>
          </p:cNvSpPr>
          <p:nvPr/>
        </p:nvSpPr>
        <p:spPr bwMode="auto">
          <a:xfrm>
            <a:off x="419100" y="3048000"/>
            <a:ext cx="8305800" cy="132397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2000">
                <a:latin typeface="Courier New" panose="02070309020205020404" pitchFamily="49" charset="0"/>
              </a:rPr>
              <a:t>Normal with mean = 519.3 and standard deviation = 3.3</a:t>
            </a:r>
          </a:p>
          <a:p>
            <a:pPr>
              <a:buFont typeface="Arial" panose="020B0604020202020204" pitchFamily="34" charset="0"/>
              <a:buNone/>
            </a:pPr>
            <a:r>
              <a:rPr lang="en-US" altLang="en-US" sz="2000">
                <a:latin typeface="Courier New" panose="02070309020205020404" pitchFamily="49" charset="0"/>
              </a:rPr>
              <a:t>X	P( X ≤ x )</a:t>
            </a:r>
          </a:p>
          <a:p>
            <a:pPr>
              <a:buFont typeface="Arial" panose="020B0604020202020204" pitchFamily="34" charset="0"/>
              <a:buNone/>
            </a:pPr>
            <a:r>
              <a:rPr lang="en-US" altLang="en-US" sz="2000">
                <a:latin typeface="Courier New" panose="02070309020205020404" pitchFamily="49" charset="0"/>
              </a:rPr>
              <a:t>510	0.0024148 p = 0.002415 that X &lt; 510 mL</a:t>
            </a:r>
          </a:p>
        </p:txBody>
      </p:sp>
      <p:sp>
        <p:nvSpPr>
          <p:cNvPr id="72712" name="Footer Placeholder 1">
            <a:extLst>
              <a:ext uri="{FF2B5EF4-FFF2-40B4-BE49-F238E27FC236}">
                <a16:creationId xmlns:a16="http://schemas.microsoft.com/office/drawing/2014/main" id="{283E0709-5A25-4A07-9CB4-B84437CFF16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D9ED152-C2B3-43A7-B2A9-80EC91EDEE35}"/>
              </a:ext>
            </a:extLst>
          </p:cNvPr>
          <p:cNvSpPr>
            <a:spLocks noGrp="1" noChangeArrowheads="1"/>
          </p:cNvSpPr>
          <p:nvPr>
            <p:ph type="title"/>
          </p:nvPr>
        </p:nvSpPr>
        <p:spPr/>
        <p:txBody>
          <a:bodyPr/>
          <a:lstStyle/>
          <a:p>
            <a:pPr eaLnBrk="1" hangingPunct="1"/>
            <a:r>
              <a:rPr lang="en-US" altLang="en-US"/>
              <a:t>Standard Normal z Distribution </a:t>
            </a:r>
          </a:p>
        </p:txBody>
      </p:sp>
      <p:sp>
        <p:nvSpPr>
          <p:cNvPr id="73731" name="Slide Number Placeholder 2">
            <a:extLst>
              <a:ext uri="{FF2B5EF4-FFF2-40B4-BE49-F238E27FC236}">
                <a16:creationId xmlns:a16="http://schemas.microsoft.com/office/drawing/2014/main" id="{C91B5F90-7673-4D6F-8AB6-8F2ABA46672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2BF03A1-ECC1-49EC-8396-E8783C674327}" type="slidenum">
              <a:rPr lang="en-US" altLang="en-US" sz="800">
                <a:solidFill>
                  <a:schemeClr val="bg1"/>
                </a:solidFill>
                <a:latin typeface="Arial" panose="020B0604020202020204" pitchFamily="34" charset="0"/>
              </a:rPr>
              <a:pPr eaLnBrk="1" hangingPunct="1">
                <a:spcBef>
                  <a:spcPct val="0"/>
                </a:spcBef>
                <a:spcAft>
                  <a:spcPct val="40000"/>
                </a:spcAft>
                <a:buFontTx/>
                <a:buNone/>
              </a:pPr>
              <a:t>32</a:t>
            </a:fld>
            <a:endParaRPr lang="en-US" altLang="en-US" sz="800">
              <a:solidFill>
                <a:schemeClr val="bg1"/>
              </a:solidFill>
              <a:latin typeface="Arial" panose="020B0604020202020204" pitchFamily="34" charset="0"/>
            </a:endParaRPr>
          </a:p>
        </p:txBody>
      </p:sp>
      <p:sp>
        <p:nvSpPr>
          <p:cNvPr id="73732" name="Rectangle 3">
            <a:extLst>
              <a:ext uri="{FF2B5EF4-FFF2-40B4-BE49-F238E27FC236}">
                <a16:creationId xmlns:a16="http://schemas.microsoft.com/office/drawing/2014/main" id="{17BEDAEA-9035-42CB-B1D4-CFC881B9951C}"/>
              </a:ext>
            </a:extLst>
          </p:cNvPr>
          <p:cNvSpPr>
            <a:spLocks noChangeArrowheads="1"/>
          </p:cNvSpPr>
          <p:nvPr/>
        </p:nvSpPr>
        <p:spPr bwMode="auto">
          <a:xfrm>
            <a:off x="381000" y="914400"/>
            <a:ext cx="82296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Alternate Minitab way to estimate normal probabilities:</a:t>
            </a:r>
            <a:br>
              <a:rPr lang="en-US" altLang="en-US" sz="2000">
                <a:latin typeface="Arial" panose="020B0604020202020204" pitchFamily="34" charset="0"/>
              </a:rPr>
            </a:br>
            <a:r>
              <a:rPr lang="en-US" altLang="en-US" sz="2000">
                <a:latin typeface="Arial" panose="020B0604020202020204" pitchFamily="34" charset="0"/>
              </a:rPr>
              <a:t>    Minitab: Graph &gt; Probability Distribution Plot &gt; View Probability</a:t>
            </a:r>
          </a:p>
          <a:p>
            <a:pPr>
              <a:lnSpc>
                <a:spcPct val="100000"/>
              </a:lnSpc>
              <a:spcBef>
                <a:spcPct val="50000"/>
              </a:spcBef>
              <a:buFontTx/>
              <a:buNone/>
            </a:pPr>
            <a:endParaRPr lang="en-US" altLang="en-US" sz="2000">
              <a:latin typeface="Arial" panose="020B0604020202020204" pitchFamily="34" charset="0"/>
            </a:endParaRPr>
          </a:p>
        </p:txBody>
      </p:sp>
      <p:sp>
        <p:nvSpPr>
          <p:cNvPr id="73733" name="Text Box 4">
            <a:extLst>
              <a:ext uri="{FF2B5EF4-FFF2-40B4-BE49-F238E27FC236}">
                <a16:creationId xmlns:a16="http://schemas.microsoft.com/office/drawing/2014/main" id="{6809DDAD-797D-4FBF-8BA7-9C8693B6E863}"/>
              </a:ext>
            </a:extLst>
          </p:cNvPr>
          <p:cNvSpPr txBox="1">
            <a:spLocks noChangeArrowheads="1"/>
          </p:cNvSpPr>
          <p:nvPr/>
        </p:nvSpPr>
        <p:spPr bwMode="auto">
          <a:xfrm>
            <a:off x="517525" y="5040313"/>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endParaRPr lang="en-US" altLang="en-US" sz="2000">
              <a:latin typeface="Arial" panose="020B0604020202020204" pitchFamily="34" charset="0"/>
            </a:endParaRPr>
          </a:p>
        </p:txBody>
      </p:sp>
      <p:sp>
        <p:nvSpPr>
          <p:cNvPr id="73734" name="Footer Placeholder 1">
            <a:extLst>
              <a:ext uri="{FF2B5EF4-FFF2-40B4-BE49-F238E27FC236}">
                <a16:creationId xmlns:a16="http://schemas.microsoft.com/office/drawing/2014/main" id="{FD9F95D5-F6F4-49BF-8137-D3CC01277A3C}"/>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73735" name="Picture 8">
            <a:extLst>
              <a:ext uri="{FF2B5EF4-FFF2-40B4-BE49-F238E27FC236}">
                <a16:creationId xmlns:a16="http://schemas.microsoft.com/office/drawing/2014/main" id="{D28A9B7C-F92C-4AD1-9D83-9185A67F8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752600"/>
            <a:ext cx="5853113"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6" name="TextBox 2">
            <a:extLst>
              <a:ext uri="{FF2B5EF4-FFF2-40B4-BE49-F238E27FC236}">
                <a16:creationId xmlns:a16="http://schemas.microsoft.com/office/drawing/2014/main" id="{698B04F6-A3D7-45C1-A2FA-A87D17D4D2AD}"/>
              </a:ext>
            </a:extLst>
          </p:cNvPr>
          <p:cNvSpPr txBox="1">
            <a:spLocks noChangeArrowheads="1"/>
          </p:cNvSpPr>
          <p:nvPr/>
        </p:nvSpPr>
        <p:spPr bwMode="auto">
          <a:xfrm>
            <a:off x="2787650" y="5867400"/>
            <a:ext cx="356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p = 0.002415 that X &lt; 510 mL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9EB638A3-FEED-4DF7-8F02-AEE5248E515A}"/>
              </a:ext>
            </a:extLst>
          </p:cNvPr>
          <p:cNvSpPr>
            <a:spLocks noGrp="1" noChangeArrowheads="1"/>
          </p:cNvSpPr>
          <p:nvPr>
            <p:ph type="title"/>
          </p:nvPr>
        </p:nvSpPr>
        <p:spPr>
          <a:xfrm>
            <a:off x="457200" y="76200"/>
            <a:ext cx="8229600" cy="563563"/>
          </a:xfrm>
        </p:spPr>
        <p:txBody>
          <a:bodyPr/>
          <a:lstStyle/>
          <a:p>
            <a:pPr eaLnBrk="1" hangingPunct="1"/>
            <a:r>
              <a:rPr lang="en-US" altLang="en-US"/>
              <a:t>Central Limit Theorem</a:t>
            </a:r>
          </a:p>
        </p:txBody>
      </p:sp>
      <p:sp>
        <p:nvSpPr>
          <p:cNvPr id="74755" name="Slide Number Placeholder 2">
            <a:extLst>
              <a:ext uri="{FF2B5EF4-FFF2-40B4-BE49-F238E27FC236}">
                <a16:creationId xmlns:a16="http://schemas.microsoft.com/office/drawing/2014/main" id="{5D5BEA5C-D411-46CA-8BC1-555DF725834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1B7BB42-E5B4-42A8-9D91-A771256DF583}" type="slidenum">
              <a:rPr lang="en-US" altLang="en-US" sz="800">
                <a:solidFill>
                  <a:schemeClr val="bg1"/>
                </a:solidFill>
                <a:latin typeface="Arial" panose="020B0604020202020204" pitchFamily="34" charset="0"/>
              </a:rPr>
              <a:pPr eaLnBrk="1" hangingPunct="1">
                <a:spcBef>
                  <a:spcPct val="0"/>
                </a:spcBef>
                <a:spcAft>
                  <a:spcPct val="40000"/>
                </a:spcAft>
                <a:buFontTx/>
                <a:buNone/>
              </a:pPr>
              <a:t>33</a:t>
            </a:fld>
            <a:endParaRPr lang="en-US" altLang="en-US" sz="800">
              <a:solidFill>
                <a:schemeClr val="bg1"/>
              </a:solidFill>
              <a:latin typeface="Arial" panose="020B0604020202020204" pitchFamily="34" charset="0"/>
            </a:endParaRPr>
          </a:p>
        </p:txBody>
      </p:sp>
      <p:pic>
        <p:nvPicPr>
          <p:cNvPr id="74756" name="Picture 4">
            <a:extLst>
              <a:ext uri="{FF2B5EF4-FFF2-40B4-BE49-F238E27FC236}">
                <a16:creationId xmlns:a16="http://schemas.microsoft.com/office/drawing/2014/main" id="{EB165B5B-9AE1-4C6F-8790-04EA59A59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49400"/>
            <a:ext cx="71628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5">
            <a:extLst>
              <a:ext uri="{FF2B5EF4-FFF2-40B4-BE49-F238E27FC236}">
                <a16:creationId xmlns:a16="http://schemas.microsoft.com/office/drawing/2014/main" id="{8E215218-17D9-4E93-8F41-42DDE9054B5D}"/>
              </a:ext>
            </a:extLst>
          </p:cNvPr>
          <p:cNvSpPr txBox="1">
            <a:spLocks noChangeArrowheads="1"/>
          </p:cNvSpPr>
          <p:nvPr/>
        </p:nvSpPr>
        <p:spPr bwMode="auto">
          <a:xfrm>
            <a:off x="457200" y="1066800"/>
            <a:ext cx="8266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Population: 125,000 values from a 95-105 uniform rectangular distribution</a:t>
            </a:r>
          </a:p>
        </p:txBody>
      </p:sp>
      <p:sp>
        <p:nvSpPr>
          <p:cNvPr id="74758" name="Footer Placeholder 1">
            <a:extLst>
              <a:ext uri="{FF2B5EF4-FFF2-40B4-BE49-F238E27FC236}">
                <a16:creationId xmlns:a16="http://schemas.microsoft.com/office/drawing/2014/main" id="{967FA7E6-9A7F-45AC-BB25-0056D590BC5F}"/>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25E50395-AF76-4F67-BC8F-42F1CF85EB54}"/>
              </a:ext>
            </a:extLst>
          </p:cNvPr>
          <p:cNvSpPr>
            <a:spLocks noGrp="1" noChangeArrowheads="1"/>
          </p:cNvSpPr>
          <p:nvPr>
            <p:ph type="title"/>
          </p:nvPr>
        </p:nvSpPr>
        <p:spPr>
          <a:xfrm>
            <a:off x="488950" y="381000"/>
            <a:ext cx="8229600" cy="563563"/>
          </a:xfrm>
        </p:spPr>
        <p:txBody>
          <a:bodyPr/>
          <a:lstStyle/>
          <a:p>
            <a:pPr eaLnBrk="1" hangingPunct="1"/>
            <a:r>
              <a:rPr lang="en-US" altLang="en-US"/>
              <a:t>Central Limit Theorem</a:t>
            </a:r>
          </a:p>
        </p:txBody>
      </p:sp>
      <p:sp>
        <p:nvSpPr>
          <p:cNvPr id="75779" name="Slide Number Placeholder 2">
            <a:extLst>
              <a:ext uri="{FF2B5EF4-FFF2-40B4-BE49-F238E27FC236}">
                <a16:creationId xmlns:a16="http://schemas.microsoft.com/office/drawing/2014/main" id="{AC48FE6E-7A8A-4AA9-BE67-F6AA3336CBC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87594B8-30E8-4875-9FA2-062751572EBA}" type="slidenum">
              <a:rPr lang="en-US" altLang="en-US" sz="800">
                <a:solidFill>
                  <a:schemeClr val="bg1"/>
                </a:solidFill>
                <a:latin typeface="Arial" panose="020B0604020202020204" pitchFamily="34" charset="0"/>
              </a:rPr>
              <a:pPr eaLnBrk="1" hangingPunct="1">
                <a:spcBef>
                  <a:spcPct val="0"/>
                </a:spcBef>
                <a:spcAft>
                  <a:spcPct val="40000"/>
                </a:spcAft>
                <a:buFontTx/>
                <a:buNone/>
              </a:pPr>
              <a:t>34</a:t>
            </a:fld>
            <a:endParaRPr lang="en-US" altLang="en-US" sz="800">
              <a:solidFill>
                <a:schemeClr val="bg1"/>
              </a:solidFill>
              <a:latin typeface="Arial" panose="020B0604020202020204" pitchFamily="34" charset="0"/>
            </a:endParaRPr>
          </a:p>
        </p:txBody>
      </p:sp>
      <p:pic>
        <p:nvPicPr>
          <p:cNvPr id="75780" name="Picture 3">
            <a:extLst>
              <a:ext uri="{FF2B5EF4-FFF2-40B4-BE49-F238E27FC236}">
                <a16:creationId xmlns:a16="http://schemas.microsoft.com/office/drawing/2014/main" id="{14B1DD8F-AE7D-490A-B272-54A21820B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0" y="3810000"/>
            <a:ext cx="39497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4">
            <a:extLst>
              <a:ext uri="{FF2B5EF4-FFF2-40B4-BE49-F238E27FC236}">
                <a16:creationId xmlns:a16="http://schemas.microsoft.com/office/drawing/2014/main" id="{891C3962-3063-4137-BF04-8B89ACA72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50" y="1101725"/>
            <a:ext cx="394970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5">
            <a:extLst>
              <a:ext uri="{FF2B5EF4-FFF2-40B4-BE49-F238E27FC236}">
                <a16:creationId xmlns:a16="http://schemas.microsoft.com/office/drawing/2014/main" id="{EE002B9E-06CE-4FEB-B787-41922D32D2B3}"/>
              </a:ext>
            </a:extLst>
          </p:cNvPr>
          <p:cNvSpPr txBox="1">
            <a:spLocks noChangeArrowheads="1"/>
          </p:cNvSpPr>
          <p:nvPr/>
        </p:nvSpPr>
        <p:spPr bwMode="auto">
          <a:xfrm>
            <a:off x="4876800" y="2301875"/>
            <a:ext cx="25908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800" b="1" baseline="-25000">
                <a:latin typeface="Arial" panose="020B0604020202020204" pitchFamily="34" charset="0"/>
              </a:rPr>
              <a:t>Means of n=2 from uniform distribution</a:t>
            </a:r>
          </a:p>
        </p:txBody>
      </p:sp>
      <p:sp>
        <p:nvSpPr>
          <p:cNvPr id="75783" name="Text Box 6">
            <a:extLst>
              <a:ext uri="{FF2B5EF4-FFF2-40B4-BE49-F238E27FC236}">
                <a16:creationId xmlns:a16="http://schemas.microsoft.com/office/drawing/2014/main" id="{798EE153-B52F-47FD-8389-F1C41C442E0E}"/>
              </a:ext>
            </a:extLst>
          </p:cNvPr>
          <p:cNvSpPr txBox="1">
            <a:spLocks noChangeArrowheads="1"/>
          </p:cNvSpPr>
          <p:nvPr/>
        </p:nvSpPr>
        <p:spPr bwMode="auto">
          <a:xfrm>
            <a:off x="4876800" y="5105400"/>
            <a:ext cx="28194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800" b="1" baseline="-25000">
                <a:latin typeface="Arial" panose="020B0604020202020204" pitchFamily="34" charset="0"/>
              </a:rPr>
              <a:t>Means of n=5 from uniform distribution</a:t>
            </a:r>
          </a:p>
        </p:txBody>
      </p:sp>
      <p:sp>
        <p:nvSpPr>
          <p:cNvPr id="75784" name="Text Box 7">
            <a:extLst>
              <a:ext uri="{FF2B5EF4-FFF2-40B4-BE49-F238E27FC236}">
                <a16:creationId xmlns:a16="http://schemas.microsoft.com/office/drawing/2014/main" id="{4D018B92-CA17-4E58-B007-0213B896BAAB}"/>
              </a:ext>
            </a:extLst>
          </p:cNvPr>
          <p:cNvSpPr txBox="1">
            <a:spLocks noChangeArrowheads="1"/>
          </p:cNvSpPr>
          <p:nvPr/>
        </p:nvSpPr>
        <p:spPr bwMode="auto">
          <a:xfrm>
            <a:off x="4953000" y="1127125"/>
            <a:ext cx="38766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25000"/>
              </a:spcAft>
              <a:buFontTx/>
              <a:buNone/>
            </a:pPr>
            <a:r>
              <a:rPr lang="en-US" altLang="en-US" sz="2000">
                <a:solidFill>
                  <a:schemeClr val="accent1"/>
                </a:solidFill>
                <a:latin typeface="Arial" panose="020B0604020202020204" pitchFamily="34" charset="0"/>
              </a:rPr>
              <a:t>Take 5,000 samples of size n from</a:t>
            </a:r>
          </a:p>
          <a:p>
            <a:pPr eaLnBrk="1" hangingPunct="1">
              <a:spcBef>
                <a:spcPct val="0"/>
              </a:spcBef>
              <a:spcAft>
                <a:spcPct val="25000"/>
              </a:spcAft>
              <a:buFontTx/>
              <a:buNone/>
            </a:pPr>
            <a:r>
              <a:rPr lang="en-US" altLang="en-US" sz="2000">
                <a:solidFill>
                  <a:schemeClr val="accent1"/>
                </a:solidFill>
                <a:latin typeface="Arial" panose="020B0604020202020204" pitchFamily="34" charset="0"/>
              </a:rPr>
              <a:t>95-105 rectangular distribution</a:t>
            </a:r>
          </a:p>
        </p:txBody>
      </p:sp>
      <p:sp>
        <p:nvSpPr>
          <p:cNvPr id="75785" name="Footer Placeholder 1">
            <a:extLst>
              <a:ext uri="{FF2B5EF4-FFF2-40B4-BE49-F238E27FC236}">
                <a16:creationId xmlns:a16="http://schemas.microsoft.com/office/drawing/2014/main" id="{0A8E5BA0-C851-4FA5-A062-133A98EBE53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E9A52F4A-C9E9-4BE9-80D4-3BDC4BE354F1}"/>
              </a:ext>
            </a:extLst>
          </p:cNvPr>
          <p:cNvSpPr>
            <a:spLocks noGrp="1" noChangeArrowheads="1"/>
          </p:cNvSpPr>
          <p:nvPr>
            <p:ph type="title"/>
          </p:nvPr>
        </p:nvSpPr>
        <p:spPr/>
        <p:txBody>
          <a:bodyPr/>
          <a:lstStyle/>
          <a:p>
            <a:pPr eaLnBrk="1" hangingPunct="1"/>
            <a:r>
              <a:rPr lang="en-US" altLang="en-US"/>
              <a:t>Central Limit Theorem</a:t>
            </a:r>
          </a:p>
        </p:txBody>
      </p:sp>
      <p:sp>
        <p:nvSpPr>
          <p:cNvPr id="76803" name="Slide Number Placeholder 2">
            <a:extLst>
              <a:ext uri="{FF2B5EF4-FFF2-40B4-BE49-F238E27FC236}">
                <a16:creationId xmlns:a16="http://schemas.microsoft.com/office/drawing/2014/main" id="{D7A361A3-37CF-4F48-9C9C-5E9B2111824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E8EF88D-69F1-437B-A9AA-5944EAE1F7B5}" type="slidenum">
              <a:rPr lang="en-US" altLang="en-US" sz="800">
                <a:solidFill>
                  <a:schemeClr val="bg1"/>
                </a:solidFill>
                <a:latin typeface="Arial" panose="020B0604020202020204" pitchFamily="34" charset="0"/>
              </a:rPr>
              <a:pPr eaLnBrk="1" hangingPunct="1">
                <a:spcBef>
                  <a:spcPct val="0"/>
                </a:spcBef>
                <a:spcAft>
                  <a:spcPct val="40000"/>
                </a:spcAft>
                <a:buFontTx/>
                <a:buNone/>
              </a:pPr>
              <a:t>35</a:t>
            </a:fld>
            <a:endParaRPr lang="en-US" altLang="en-US" sz="800">
              <a:solidFill>
                <a:schemeClr val="bg1"/>
              </a:solidFill>
              <a:latin typeface="Arial" panose="020B0604020202020204" pitchFamily="34" charset="0"/>
            </a:endParaRPr>
          </a:p>
        </p:txBody>
      </p:sp>
      <p:sp>
        <p:nvSpPr>
          <p:cNvPr id="76804" name="Text Box 3">
            <a:extLst>
              <a:ext uri="{FF2B5EF4-FFF2-40B4-BE49-F238E27FC236}">
                <a16:creationId xmlns:a16="http://schemas.microsoft.com/office/drawing/2014/main" id="{185E8E40-E615-42C5-869A-9DBA6F6A9ADE}"/>
              </a:ext>
            </a:extLst>
          </p:cNvPr>
          <p:cNvSpPr txBox="1">
            <a:spLocks noChangeArrowheads="1"/>
          </p:cNvSpPr>
          <p:nvPr/>
        </p:nvSpPr>
        <p:spPr bwMode="auto">
          <a:xfrm>
            <a:off x="288925" y="1077913"/>
            <a:ext cx="8626475" cy="1320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For any distribution with mean µ and standard deviation σ, regardless of the shape of the distribution, the averages of samples of size n as n gets large will be approximately normally distributed with mean µ and standard deviation σ/</a:t>
            </a:r>
            <a:r>
              <a:rPr lang="en-US" altLang="en-US" sz="2000">
                <a:latin typeface="Arial" panose="020B0604020202020204" pitchFamily="34" charset="0"/>
                <a:sym typeface="Symbol" panose="05050102010706020507" pitchFamily="18" charset="2"/>
              </a:rPr>
              <a:t>n  .</a:t>
            </a:r>
          </a:p>
        </p:txBody>
      </p:sp>
      <p:sp>
        <p:nvSpPr>
          <p:cNvPr id="76805" name="Text Box 4">
            <a:extLst>
              <a:ext uri="{FF2B5EF4-FFF2-40B4-BE49-F238E27FC236}">
                <a16:creationId xmlns:a16="http://schemas.microsoft.com/office/drawing/2014/main" id="{B51DB92B-4148-4F85-84F4-B51C174B02D7}"/>
              </a:ext>
            </a:extLst>
          </p:cNvPr>
          <p:cNvSpPr txBox="1">
            <a:spLocks noChangeArrowheads="1"/>
          </p:cNvSpPr>
          <p:nvPr/>
        </p:nvSpPr>
        <p:spPr bwMode="auto">
          <a:xfrm>
            <a:off x="346075" y="2743200"/>
            <a:ext cx="87217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u="sng">
                <a:latin typeface="Arial" panose="020B0604020202020204" pitchFamily="34" charset="0"/>
              </a:rPr>
              <a:t>Example:</a:t>
            </a:r>
            <a:r>
              <a:rPr lang="en-US" altLang="en-US" sz="2000">
                <a:latin typeface="Arial" panose="020B0604020202020204" pitchFamily="34" charset="0"/>
              </a:rPr>
              <a:t> The contents of n=5 cans per hour are weighed.  The process has</a:t>
            </a:r>
          </a:p>
          <a:p>
            <a:pPr>
              <a:lnSpc>
                <a:spcPct val="100000"/>
              </a:lnSpc>
              <a:spcBef>
                <a:spcPct val="0"/>
              </a:spcBef>
              <a:buFontTx/>
              <a:buNone/>
            </a:pPr>
            <a:r>
              <a:rPr lang="en-US" altLang="en-US" sz="2000">
                <a:latin typeface="Arial" panose="020B0604020202020204" pitchFamily="34" charset="0"/>
              </a:rPr>
              <a:t>a mean of 8.06 oz and standard deviation of 0.37 .  What is the standard </a:t>
            </a:r>
          </a:p>
          <a:p>
            <a:pPr>
              <a:lnSpc>
                <a:spcPct val="100000"/>
              </a:lnSpc>
              <a:spcBef>
                <a:spcPct val="0"/>
              </a:spcBef>
              <a:buFontTx/>
              <a:buNone/>
            </a:pPr>
            <a:r>
              <a:rPr lang="en-US" altLang="en-US" sz="2000">
                <a:latin typeface="Arial" panose="020B0604020202020204" pitchFamily="34" charset="0"/>
              </a:rPr>
              <a:t>deviation (most statisticians would use the phrase “standard error” here) of the averages of n=5 cans?</a:t>
            </a:r>
          </a:p>
        </p:txBody>
      </p:sp>
      <p:sp>
        <p:nvSpPr>
          <p:cNvPr id="76806" name="Footer Placeholder 1">
            <a:extLst>
              <a:ext uri="{FF2B5EF4-FFF2-40B4-BE49-F238E27FC236}">
                <a16:creationId xmlns:a16="http://schemas.microsoft.com/office/drawing/2014/main" id="{6C54475C-0D8D-4E9F-8B4A-2E933266984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grpSp>
        <p:nvGrpSpPr>
          <p:cNvPr id="76807" name="Group 10">
            <a:extLst>
              <a:ext uri="{FF2B5EF4-FFF2-40B4-BE49-F238E27FC236}">
                <a16:creationId xmlns:a16="http://schemas.microsoft.com/office/drawing/2014/main" id="{39FBFCAF-2D17-4E1C-BE41-9B70B4A77735}"/>
              </a:ext>
            </a:extLst>
          </p:cNvPr>
          <p:cNvGrpSpPr>
            <a:grpSpLocks noChangeAspect="1"/>
          </p:cNvGrpSpPr>
          <p:nvPr/>
        </p:nvGrpSpPr>
        <p:grpSpPr bwMode="auto">
          <a:xfrm>
            <a:off x="639763" y="4297363"/>
            <a:ext cx="7864475" cy="1911350"/>
            <a:chOff x="-1083" y="2478"/>
            <a:chExt cx="5406" cy="1314"/>
          </a:xfrm>
        </p:grpSpPr>
        <p:sp>
          <p:nvSpPr>
            <p:cNvPr id="76808" name="AutoShape 9">
              <a:extLst>
                <a:ext uri="{FF2B5EF4-FFF2-40B4-BE49-F238E27FC236}">
                  <a16:creationId xmlns:a16="http://schemas.microsoft.com/office/drawing/2014/main" id="{8B3B8814-29B5-4D93-AC96-12D7E9418B4C}"/>
                </a:ext>
              </a:extLst>
            </p:cNvPr>
            <p:cNvSpPr>
              <a:spLocks noChangeAspect="1" noChangeArrowheads="1" noTextEdit="1"/>
            </p:cNvSpPr>
            <p:nvPr/>
          </p:nvSpPr>
          <p:spPr bwMode="auto">
            <a:xfrm>
              <a:off x="336" y="2569"/>
              <a:ext cx="2976" cy="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809" name="Rectangle 11">
              <a:extLst>
                <a:ext uri="{FF2B5EF4-FFF2-40B4-BE49-F238E27FC236}">
                  <a16:creationId xmlns:a16="http://schemas.microsoft.com/office/drawing/2014/main" id="{3AF4A38D-DB38-4606-BF8C-7EB03DBADC17}"/>
                </a:ext>
              </a:extLst>
            </p:cNvPr>
            <p:cNvSpPr>
              <a:spLocks noChangeArrowheads="1"/>
            </p:cNvSpPr>
            <p:nvPr/>
          </p:nvSpPr>
          <p:spPr bwMode="auto">
            <a:xfrm>
              <a:off x="563" y="2483"/>
              <a:ext cx="3024" cy="13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grpSp>
          <p:nvGrpSpPr>
            <p:cNvPr id="76810" name="Group 33">
              <a:extLst>
                <a:ext uri="{FF2B5EF4-FFF2-40B4-BE49-F238E27FC236}">
                  <a16:creationId xmlns:a16="http://schemas.microsoft.com/office/drawing/2014/main" id="{B3C635A5-5BBA-4C4B-9A68-66A438CBB290}"/>
                </a:ext>
              </a:extLst>
            </p:cNvPr>
            <p:cNvGrpSpPr>
              <a:grpSpLocks/>
            </p:cNvGrpSpPr>
            <p:nvPr/>
          </p:nvGrpSpPr>
          <p:grpSpPr bwMode="auto">
            <a:xfrm>
              <a:off x="798" y="2766"/>
              <a:ext cx="2536" cy="878"/>
              <a:chOff x="798" y="2766"/>
              <a:chExt cx="2536" cy="878"/>
            </a:xfrm>
          </p:grpSpPr>
          <p:sp>
            <p:nvSpPr>
              <p:cNvPr id="76812" name="Rectangle 12">
                <a:extLst>
                  <a:ext uri="{FF2B5EF4-FFF2-40B4-BE49-F238E27FC236}">
                    <a16:creationId xmlns:a16="http://schemas.microsoft.com/office/drawing/2014/main" id="{6F0B806A-DC88-4066-8D57-210C0BDF011C}"/>
                  </a:ext>
                </a:extLst>
              </p:cNvPr>
              <p:cNvSpPr>
                <a:spLocks noChangeArrowheads="1"/>
              </p:cNvSpPr>
              <p:nvPr/>
            </p:nvSpPr>
            <p:spPr bwMode="auto">
              <a:xfrm>
                <a:off x="798" y="2927"/>
                <a:ext cx="270"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600">
                    <a:solidFill>
                      <a:srgbClr val="000000"/>
                    </a:solidFill>
                    <a:latin typeface="Times New Roman" panose="02020603050405020304" pitchFamily="18" charset="0"/>
                  </a:rPr>
                  <a:t>σ</a:t>
                </a:r>
                <a:endParaRPr lang="en-US" altLang="en-US" sz="2000">
                  <a:latin typeface="Arial" panose="020B0604020202020204" pitchFamily="34" charset="0"/>
                </a:endParaRPr>
              </a:p>
            </p:txBody>
          </p:sp>
          <p:sp>
            <p:nvSpPr>
              <p:cNvPr id="76813" name="Rectangle 13">
                <a:extLst>
                  <a:ext uri="{FF2B5EF4-FFF2-40B4-BE49-F238E27FC236}">
                    <a16:creationId xmlns:a16="http://schemas.microsoft.com/office/drawing/2014/main" id="{94CB591A-6915-4535-A983-2BDF189CD568}"/>
                  </a:ext>
                </a:extLst>
              </p:cNvPr>
              <p:cNvSpPr>
                <a:spLocks noChangeArrowheads="1"/>
              </p:cNvSpPr>
              <p:nvPr/>
            </p:nvSpPr>
            <p:spPr bwMode="auto">
              <a:xfrm>
                <a:off x="951" y="3107"/>
                <a:ext cx="117" cy="8"/>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76814" name="Rectangle 14">
                <a:extLst>
                  <a:ext uri="{FF2B5EF4-FFF2-40B4-BE49-F238E27FC236}">
                    <a16:creationId xmlns:a16="http://schemas.microsoft.com/office/drawing/2014/main" id="{63CFCF7C-7219-4C60-BB13-5CC971D0CEA3}"/>
                  </a:ext>
                </a:extLst>
              </p:cNvPr>
              <p:cNvSpPr>
                <a:spLocks noChangeArrowheads="1"/>
              </p:cNvSpPr>
              <p:nvPr/>
            </p:nvSpPr>
            <p:spPr bwMode="auto">
              <a:xfrm>
                <a:off x="951" y="3088"/>
                <a:ext cx="19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500" i="1">
                    <a:solidFill>
                      <a:srgbClr val="000000"/>
                    </a:solidFill>
                    <a:latin typeface="Times New Roman" panose="02020603050405020304" pitchFamily="18" charset="0"/>
                  </a:rPr>
                  <a:t>X</a:t>
                </a:r>
                <a:endParaRPr lang="en-US" altLang="en-US" sz="2000">
                  <a:latin typeface="Arial" panose="020B0604020202020204" pitchFamily="34" charset="0"/>
                </a:endParaRPr>
              </a:p>
            </p:txBody>
          </p:sp>
          <p:sp>
            <p:nvSpPr>
              <p:cNvPr id="76815" name="Rectangle 15">
                <a:extLst>
                  <a:ext uri="{FF2B5EF4-FFF2-40B4-BE49-F238E27FC236}">
                    <a16:creationId xmlns:a16="http://schemas.microsoft.com/office/drawing/2014/main" id="{0F76E48E-02C8-41FB-A798-B1166DB2CF58}"/>
                  </a:ext>
                </a:extLst>
              </p:cNvPr>
              <p:cNvSpPr>
                <a:spLocks noChangeArrowheads="1"/>
              </p:cNvSpPr>
              <p:nvPr/>
            </p:nvSpPr>
            <p:spPr bwMode="auto">
              <a:xfrm>
                <a:off x="1095" y="2990"/>
                <a:ext cx="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a:t>
                </a:r>
              </a:p>
            </p:txBody>
          </p:sp>
          <p:sp>
            <p:nvSpPr>
              <p:cNvPr id="76816" name="Rectangle 16">
                <a:extLst>
                  <a:ext uri="{FF2B5EF4-FFF2-40B4-BE49-F238E27FC236}">
                    <a16:creationId xmlns:a16="http://schemas.microsoft.com/office/drawing/2014/main" id="{4918D2A4-80D5-447D-982F-7F964E0A85B2}"/>
                  </a:ext>
                </a:extLst>
              </p:cNvPr>
              <p:cNvSpPr>
                <a:spLocks noChangeArrowheads="1"/>
              </p:cNvSpPr>
              <p:nvPr/>
            </p:nvSpPr>
            <p:spPr bwMode="auto">
              <a:xfrm>
                <a:off x="1311" y="3115"/>
                <a:ext cx="332" cy="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76817" name="Rectangle 17">
                <a:extLst>
                  <a:ext uri="{FF2B5EF4-FFF2-40B4-BE49-F238E27FC236}">
                    <a16:creationId xmlns:a16="http://schemas.microsoft.com/office/drawing/2014/main" id="{FC193A71-82A0-48FD-92BE-7559DD9E45F8}"/>
                  </a:ext>
                </a:extLst>
              </p:cNvPr>
              <p:cNvSpPr>
                <a:spLocks noChangeArrowheads="1"/>
              </p:cNvSpPr>
              <p:nvPr/>
            </p:nvSpPr>
            <p:spPr bwMode="auto">
              <a:xfrm>
                <a:off x="1409" y="2775"/>
                <a:ext cx="270"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600">
                    <a:solidFill>
                      <a:srgbClr val="000000"/>
                    </a:solidFill>
                    <a:latin typeface="Times New Roman" panose="02020603050405020304" pitchFamily="18" charset="0"/>
                  </a:rPr>
                  <a:t>σ</a:t>
                </a:r>
                <a:endParaRPr lang="en-US" altLang="en-US" sz="2000">
                  <a:latin typeface="Arial" panose="020B0604020202020204" pitchFamily="34" charset="0"/>
                </a:endParaRPr>
              </a:p>
            </p:txBody>
          </p:sp>
          <p:sp>
            <p:nvSpPr>
              <p:cNvPr id="76818" name="Rectangle 18">
                <a:extLst>
                  <a:ext uri="{FF2B5EF4-FFF2-40B4-BE49-F238E27FC236}">
                    <a16:creationId xmlns:a16="http://schemas.microsoft.com/office/drawing/2014/main" id="{6ABEBA21-A5BF-458C-8CD6-B236198586EF}"/>
                  </a:ext>
                </a:extLst>
              </p:cNvPr>
              <p:cNvSpPr>
                <a:spLocks noChangeArrowheads="1"/>
              </p:cNvSpPr>
              <p:nvPr/>
            </p:nvSpPr>
            <p:spPr bwMode="auto">
              <a:xfrm>
                <a:off x="1490" y="3232"/>
                <a:ext cx="144" cy="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76819" name="Freeform 19">
                <a:extLst>
                  <a:ext uri="{FF2B5EF4-FFF2-40B4-BE49-F238E27FC236}">
                    <a16:creationId xmlns:a16="http://schemas.microsoft.com/office/drawing/2014/main" id="{822D8C59-67F4-4D6C-ABFA-AF3FDDBCA6FC}"/>
                  </a:ext>
                </a:extLst>
              </p:cNvPr>
              <p:cNvSpPr>
                <a:spLocks/>
              </p:cNvSpPr>
              <p:nvPr/>
            </p:nvSpPr>
            <p:spPr bwMode="auto">
              <a:xfrm>
                <a:off x="1346" y="3232"/>
                <a:ext cx="144" cy="305"/>
              </a:xfrm>
              <a:custGeom>
                <a:avLst/>
                <a:gdLst>
                  <a:gd name="T0" fmla="*/ 0 w 144"/>
                  <a:gd name="T1" fmla="*/ 179 h 305"/>
                  <a:gd name="T2" fmla="*/ 27 w 144"/>
                  <a:gd name="T3" fmla="*/ 152 h 305"/>
                  <a:gd name="T4" fmla="*/ 54 w 144"/>
                  <a:gd name="T5" fmla="*/ 269 h 305"/>
                  <a:gd name="T6" fmla="*/ 144 w 144"/>
                  <a:gd name="T7" fmla="*/ 0 h 305"/>
                  <a:gd name="T8" fmla="*/ 144 w 144"/>
                  <a:gd name="T9" fmla="*/ 9 h 305"/>
                  <a:gd name="T10" fmla="*/ 54 w 144"/>
                  <a:gd name="T11" fmla="*/ 305 h 305"/>
                  <a:gd name="T12" fmla="*/ 45 w 144"/>
                  <a:gd name="T13" fmla="*/ 305 h 305"/>
                  <a:gd name="T14" fmla="*/ 18 w 144"/>
                  <a:gd name="T15" fmla="*/ 170 h 305"/>
                  <a:gd name="T16" fmla="*/ 0 w 144"/>
                  <a:gd name="T17" fmla="*/ 179 h 3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4" h="305">
                    <a:moveTo>
                      <a:pt x="0" y="179"/>
                    </a:moveTo>
                    <a:lnTo>
                      <a:pt x="27" y="152"/>
                    </a:lnTo>
                    <a:lnTo>
                      <a:pt x="54" y="269"/>
                    </a:lnTo>
                    <a:lnTo>
                      <a:pt x="144" y="0"/>
                    </a:lnTo>
                    <a:lnTo>
                      <a:pt x="144" y="9"/>
                    </a:lnTo>
                    <a:lnTo>
                      <a:pt x="54" y="305"/>
                    </a:lnTo>
                    <a:lnTo>
                      <a:pt x="45" y="305"/>
                    </a:lnTo>
                    <a:lnTo>
                      <a:pt x="18" y="170"/>
                    </a:lnTo>
                    <a:lnTo>
                      <a:pt x="0" y="179"/>
                    </a:lnTo>
                    <a:close/>
                  </a:path>
                </a:pathLst>
              </a:custGeom>
              <a:solidFill>
                <a:srgbClr val="000000"/>
              </a:solidFill>
              <a:ln w="0">
                <a:solidFill>
                  <a:srgbClr val="000000"/>
                </a:solidFill>
                <a:prstDash val="solid"/>
                <a:round/>
                <a:headEnd/>
                <a:tailEnd/>
              </a:ln>
            </p:spPr>
            <p:txBody>
              <a:bodyPr/>
              <a:lstStyle/>
              <a:p>
                <a:endParaRPr lang="en-US"/>
              </a:p>
            </p:txBody>
          </p:sp>
          <p:sp>
            <p:nvSpPr>
              <p:cNvPr id="76820" name="Rectangle 20">
                <a:extLst>
                  <a:ext uri="{FF2B5EF4-FFF2-40B4-BE49-F238E27FC236}">
                    <a16:creationId xmlns:a16="http://schemas.microsoft.com/office/drawing/2014/main" id="{A7CD6E9D-525E-4971-8B25-7884188D9006}"/>
                  </a:ext>
                </a:extLst>
              </p:cNvPr>
              <p:cNvSpPr>
                <a:spLocks noChangeArrowheads="1"/>
              </p:cNvSpPr>
              <p:nvPr/>
            </p:nvSpPr>
            <p:spPr bwMode="auto">
              <a:xfrm>
                <a:off x="1490" y="3205"/>
                <a:ext cx="297"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4000" i="1">
                    <a:solidFill>
                      <a:srgbClr val="000000"/>
                    </a:solidFill>
                    <a:latin typeface="Times New Roman" panose="02020603050405020304" pitchFamily="18" charset="0"/>
                  </a:rPr>
                  <a:t>n</a:t>
                </a:r>
                <a:endParaRPr lang="en-US" altLang="en-US" sz="2000">
                  <a:latin typeface="Arial" panose="020B0604020202020204" pitchFamily="34" charset="0"/>
                </a:endParaRPr>
              </a:p>
            </p:txBody>
          </p:sp>
          <p:sp>
            <p:nvSpPr>
              <p:cNvPr id="76821" name="Rectangle 21">
                <a:extLst>
                  <a:ext uri="{FF2B5EF4-FFF2-40B4-BE49-F238E27FC236}">
                    <a16:creationId xmlns:a16="http://schemas.microsoft.com/office/drawing/2014/main" id="{29131DB0-38F8-4A29-857F-6D736D6EE399}"/>
                  </a:ext>
                </a:extLst>
              </p:cNvPr>
              <p:cNvSpPr>
                <a:spLocks noChangeArrowheads="1"/>
              </p:cNvSpPr>
              <p:nvPr/>
            </p:nvSpPr>
            <p:spPr bwMode="auto">
              <a:xfrm>
                <a:off x="1688" y="2990"/>
                <a:ext cx="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a:t>
                </a:r>
              </a:p>
            </p:txBody>
          </p:sp>
          <p:sp>
            <p:nvSpPr>
              <p:cNvPr id="76822" name="Rectangle 22">
                <a:extLst>
                  <a:ext uri="{FF2B5EF4-FFF2-40B4-BE49-F238E27FC236}">
                    <a16:creationId xmlns:a16="http://schemas.microsoft.com/office/drawing/2014/main" id="{8CE214B6-C33A-4199-A95D-6B19229AA7D8}"/>
                  </a:ext>
                </a:extLst>
              </p:cNvPr>
              <p:cNvSpPr>
                <a:spLocks noChangeArrowheads="1"/>
              </p:cNvSpPr>
              <p:nvPr/>
            </p:nvSpPr>
            <p:spPr bwMode="auto">
              <a:xfrm>
                <a:off x="1904" y="3115"/>
                <a:ext cx="531" cy="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76823" name="Rectangle 23">
                <a:extLst>
                  <a:ext uri="{FF2B5EF4-FFF2-40B4-BE49-F238E27FC236}">
                    <a16:creationId xmlns:a16="http://schemas.microsoft.com/office/drawing/2014/main" id="{D2141D9E-C245-4A05-8016-B9B086CD20ED}"/>
                  </a:ext>
                </a:extLst>
              </p:cNvPr>
              <p:cNvSpPr>
                <a:spLocks noChangeArrowheads="1"/>
              </p:cNvSpPr>
              <p:nvPr/>
            </p:nvSpPr>
            <p:spPr bwMode="auto">
              <a:xfrm>
                <a:off x="1940" y="2766"/>
                <a:ext cx="288"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0</a:t>
                </a:r>
                <a:endParaRPr lang="en-US" altLang="en-US" sz="2000">
                  <a:latin typeface="Arial" panose="020B0604020202020204" pitchFamily="34" charset="0"/>
                </a:endParaRPr>
              </a:p>
            </p:txBody>
          </p:sp>
          <p:sp>
            <p:nvSpPr>
              <p:cNvPr id="76824" name="Rectangle 24">
                <a:extLst>
                  <a:ext uri="{FF2B5EF4-FFF2-40B4-BE49-F238E27FC236}">
                    <a16:creationId xmlns:a16="http://schemas.microsoft.com/office/drawing/2014/main" id="{0586D231-6DDC-46B5-A11D-76FB6929037E}"/>
                  </a:ext>
                </a:extLst>
              </p:cNvPr>
              <p:cNvSpPr>
                <a:spLocks noChangeArrowheads="1"/>
              </p:cNvSpPr>
              <p:nvPr/>
            </p:nvSpPr>
            <p:spPr bwMode="auto">
              <a:xfrm>
                <a:off x="2075" y="2766"/>
                <a:ext cx="207"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a:t>
                </a:r>
                <a:endParaRPr lang="en-US" altLang="en-US" sz="2000">
                  <a:latin typeface="Arial" panose="020B0604020202020204" pitchFamily="34" charset="0"/>
                </a:endParaRPr>
              </a:p>
            </p:txBody>
          </p:sp>
          <p:sp>
            <p:nvSpPr>
              <p:cNvPr id="76825" name="Rectangle 25">
                <a:extLst>
                  <a:ext uri="{FF2B5EF4-FFF2-40B4-BE49-F238E27FC236}">
                    <a16:creationId xmlns:a16="http://schemas.microsoft.com/office/drawing/2014/main" id="{C3EBCD51-0D66-4352-97F1-B66582F5C9FB}"/>
                  </a:ext>
                </a:extLst>
              </p:cNvPr>
              <p:cNvSpPr>
                <a:spLocks noChangeArrowheads="1"/>
              </p:cNvSpPr>
              <p:nvPr/>
            </p:nvSpPr>
            <p:spPr bwMode="auto">
              <a:xfrm>
                <a:off x="2147" y="2766"/>
                <a:ext cx="45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37</a:t>
                </a:r>
                <a:endParaRPr lang="en-US" altLang="en-US" sz="2000">
                  <a:latin typeface="Arial" panose="020B0604020202020204" pitchFamily="34" charset="0"/>
                </a:endParaRPr>
              </a:p>
            </p:txBody>
          </p:sp>
          <p:sp>
            <p:nvSpPr>
              <p:cNvPr id="76826" name="Rectangle 26">
                <a:extLst>
                  <a:ext uri="{FF2B5EF4-FFF2-40B4-BE49-F238E27FC236}">
                    <a16:creationId xmlns:a16="http://schemas.microsoft.com/office/drawing/2014/main" id="{EDB9E0CA-758D-4BD5-A66B-20F1607EEB29}"/>
                  </a:ext>
                </a:extLst>
              </p:cNvPr>
              <p:cNvSpPr>
                <a:spLocks noChangeArrowheads="1"/>
              </p:cNvSpPr>
              <p:nvPr/>
            </p:nvSpPr>
            <p:spPr bwMode="auto">
              <a:xfrm>
                <a:off x="2183" y="3232"/>
                <a:ext cx="144" cy="9"/>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sp>
            <p:nvSpPr>
              <p:cNvPr id="76827" name="Freeform 27">
                <a:extLst>
                  <a:ext uri="{FF2B5EF4-FFF2-40B4-BE49-F238E27FC236}">
                    <a16:creationId xmlns:a16="http://schemas.microsoft.com/office/drawing/2014/main" id="{B4086140-5710-4C5F-8691-2E3AED085A08}"/>
                  </a:ext>
                </a:extLst>
              </p:cNvPr>
              <p:cNvSpPr>
                <a:spLocks/>
              </p:cNvSpPr>
              <p:nvPr/>
            </p:nvSpPr>
            <p:spPr bwMode="auto">
              <a:xfrm>
                <a:off x="2039" y="3232"/>
                <a:ext cx="144" cy="305"/>
              </a:xfrm>
              <a:custGeom>
                <a:avLst/>
                <a:gdLst>
                  <a:gd name="T0" fmla="*/ 0 w 144"/>
                  <a:gd name="T1" fmla="*/ 179 h 305"/>
                  <a:gd name="T2" fmla="*/ 27 w 144"/>
                  <a:gd name="T3" fmla="*/ 152 h 305"/>
                  <a:gd name="T4" fmla="*/ 54 w 144"/>
                  <a:gd name="T5" fmla="*/ 269 h 305"/>
                  <a:gd name="T6" fmla="*/ 144 w 144"/>
                  <a:gd name="T7" fmla="*/ 0 h 305"/>
                  <a:gd name="T8" fmla="*/ 144 w 144"/>
                  <a:gd name="T9" fmla="*/ 9 h 305"/>
                  <a:gd name="T10" fmla="*/ 54 w 144"/>
                  <a:gd name="T11" fmla="*/ 305 h 305"/>
                  <a:gd name="T12" fmla="*/ 18 w 144"/>
                  <a:gd name="T13" fmla="*/ 170 h 305"/>
                  <a:gd name="T14" fmla="*/ 9 w 144"/>
                  <a:gd name="T15" fmla="*/ 179 h 305"/>
                  <a:gd name="T16" fmla="*/ 0 w 144"/>
                  <a:gd name="T17" fmla="*/ 179 h 3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4" h="305">
                    <a:moveTo>
                      <a:pt x="0" y="179"/>
                    </a:moveTo>
                    <a:lnTo>
                      <a:pt x="27" y="152"/>
                    </a:lnTo>
                    <a:lnTo>
                      <a:pt x="54" y="269"/>
                    </a:lnTo>
                    <a:lnTo>
                      <a:pt x="144" y="0"/>
                    </a:lnTo>
                    <a:lnTo>
                      <a:pt x="144" y="9"/>
                    </a:lnTo>
                    <a:lnTo>
                      <a:pt x="54" y="305"/>
                    </a:lnTo>
                    <a:lnTo>
                      <a:pt x="18" y="170"/>
                    </a:lnTo>
                    <a:lnTo>
                      <a:pt x="9" y="179"/>
                    </a:lnTo>
                    <a:lnTo>
                      <a:pt x="0" y="179"/>
                    </a:lnTo>
                    <a:close/>
                  </a:path>
                </a:pathLst>
              </a:custGeom>
              <a:solidFill>
                <a:srgbClr val="000000"/>
              </a:solidFill>
              <a:ln w="0">
                <a:solidFill>
                  <a:srgbClr val="000000"/>
                </a:solidFill>
                <a:prstDash val="solid"/>
                <a:round/>
                <a:headEnd/>
                <a:tailEnd/>
              </a:ln>
            </p:spPr>
            <p:txBody>
              <a:bodyPr/>
              <a:lstStyle/>
              <a:p>
                <a:endParaRPr lang="en-US"/>
              </a:p>
            </p:txBody>
          </p:sp>
          <p:sp>
            <p:nvSpPr>
              <p:cNvPr id="76828" name="Rectangle 28">
                <a:extLst>
                  <a:ext uri="{FF2B5EF4-FFF2-40B4-BE49-F238E27FC236}">
                    <a16:creationId xmlns:a16="http://schemas.microsoft.com/office/drawing/2014/main" id="{1705231E-C9F5-4BFE-9EEB-2E91138B0FCF}"/>
                  </a:ext>
                </a:extLst>
              </p:cNvPr>
              <p:cNvSpPr>
                <a:spLocks noChangeArrowheads="1"/>
              </p:cNvSpPr>
              <p:nvPr/>
            </p:nvSpPr>
            <p:spPr bwMode="auto">
              <a:xfrm>
                <a:off x="2183" y="3214"/>
                <a:ext cx="288"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5</a:t>
                </a:r>
                <a:endParaRPr lang="en-US" altLang="en-US" sz="2000">
                  <a:latin typeface="Arial" panose="020B0604020202020204" pitchFamily="34" charset="0"/>
                </a:endParaRPr>
              </a:p>
            </p:txBody>
          </p:sp>
          <p:sp>
            <p:nvSpPr>
              <p:cNvPr id="76829" name="Rectangle 29">
                <a:extLst>
                  <a:ext uri="{FF2B5EF4-FFF2-40B4-BE49-F238E27FC236}">
                    <a16:creationId xmlns:a16="http://schemas.microsoft.com/office/drawing/2014/main" id="{2178E3D0-2FAA-4487-9D66-B34955C12F90}"/>
                  </a:ext>
                </a:extLst>
              </p:cNvPr>
              <p:cNvSpPr>
                <a:spLocks noChangeArrowheads="1"/>
              </p:cNvSpPr>
              <p:nvPr/>
            </p:nvSpPr>
            <p:spPr bwMode="auto">
              <a:xfrm>
                <a:off x="2480" y="2990"/>
                <a:ext cx="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a:t>
                </a:r>
              </a:p>
            </p:txBody>
          </p:sp>
          <p:sp>
            <p:nvSpPr>
              <p:cNvPr id="76830" name="Rectangle 30">
                <a:extLst>
                  <a:ext uri="{FF2B5EF4-FFF2-40B4-BE49-F238E27FC236}">
                    <a16:creationId xmlns:a16="http://schemas.microsoft.com/office/drawing/2014/main" id="{B879666F-F40E-466E-95C4-673D05483A02}"/>
                  </a:ext>
                </a:extLst>
              </p:cNvPr>
              <p:cNvSpPr>
                <a:spLocks noChangeArrowheads="1"/>
              </p:cNvSpPr>
              <p:nvPr/>
            </p:nvSpPr>
            <p:spPr bwMode="auto">
              <a:xfrm>
                <a:off x="2677" y="2918"/>
                <a:ext cx="288"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0</a:t>
                </a:r>
                <a:endParaRPr lang="en-US" altLang="en-US" sz="2000">
                  <a:latin typeface="Arial" panose="020B0604020202020204" pitchFamily="34" charset="0"/>
                </a:endParaRPr>
              </a:p>
            </p:txBody>
          </p:sp>
          <p:sp>
            <p:nvSpPr>
              <p:cNvPr id="76831" name="Rectangle 31">
                <a:extLst>
                  <a:ext uri="{FF2B5EF4-FFF2-40B4-BE49-F238E27FC236}">
                    <a16:creationId xmlns:a16="http://schemas.microsoft.com/office/drawing/2014/main" id="{253208D6-184C-4F74-835B-A824EBB2AF7A}"/>
                  </a:ext>
                </a:extLst>
              </p:cNvPr>
              <p:cNvSpPr>
                <a:spLocks noChangeArrowheads="1"/>
              </p:cNvSpPr>
              <p:nvPr/>
            </p:nvSpPr>
            <p:spPr bwMode="auto">
              <a:xfrm>
                <a:off x="2821" y="2918"/>
                <a:ext cx="207"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a:t>
                </a:r>
                <a:endParaRPr lang="en-US" altLang="en-US" sz="2000">
                  <a:latin typeface="Arial" panose="020B0604020202020204" pitchFamily="34" charset="0"/>
                </a:endParaRPr>
              </a:p>
            </p:txBody>
          </p:sp>
          <p:sp>
            <p:nvSpPr>
              <p:cNvPr id="76832" name="Rectangle 32">
                <a:extLst>
                  <a:ext uri="{FF2B5EF4-FFF2-40B4-BE49-F238E27FC236}">
                    <a16:creationId xmlns:a16="http://schemas.microsoft.com/office/drawing/2014/main" id="{F6E53F15-5608-418F-86A9-E865CEFB5F88}"/>
                  </a:ext>
                </a:extLst>
              </p:cNvPr>
              <p:cNvSpPr>
                <a:spLocks noChangeArrowheads="1"/>
              </p:cNvSpPr>
              <p:nvPr/>
            </p:nvSpPr>
            <p:spPr bwMode="auto">
              <a:xfrm>
                <a:off x="2884" y="2918"/>
                <a:ext cx="450"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7493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1430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14859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19431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4003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28575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3147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3900">
                    <a:solidFill>
                      <a:srgbClr val="000000"/>
                    </a:solidFill>
                    <a:latin typeface="Times New Roman" panose="02020603050405020304" pitchFamily="18" charset="0"/>
                  </a:rPr>
                  <a:t>17</a:t>
                </a:r>
                <a:endParaRPr lang="en-US" altLang="en-US" sz="2000">
                  <a:latin typeface="Arial" panose="020B0604020202020204" pitchFamily="34" charset="0"/>
                </a:endParaRPr>
              </a:p>
            </p:txBody>
          </p:sp>
        </p:grpSp>
        <p:sp>
          <p:nvSpPr>
            <p:cNvPr id="76811" name="Rectangle 34">
              <a:extLst>
                <a:ext uri="{FF2B5EF4-FFF2-40B4-BE49-F238E27FC236}">
                  <a16:creationId xmlns:a16="http://schemas.microsoft.com/office/drawing/2014/main" id="{67E9ECC5-6163-43B9-849C-79E4FBB4773A}"/>
                </a:ext>
              </a:extLst>
            </p:cNvPr>
            <p:cNvSpPr>
              <a:spLocks noChangeArrowheads="1"/>
            </p:cNvSpPr>
            <p:nvPr/>
          </p:nvSpPr>
          <p:spPr bwMode="auto">
            <a:xfrm>
              <a:off x="-1083" y="2478"/>
              <a:ext cx="5406" cy="1309"/>
            </a:xfrm>
            <a:prstGeom prst="rect">
              <a:avLst/>
            </a:prstGeom>
            <a:noFill/>
            <a:ln w="15875"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endParaRPr lang="en-US" altLang="en-US" sz="2000">
                <a:latin typeface="Arial" panose="020B0604020202020204" pitchFamily="34" charset="0"/>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bwMode="auto">
      <p:bgPr>
        <a:solidFill>
          <a:srgbClr val="84BD00"/>
        </a:solidFill>
        <a:effectLst/>
      </p:bgPr>
    </p:bg>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2BAC9F3D-8B7C-48AF-B8DD-8D7CDDDECAD1}"/>
              </a:ext>
            </a:extLst>
          </p:cNvPr>
          <p:cNvSpPr>
            <a:spLocks noGrp="1"/>
          </p:cNvSpPr>
          <p:nvPr>
            <p:ph type="ctrTitle"/>
          </p:nvPr>
        </p:nvSpPr>
        <p:spPr>
          <a:xfrm>
            <a:off x="381000" y="2201863"/>
            <a:ext cx="3810000" cy="1531937"/>
          </a:xfrm>
        </p:spPr>
        <p:txBody>
          <a:bodyPr/>
          <a:lstStyle/>
          <a:p>
            <a:pPr marL="6350" indent="-6350" eaLnBrk="1" hangingPunct="1">
              <a:lnSpc>
                <a:spcPct val="100000"/>
              </a:lnSpc>
              <a:spcAft>
                <a:spcPct val="10000"/>
              </a:spcAft>
              <a:defRPr/>
            </a:pPr>
            <a:r>
              <a:rPr lang="en-US" dirty="0">
                <a:solidFill>
                  <a:schemeClr val="tx1"/>
                </a:solidFill>
                <a:latin typeface="+mn-lt"/>
              </a:rPr>
              <a:t>UNIT 3: Hypothesis Testing and  Confidence Intervals for Means</a:t>
            </a:r>
          </a:p>
        </p:txBody>
      </p:sp>
      <p:sp>
        <p:nvSpPr>
          <p:cNvPr id="77827" name="Freeform 4">
            <a:extLst>
              <a:ext uri="{FF2B5EF4-FFF2-40B4-BE49-F238E27FC236}">
                <a16:creationId xmlns:a16="http://schemas.microsoft.com/office/drawing/2014/main" id="{49355344-F989-4AB1-8BA5-22BEE7814217}"/>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1757804768 w 94692"/>
              <a:gd name="T5" fmla="*/ 0 h 3865545"/>
              <a:gd name="T6" fmla="*/ 1757804768 w 94692"/>
              <a:gd name="T7" fmla="*/ 2072163 h 3865545"/>
              <a:gd name="T8" fmla="*/ 0 w 94692"/>
              <a:gd name="T9" fmla="*/ 2072163 h 3865545"/>
              <a:gd name="T10" fmla="*/ 0 w 94692"/>
              <a:gd name="T11" fmla="*/ 2072163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77828" name="Rectangle 3">
            <a:extLst>
              <a:ext uri="{FF2B5EF4-FFF2-40B4-BE49-F238E27FC236}">
                <a16:creationId xmlns:a16="http://schemas.microsoft.com/office/drawing/2014/main" id="{E0A7D26C-E99B-46FA-985E-A177BC31F94D}"/>
              </a:ext>
            </a:extLst>
          </p:cNvPr>
          <p:cNvSpPr txBox="1">
            <a:spLocks noChangeArrowheads="1"/>
          </p:cNvSpPr>
          <p:nvPr/>
        </p:nvSpPr>
        <p:spPr bwMode="gray">
          <a:xfrm>
            <a:off x="4876800" y="2070100"/>
            <a:ext cx="4067175"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114300" indent="292100" defTabSz="457200" eaLnBrk="0" hangingPunct="0">
              <a:spcBef>
                <a:spcPct val="40000"/>
              </a:spcBef>
              <a:spcAft>
                <a:spcPct val="0"/>
              </a:spcAft>
              <a:buChar char="•"/>
              <a:defRPr sz="2200">
                <a:solidFill>
                  <a:schemeClr val="tx1"/>
                </a:solidFill>
                <a:latin typeface="Calibri" panose="020F0502020204030204" pitchFamily="34" charset="0"/>
              </a:defRPr>
            </a:lvl2pPr>
            <a:lvl3pPr marL="1143000" indent="-228600" defTabSz="4572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20000"/>
              </a:spcBef>
              <a:spcAft>
                <a:spcPct val="20000"/>
              </a:spcAft>
            </a:pPr>
            <a:r>
              <a:rPr lang="en-US" altLang="en-US"/>
              <a:t>Statistical decision making</a:t>
            </a:r>
          </a:p>
          <a:p>
            <a:pPr lvl="1" eaLnBrk="1" hangingPunct="1">
              <a:spcBef>
                <a:spcPct val="20000"/>
              </a:spcBef>
              <a:spcAft>
                <a:spcPct val="20000"/>
              </a:spcAft>
            </a:pPr>
            <a:r>
              <a:rPr lang="en-US" altLang="en-US"/>
              <a:t>Type 1 and Type 2 Errors</a:t>
            </a:r>
          </a:p>
          <a:p>
            <a:pPr lvl="1" eaLnBrk="1" hangingPunct="1">
              <a:spcBef>
                <a:spcPct val="20000"/>
              </a:spcBef>
              <a:spcAft>
                <a:spcPct val="20000"/>
              </a:spcAft>
            </a:pPr>
            <a:r>
              <a:rPr lang="en-US" altLang="en-US"/>
              <a:t>One-sample t-test and C.I. for the mean</a:t>
            </a:r>
          </a:p>
          <a:p>
            <a:pPr lvl="1" eaLnBrk="1" hangingPunct="1">
              <a:spcBef>
                <a:spcPct val="20000"/>
              </a:spcBef>
              <a:spcAft>
                <a:spcPct val="20000"/>
              </a:spcAft>
            </a:pPr>
            <a:r>
              <a:rPr lang="en-US" altLang="en-US"/>
              <a:t>Two-sample t-test and C.I. for differences between means</a:t>
            </a:r>
          </a:p>
          <a:p>
            <a:pPr lvl="1" eaLnBrk="1" hangingPunct="1">
              <a:spcBef>
                <a:spcPct val="20000"/>
              </a:spcBef>
              <a:spcAft>
                <a:spcPct val="20000"/>
              </a:spcAft>
            </a:pPr>
            <a:r>
              <a:rPr lang="en-US" altLang="en-US"/>
              <a:t>Paired t-test</a:t>
            </a:r>
          </a:p>
          <a:p>
            <a:pPr lvl="1" eaLnBrk="1" hangingPunct="1"/>
            <a:endParaRPr lang="en-US" altLang="en-US"/>
          </a:p>
          <a:p>
            <a:pPr lvl="1" eaLnBrk="1" hangingPunct="1"/>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B5B2A8E-5313-4345-879D-17D40D845FF2}"/>
              </a:ext>
            </a:extLst>
          </p:cNvPr>
          <p:cNvSpPr>
            <a:spLocks noGrp="1" noChangeArrowheads="1"/>
          </p:cNvSpPr>
          <p:nvPr>
            <p:ph type="title"/>
          </p:nvPr>
        </p:nvSpPr>
        <p:spPr>
          <a:xfrm>
            <a:off x="438150" y="247650"/>
            <a:ext cx="8248650" cy="622300"/>
          </a:xfrm>
        </p:spPr>
        <p:txBody>
          <a:bodyPr/>
          <a:lstStyle/>
          <a:p>
            <a:pPr eaLnBrk="1" hangingPunct="1"/>
            <a:r>
              <a:rPr lang="en-US" altLang="en-US"/>
              <a:t>Hypothesis Testing</a:t>
            </a:r>
          </a:p>
        </p:txBody>
      </p:sp>
      <p:sp>
        <p:nvSpPr>
          <p:cNvPr id="78851" name="Slide Number Placeholder 3">
            <a:extLst>
              <a:ext uri="{FF2B5EF4-FFF2-40B4-BE49-F238E27FC236}">
                <a16:creationId xmlns:a16="http://schemas.microsoft.com/office/drawing/2014/main" id="{0BEEC593-5CFE-4564-BFFD-9CE9293FB15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7926E39-8055-43BE-A2A8-27358C4E9C48}" type="slidenum">
              <a:rPr lang="en-US" altLang="en-US" sz="800">
                <a:solidFill>
                  <a:schemeClr val="bg1"/>
                </a:solidFill>
                <a:latin typeface="Arial" panose="020B0604020202020204" pitchFamily="34" charset="0"/>
              </a:rPr>
              <a:pPr eaLnBrk="1" hangingPunct="1">
                <a:spcBef>
                  <a:spcPct val="0"/>
                </a:spcBef>
                <a:spcAft>
                  <a:spcPct val="40000"/>
                </a:spcAft>
                <a:buFontTx/>
                <a:buNone/>
              </a:pPr>
              <a:t>37</a:t>
            </a:fld>
            <a:endParaRPr lang="en-US" altLang="en-US" sz="800">
              <a:solidFill>
                <a:schemeClr val="bg1"/>
              </a:solidFill>
              <a:latin typeface="Arial" panose="020B0604020202020204" pitchFamily="34" charset="0"/>
            </a:endParaRPr>
          </a:p>
        </p:txBody>
      </p:sp>
      <p:sp>
        <p:nvSpPr>
          <p:cNvPr id="78852" name="Text Box 3">
            <a:extLst>
              <a:ext uri="{FF2B5EF4-FFF2-40B4-BE49-F238E27FC236}">
                <a16:creationId xmlns:a16="http://schemas.microsoft.com/office/drawing/2014/main" id="{37A6F7B7-787B-4052-9B64-E83F251EDFA1}"/>
              </a:ext>
            </a:extLst>
          </p:cNvPr>
          <p:cNvSpPr txBox="1">
            <a:spLocks noChangeArrowheads="1"/>
          </p:cNvSpPr>
          <p:nvPr/>
        </p:nvSpPr>
        <p:spPr bwMode="auto">
          <a:xfrm>
            <a:off x="381000" y="1066800"/>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800">
                <a:latin typeface="Arial" panose="020B0604020202020204" pitchFamily="34" charset="0"/>
              </a:rPr>
              <a:t>An engineer for a medical device company thinks that a new solvent will yield stronger bonds than the current cyclohexanone.  He randomly prepares 10 bonds using each solvent and tests them on an Instron tester.  The results are shown below:</a:t>
            </a:r>
          </a:p>
        </p:txBody>
      </p:sp>
      <p:graphicFrame>
        <p:nvGraphicFramePr>
          <p:cNvPr id="603214" name="Group 78">
            <a:extLst>
              <a:ext uri="{FF2B5EF4-FFF2-40B4-BE49-F238E27FC236}">
                <a16:creationId xmlns:a16="http://schemas.microsoft.com/office/drawing/2014/main" id="{0DCE4694-67FA-4835-A08F-7A53C623EBE0}"/>
              </a:ext>
            </a:extLst>
          </p:cNvPr>
          <p:cNvGraphicFramePr>
            <a:graphicFrameLocks noGrp="1"/>
          </p:cNvGraphicFramePr>
          <p:nvPr/>
        </p:nvGraphicFramePr>
        <p:xfrm>
          <a:off x="2057400" y="2362200"/>
          <a:ext cx="6019800" cy="3352800"/>
        </p:xfrm>
        <a:graphic>
          <a:graphicData uri="http://schemas.openxmlformats.org/drawingml/2006/table">
            <a:tbl>
              <a:tblPr/>
              <a:tblGrid>
                <a:gridCol w="1973597">
                  <a:extLst>
                    <a:ext uri="{9D8B030D-6E8A-4147-A177-3AD203B41FA5}">
                      <a16:colId xmlns:a16="http://schemas.microsoft.com/office/drawing/2014/main" val="20000"/>
                    </a:ext>
                  </a:extLst>
                </a:gridCol>
                <a:gridCol w="1907591">
                  <a:extLst>
                    <a:ext uri="{9D8B030D-6E8A-4147-A177-3AD203B41FA5}">
                      <a16:colId xmlns:a16="http://schemas.microsoft.com/office/drawing/2014/main" val="20001"/>
                    </a:ext>
                  </a:extLst>
                </a:gridCol>
                <a:gridCol w="2138613">
                  <a:extLst>
                    <a:ext uri="{9D8B030D-6E8A-4147-A177-3AD203B41FA5}">
                      <a16:colId xmlns:a16="http://schemas.microsoft.com/office/drawing/2014/main" val="20002"/>
                    </a:ext>
                  </a:extLst>
                </a:gridCol>
              </a:tblGrid>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dirty="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a:ln>
                            <a:noFill/>
                          </a:ln>
                          <a:solidFill>
                            <a:schemeClr val="tx1"/>
                          </a:solidFill>
                          <a:effectLst/>
                          <a:latin typeface="Arial" pitchFamily="34" charset="0"/>
                        </a:rPr>
                        <a:t>New Solvent A</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a:ln>
                            <a:noFill/>
                          </a:ln>
                          <a:solidFill>
                            <a:schemeClr val="tx1"/>
                          </a:solidFill>
                          <a:effectLst/>
                          <a:latin typeface="Arial" pitchFamily="34" charset="0"/>
                        </a:rPr>
                        <a:t>Cylcohexanone</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9.2</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7879">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8.8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9.5</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12.4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2430">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11.9</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8.0</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10.7</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10.4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9.2</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9.7</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931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12.1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9.9</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9317">
                <a:tc>
                  <a:txBody>
                    <a:bodyPr/>
                    <a:lstStyle/>
                    <a:p>
                      <a:pPr marL="0" marR="0" lvl="0" indent="0" algn="r"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a:ln>
                            <a:noFill/>
                          </a:ln>
                          <a:solidFill>
                            <a:schemeClr val="tx1"/>
                          </a:solidFill>
                          <a:effectLst/>
                          <a:latin typeface="Arial" pitchFamily="34" charset="0"/>
                        </a:rPr>
                        <a:t>Average (xbar)</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10.03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9.85</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extLst>
                  <a:ext uri="{0D108BD9-81ED-4DB2-BD59-A6C34878D82A}">
                    <a16:rowId xmlns:a16="http://schemas.microsoft.com/office/drawing/2014/main" val="10011"/>
                  </a:ext>
                </a:extLst>
              </a:tr>
              <a:tr h="249317">
                <a:tc>
                  <a:txBody>
                    <a:bodyPr/>
                    <a:lstStyle/>
                    <a:p>
                      <a:pPr marL="0" marR="0" lvl="0" indent="0" algn="r"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a:ln>
                            <a:noFill/>
                          </a:ln>
                          <a:solidFill>
                            <a:schemeClr val="tx1"/>
                          </a:solidFill>
                          <a:effectLst/>
                          <a:latin typeface="Arial" pitchFamily="34" charset="0"/>
                        </a:rPr>
                        <a:t>Std dev (s)</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1.10</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1.24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extLst>
                  <a:ext uri="{0D108BD9-81ED-4DB2-BD59-A6C34878D82A}">
                    <a16:rowId xmlns:a16="http://schemas.microsoft.com/office/drawing/2014/main" val="10012"/>
                  </a:ext>
                </a:extLst>
              </a:tr>
            </a:tbl>
          </a:graphicData>
        </a:graphic>
      </p:graphicFrame>
      <p:sp>
        <p:nvSpPr>
          <p:cNvPr id="78912" name="Rectangle 76">
            <a:extLst>
              <a:ext uri="{FF2B5EF4-FFF2-40B4-BE49-F238E27FC236}">
                <a16:creationId xmlns:a16="http://schemas.microsoft.com/office/drawing/2014/main" id="{157A6504-A468-438E-BA3F-09F1BA173508}"/>
              </a:ext>
            </a:extLst>
          </p:cNvPr>
          <p:cNvSpPr>
            <a:spLocks noChangeArrowheads="1"/>
          </p:cNvSpPr>
          <p:nvPr/>
        </p:nvSpPr>
        <p:spPr bwMode="auto">
          <a:xfrm>
            <a:off x="533400" y="5805488"/>
            <a:ext cx="529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Is new solvent A better than Cyclohexanone?</a:t>
            </a:r>
          </a:p>
        </p:txBody>
      </p:sp>
      <p:sp>
        <p:nvSpPr>
          <p:cNvPr id="78913" name="Footer Placeholder 1">
            <a:extLst>
              <a:ext uri="{FF2B5EF4-FFF2-40B4-BE49-F238E27FC236}">
                <a16:creationId xmlns:a16="http://schemas.microsoft.com/office/drawing/2014/main" id="{92B4EE77-7000-4548-BE23-D670EC8C34C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90B56081-31C1-42F3-B34A-006D94219A99}"/>
              </a:ext>
            </a:extLst>
          </p:cNvPr>
          <p:cNvSpPr>
            <a:spLocks noGrp="1" noChangeArrowheads="1"/>
          </p:cNvSpPr>
          <p:nvPr>
            <p:ph type="title"/>
          </p:nvPr>
        </p:nvSpPr>
        <p:spPr>
          <a:xfrm>
            <a:off x="449263" y="304800"/>
            <a:ext cx="8248650" cy="622300"/>
          </a:xfrm>
        </p:spPr>
        <p:txBody>
          <a:bodyPr/>
          <a:lstStyle/>
          <a:p>
            <a:pPr eaLnBrk="1" hangingPunct="1"/>
            <a:r>
              <a:rPr lang="en-US" altLang="en-US"/>
              <a:t>Hypothesis Testing</a:t>
            </a:r>
          </a:p>
        </p:txBody>
      </p:sp>
      <p:sp>
        <p:nvSpPr>
          <p:cNvPr id="79875" name="Slide Number Placeholder 3">
            <a:extLst>
              <a:ext uri="{FF2B5EF4-FFF2-40B4-BE49-F238E27FC236}">
                <a16:creationId xmlns:a16="http://schemas.microsoft.com/office/drawing/2014/main" id="{0FC41828-D983-4301-9EF6-F356AEC190D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189F808-4881-465A-9595-EFD383B5B1E4}" type="slidenum">
              <a:rPr lang="en-US" altLang="en-US" sz="800">
                <a:solidFill>
                  <a:schemeClr val="bg1"/>
                </a:solidFill>
                <a:latin typeface="Arial" panose="020B0604020202020204" pitchFamily="34" charset="0"/>
              </a:rPr>
              <a:pPr eaLnBrk="1" hangingPunct="1">
                <a:spcBef>
                  <a:spcPct val="0"/>
                </a:spcBef>
                <a:spcAft>
                  <a:spcPct val="40000"/>
                </a:spcAft>
                <a:buFontTx/>
                <a:buNone/>
              </a:pPr>
              <a:t>38</a:t>
            </a:fld>
            <a:endParaRPr lang="en-US" altLang="en-US" sz="800">
              <a:solidFill>
                <a:schemeClr val="bg1"/>
              </a:solidFill>
              <a:latin typeface="Arial" panose="020B0604020202020204" pitchFamily="34" charset="0"/>
            </a:endParaRPr>
          </a:p>
        </p:txBody>
      </p:sp>
      <p:sp>
        <p:nvSpPr>
          <p:cNvPr id="79876" name="Text Box 3">
            <a:extLst>
              <a:ext uri="{FF2B5EF4-FFF2-40B4-BE49-F238E27FC236}">
                <a16:creationId xmlns:a16="http://schemas.microsoft.com/office/drawing/2014/main" id="{FBD20719-5954-4176-B5C8-7CD73E5B055B}"/>
              </a:ext>
            </a:extLst>
          </p:cNvPr>
          <p:cNvSpPr txBox="1">
            <a:spLocks noChangeArrowheads="1"/>
          </p:cNvSpPr>
          <p:nvPr/>
        </p:nvSpPr>
        <p:spPr bwMode="auto">
          <a:xfrm>
            <a:off x="381000" y="1065213"/>
            <a:ext cx="83058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800">
                <a:latin typeface="Arial" panose="020B0604020202020204" pitchFamily="34" charset="0"/>
              </a:rPr>
              <a:t>The engineer decided that there was no improvement.  He reformulated his new solvent, which he called solvent B, and collected 10 more samples of each.  The results:</a:t>
            </a:r>
          </a:p>
        </p:txBody>
      </p:sp>
      <p:graphicFrame>
        <p:nvGraphicFramePr>
          <p:cNvPr id="643150" name="Group 78">
            <a:extLst>
              <a:ext uri="{FF2B5EF4-FFF2-40B4-BE49-F238E27FC236}">
                <a16:creationId xmlns:a16="http://schemas.microsoft.com/office/drawing/2014/main" id="{B5E6325F-ED15-4F0B-AE91-8A197901943A}"/>
              </a:ext>
            </a:extLst>
          </p:cNvPr>
          <p:cNvGraphicFramePr>
            <a:graphicFrameLocks noGrp="1"/>
          </p:cNvGraphicFramePr>
          <p:nvPr/>
        </p:nvGraphicFramePr>
        <p:xfrm>
          <a:off x="2057400" y="1752600"/>
          <a:ext cx="5791200" cy="3292475"/>
        </p:xfrm>
        <a:graphic>
          <a:graphicData uri="http://schemas.openxmlformats.org/drawingml/2006/table">
            <a:tbl>
              <a:tblPr/>
              <a:tblGrid>
                <a:gridCol w="1898650">
                  <a:extLst>
                    <a:ext uri="{9D8B030D-6E8A-4147-A177-3AD203B41FA5}">
                      <a16:colId xmlns:a16="http://schemas.microsoft.com/office/drawing/2014/main" val="20000"/>
                    </a:ext>
                  </a:extLst>
                </a:gridCol>
                <a:gridCol w="183515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228600">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dirty="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dirty="0">
                          <a:ln>
                            <a:noFill/>
                          </a:ln>
                          <a:solidFill>
                            <a:schemeClr val="tx1"/>
                          </a:solidFill>
                          <a:effectLst/>
                          <a:latin typeface="Arial" pitchFamily="34" charset="0"/>
                        </a:rPr>
                        <a:t>New Solvent B</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dirty="0" err="1">
                          <a:ln>
                            <a:noFill/>
                          </a:ln>
                          <a:solidFill>
                            <a:schemeClr val="tx1"/>
                          </a:solidFill>
                          <a:effectLst/>
                          <a:latin typeface="Arial" pitchFamily="34" charset="0"/>
                        </a:rPr>
                        <a:t>Cylcohexanone</a:t>
                      </a:r>
                      <a:endParaRPr kumimoji="0" lang="en-US" sz="1600" b="1" i="0" u="none" strike="noStrike" cap="none" normalizeH="0" baseline="0" dirty="0">
                        <a:ln>
                          <a:noFill/>
                        </a:ln>
                        <a:solidFill>
                          <a:schemeClr val="tx1"/>
                        </a:solidFill>
                        <a:effectLst/>
                        <a:latin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2563">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dirty="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6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1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11.3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9.9</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9.3</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1748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11.9</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10.5</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190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10.8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10.5</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90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13.4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12.0</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36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11.4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8.7</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10.9</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9.8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097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600" b="0" i="0" u="none" strike="noStrike" cap="none" normalizeH="0" baseline="0">
                        <a:ln>
                          <a:noFill/>
                        </a:ln>
                        <a:solidFill>
                          <a:schemeClr val="tx1"/>
                        </a:solidFill>
                        <a:effectLst/>
                        <a:latin typeface="Arial" pitchFamily="34" charset="0"/>
                      </a:endParaRPr>
                    </a:p>
                  </a:txBody>
                  <a:tcPr marT="0" marB="0" anchor="ctr" anchorCtr="1"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10.6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10.7</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2563">
                <a:tc>
                  <a:txBody>
                    <a:bodyPr/>
                    <a:lstStyle/>
                    <a:p>
                      <a:pPr marL="0" marR="0" lvl="0" indent="0" algn="r"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a:ln>
                            <a:noFill/>
                          </a:ln>
                          <a:solidFill>
                            <a:schemeClr val="tx1"/>
                          </a:solidFill>
                          <a:effectLst/>
                          <a:latin typeface="Arial" pitchFamily="34" charset="0"/>
                        </a:rPr>
                        <a:t>Average (xbar)</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11.1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dirty="0">
                          <a:ln>
                            <a:noFill/>
                          </a:ln>
                          <a:solidFill>
                            <a:schemeClr val="tx1"/>
                          </a:solidFill>
                          <a:effectLst/>
                          <a:latin typeface="Arial" pitchFamily="34" charset="0"/>
                        </a:rPr>
                        <a:t>10.1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extLst>
                  <a:ext uri="{0D108BD9-81ED-4DB2-BD59-A6C34878D82A}">
                    <a16:rowId xmlns:a16="http://schemas.microsoft.com/office/drawing/2014/main" val="10011"/>
                  </a:ext>
                </a:extLst>
              </a:tr>
              <a:tr h="182563">
                <a:tc>
                  <a:txBody>
                    <a:bodyPr/>
                    <a:lstStyle/>
                    <a:p>
                      <a:pPr marL="0" marR="0" lvl="0" indent="0" algn="r" defTabSz="914400" rtl="0" eaLnBrk="1" fontAlgn="base" latinLnBrk="0" hangingPunct="1">
                        <a:lnSpc>
                          <a:spcPct val="100000"/>
                        </a:lnSpc>
                        <a:spcBef>
                          <a:spcPct val="0"/>
                        </a:spcBef>
                        <a:spcAft>
                          <a:spcPct val="50000"/>
                        </a:spcAft>
                        <a:buClrTx/>
                        <a:buSzTx/>
                        <a:buFontTx/>
                        <a:buNone/>
                        <a:tabLst/>
                      </a:pPr>
                      <a:r>
                        <a:rPr kumimoji="0" lang="en-US" sz="1600" b="1" i="0" u="none" strike="noStrike" cap="none" normalizeH="0" baseline="0">
                          <a:ln>
                            <a:noFill/>
                          </a:ln>
                          <a:solidFill>
                            <a:schemeClr val="tx1"/>
                          </a:solidFill>
                          <a:effectLst/>
                          <a:latin typeface="Arial" pitchFamily="34" charset="0"/>
                        </a:rPr>
                        <a:t>Std dev (s)</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1.0</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1600" b="0" i="0" u="none" strike="noStrike" cap="none" normalizeH="0" baseline="0">
                          <a:ln>
                            <a:noFill/>
                          </a:ln>
                          <a:solidFill>
                            <a:schemeClr val="tx1"/>
                          </a:solidFill>
                          <a:effectLst/>
                          <a:latin typeface="Arial" pitchFamily="34" charset="0"/>
                        </a:rPr>
                        <a:t>0.9</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alpha val="50000"/>
                      </a:srgbClr>
                    </a:solidFill>
                  </a:tcPr>
                </a:tc>
                <a:extLst>
                  <a:ext uri="{0D108BD9-81ED-4DB2-BD59-A6C34878D82A}">
                    <a16:rowId xmlns:a16="http://schemas.microsoft.com/office/drawing/2014/main" val="10012"/>
                  </a:ext>
                </a:extLst>
              </a:tr>
            </a:tbl>
          </a:graphicData>
        </a:graphic>
      </p:graphicFrame>
      <p:sp>
        <p:nvSpPr>
          <p:cNvPr id="79936" name="Rectangle 254">
            <a:extLst>
              <a:ext uri="{FF2B5EF4-FFF2-40B4-BE49-F238E27FC236}">
                <a16:creationId xmlns:a16="http://schemas.microsoft.com/office/drawing/2014/main" id="{CDD98DC3-F338-407F-87B6-74BFFAC92768}"/>
              </a:ext>
            </a:extLst>
          </p:cNvPr>
          <p:cNvSpPr>
            <a:spLocks noChangeArrowheads="1"/>
          </p:cNvSpPr>
          <p:nvPr/>
        </p:nvSpPr>
        <p:spPr bwMode="auto">
          <a:xfrm>
            <a:off x="381000" y="5257800"/>
            <a:ext cx="7924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marL="457200" indent="-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15000"/>
              </a:spcBef>
              <a:spcAft>
                <a:spcPct val="15000"/>
              </a:spcAft>
              <a:buFontTx/>
              <a:buAutoNum type="arabicPeriod"/>
            </a:pPr>
            <a:r>
              <a:rPr lang="en-US" altLang="en-US" sz="2000">
                <a:latin typeface="Arial" panose="020B0604020202020204" pitchFamily="34" charset="0"/>
              </a:rPr>
              <a:t>Is new solvent B better than Cyclohexanone?</a:t>
            </a:r>
          </a:p>
          <a:p>
            <a:pPr eaLnBrk="1" hangingPunct="1">
              <a:lnSpc>
                <a:spcPct val="100000"/>
              </a:lnSpc>
              <a:spcBef>
                <a:spcPct val="15000"/>
              </a:spcBef>
              <a:spcAft>
                <a:spcPct val="15000"/>
              </a:spcAft>
              <a:buFontTx/>
              <a:buAutoNum type="arabicPeriod"/>
            </a:pPr>
            <a:r>
              <a:rPr lang="en-US" altLang="en-US" sz="2000">
                <a:latin typeface="Arial" panose="020B0604020202020204" pitchFamily="34" charset="0"/>
              </a:rPr>
              <a:t>Could the engineer have used the previous Cyclohexanone results instead of taking new data for Cyclohexanone?</a:t>
            </a:r>
          </a:p>
        </p:txBody>
      </p:sp>
      <p:sp>
        <p:nvSpPr>
          <p:cNvPr id="79937" name="Footer Placeholder 1">
            <a:extLst>
              <a:ext uri="{FF2B5EF4-FFF2-40B4-BE49-F238E27FC236}">
                <a16:creationId xmlns:a16="http://schemas.microsoft.com/office/drawing/2014/main" id="{5CEBFBEA-C638-40AB-8D57-DD3E5676135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a:extLst>
              <a:ext uri="{FF2B5EF4-FFF2-40B4-BE49-F238E27FC236}">
                <a16:creationId xmlns:a16="http://schemas.microsoft.com/office/drawing/2014/main" id="{8924BC55-9F69-4C91-B0EF-3735FB1798D2}"/>
              </a:ext>
            </a:extLst>
          </p:cNvPr>
          <p:cNvSpPr>
            <a:spLocks noGrp="1" noChangeArrowheads="1"/>
          </p:cNvSpPr>
          <p:nvPr>
            <p:ph type="title"/>
          </p:nvPr>
        </p:nvSpPr>
        <p:spPr/>
        <p:txBody>
          <a:bodyPr/>
          <a:lstStyle/>
          <a:p>
            <a:pPr eaLnBrk="1" hangingPunct="1"/>
            <a:r>
              <a:rPr lang="en-US" altLang="en-US"/>
              <a:t>Hypothesis Testing</a:t>
            </a:r>
          </a:p>
        </p:txBody>
      </p:sp>
      <p:sp>
        <p:nvSpPr>
          <p:cNvPr id="80899" name="Slide Number Placeholder 2">
            <a:extLst>
              <a:ext uri="{FF2B5EF4-FFF2-40B4-BE49-F238E27FC236}">
                <a16:creationId xmlns:a16="http://schemas.microsoft.com/office/drawing/2014/main" id="{853817AB-6791-42E8-9835-EED76ECFAD4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556177C-60D1-489A-A134-A5E8BCB00F63}" type="slidenum">
              <a:rPr lang="en-US" altLang="en-US" sz="800">
                <a:solidFill>
                  <a:schemeClr val="bg1"/>
                </a:solidFill>
                <a:latin typeface="Arial" panose="020B0604020202020204" pitchFamily="34" charset="0"/>
              </a:rPr>
              <a:pPr eaLnBrk="1" hangingPunct="1">
                <a:spcBef>
                  <a:spcPct val="0"/>
                </a:spcBef>
                <a:spcAft>
                  <a:spcPct val="40000"/>
                </a:spcAft>
                <a:buFontTx/>
                <a:buNone/>
              </a:pPr>
              <a:t>39</a:t>
            </a:fld>
            <a:endParaRPr lang="en-US" altLang="en-US" sz="800">
              <a:solidFill>
                <a:schemeClr val="bg1"/>
              </a:solidFill>
              <a:latin typeface="Arial" panose="020B0604020202020204" pitchFamily="34" charset="0"/>
            </a:endParaRPr>
          </a:p>
        </p:txBody>
      </p:sp>
      <p:sp>
        <p:nvSpPr>
          <p:cNvPr id="105476" name="Rectangle 2">
            <a:extLst>
              <a:ext uri="{FF2B5EF4-FFF2-40B4-BE49-F238E27FC236}">
                <a16:creationId xmlns:a16="http://schemas.microsoft.com/office/drawing/2014/main" id="{8A63FB64-F05B-4017-9DAE-F8AB79ACE94F}"/>
              </a:ext>
            </a:extLst>
          </p:cNvPr>
          <p:cNvSpPr>
            <a:spLocks noChangeArrowheads="1"/>
          </p:cNvSpPr>
          <p:nvPr/>
        </p:nvSpPr>
        <p:spPr bwMode="auto">
          <a:xfrm>
            <a:off x="304800" y="928688"/>
            <a:ext cx="8458200" cy="394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itchFamily="34" charset="0"/>
              <a:buChar char="•"/>
              <a:defRPr sz="2200">
                <a:solidFill>
                  <a:schemeClr val="tx1"/>
                </a:solidFill>
                <a:latin typeface="Calibri" pitchFamily="34" charset="0"/>
              </a:defRPr>
            </a:lvl1pPr>
            <a:lvl2pPr marL="742950" indent="-285750" eaLnBrk="0" hangingPunct="0">
              <a:spcBef>
                <a:spcPct val="40000"/>
              </a:spcBef>
              <a:spcAft>
                <a:spcPct val="0"/>
              </a:spcAft>
              <a:buChar char="•"/>
              <a:defRPr sz="2200">
                <a:solidFill>
                  <a:schemeClr val="tx1"/>
                </a:solidFill>
                <a:latin typeface="Calibri" pitchFamily="34" charset="0"/>
              </a:defRPr>
            </a:lvl2pPr>
            <a:lvl3pPr marL="1143000" indent="-228600" eaLnBrk="0" hangingPunct="0">
              <a:spcBef>
                <a:spcPct val="20000"/>
              </a:spcBef>
              <a:spcAft>
                <a:spcPct val="0"/>
              </a:spcAft>
              <a:buFont typeface="Arial" pitchFamily="34" charset="0"/>
              <a:buChar char="–"/>
              <a:defRPr sz="2100">
                <a:solidFill>
                  <a:schemeClr val="tx1"/>
                </a:solidFill>
                <a:latin typeface="Calibri" pitchFamily="34" charset="0"/>
              </a:defRPr>
            </a:lvl3pPr>
            <a:lvl4pPr marL="1600200" indent="-228600" eaLnBrk="0" hangingPunct="0">
              <a:spcBef>
                <a:spcPct val="10000"/>
              </a:spcBef>
              <a:spcAft>
                <a:spcPct val="0"/>
              </a:spcAft>
              <a:buFont typeface="Arial" pitchFamily="34" charset="0"/>
              <a:buChar char="–"/>
              <a:defRPr sz="2000">
                <a:solidFill>
                  <a:schemeClr val="tx1"/>
                </a:solidFill>
                <a:latin typeface="Calibri" pitchFamily="34" charset="0"/>
              </a:defRPr>
            </a:lvl4pPr>
            <a:lvl5pPr marL="2057400" indent="-228600" eaLnBrk="0" hangingPunct="0">
              <a:spcBef>
                <a:spcPct val="10000"/>
              </a:spcBef>
              <a:spcAft>
                <a:spcPct val="0"/>
              </a:spcAft>
              <a:buFont typeface="Arial" pitchFamily="34" charset="0"/>
              <a:buChar char="–"/>
              <a:defRPr sz="2000">
                <a:solidFill>
                  <a:schemeClr val="tx1"/>
                </a:solidFill>
                <a:latin typeface="Calibri" pitchFamily="34" charset="0"/>
              </a:defRPr>
            </a:lvl5pPr>
            <a:lvl6pPr marL="2514600" indent="-228600" eaLnBrk="0" fontAlgn="base" hangingPunct="0">
              <a:spcBef>
                <a:spcPct val="1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1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1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10000"/>
              </a:spcBef>
              <a:spcAft>
                <a:spcPct val="0"/>
              </a:spcAft>
              <a:buFont typeface="Arial" pitchFamily="34" charset="0"/>
              <a:buChar char="–"/>
              <a:defRPr sz="2000">
                <a:solidFill>
                  <a:schemeClr val="tx1"/>
                </a:solidFill>
                <a:latin typeface="Calibri" pitchFamily="34" charset="0"/>
              </a:defRPr>
            </a:lvl9pPr>
          </a:lstStyle>
          <a:p>
            <a:pPr algn="ctr">
              <a:lnSpc>
                <a:spcPct val="100000"/>
              </a:lnSpc>
              <a:spcBef>
                <a:spcPct val="25000"/>
              </a:spcBef>
              <a:buFontTx/>
              <a:buNone/>
              <a:defRPr/>
            </a:pPr>
            <a:r>
              <a:rPr lang="en-US" altLang="en-US" sz="2800" b="1" dirty="0">
                <a:solidFill>
                  <a:srgbClr val="000080"/>
                </a:solidFill>
                <a:latin typeface="Arial" pitchFamily="34" charset="0"/>
              </a:rPr>
              <a:t>Decisions, Decisions, Decisions</a:t>
            </a:r>
            <a:endParaRPr lang="en-US" altLang="en-US" sz="2800" dirty="0">
              <a:latin typeface="Arial" pitchFamily="34" charset="0"/>
            </a:endParaRPr>
          </a:p>
          <a:p>
            <a:pPr>
              <a:lnSpc>
                <a:spcPct val="100000"/>
              </a:lnSpc>
              <a:spcBef>
                <a:spcPct val="25000"/>
              </a:spcBef>
              <a:buFontTx/>
              <a:buNone/>
              <a:defRPr/>
            </a:pPr>
            <a:r>
              <a:rPr lang="en-US" altLang="en-US" sz="2000" b="1" dirty="0">
                <a:latin typeface="Arial" pitchFamily="34" charset="0"/>
              </a:rPr>
              <a:t>We are constantly faced with decisions to be made from data:</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Is Method A better than Method B?</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Is this lot worse than 0.4% defective?</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Do the </a:t>
            </a:r>
            <a:r>
              <a:rPr lang="en-US" altLang="en-US" sz="2000" dirty="0" err="1">
                <a:latin typeface="Arial" pitchFamily="34" charset="0"/>
              </a:rPr>
              <a:t>Instron</a:t>
            </a:r>
            <a:r>
              <a:rPr lang="en-US" altLang="en-US" sz="2000" dirty="0">
                <a:latin typeface="Arial" pitchFamily="34" charset="0"/>
              </a:rPr>
              <a:t> and </a:t>
            </a:r>
            <a:r>
              <a:rPr lang="en-US" altLang="en-US" sz="2000" dirty="0" err="1">
                <a:latin typeface="Arial" pitchFamily="34" charset="0"/>
              </a:rPr>
              <a:t>Ametek</a:t>
            </a:r>
            <a:r>
              <a:rPr lang="en-US" altLang="en-US" sz="2000" dirty="0">
                <a:latin typeface="Arial" pitchFamily="34" charset="0"/>
              </a:rPr>
              <a:t> testers give the same average?</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Is our new test instrument as precise as our old one?</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Does </a:t>
            </a:r>
            <a:r>
              <a:rPr lang="en-US" altLang="en-US" sz="2000" dirty="0" err="1">
                <a:latin typeface="Arial" pitchFamily="34" charset="0"/>
              </a:rPr>
              <a:t>spinwelder</a:t>
            </a:r>
            <a:r>
              <a:rPr lang="en-US" altLang="en-US" sz="2000" dirty="0">
                <a:latin typeface="Arial" pitchFamily="34" charset="0"/>
              </a:rPr>
              <a:t> RPM affect seal integrity?</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Is the coefficient of variation for this lot &gt; 5%?</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Has our complaint rate gone up?</a:t>
            </a:r>
          </a:p>
          <a:p>
            <a:pPr marL="342900" indent="-342900">
              <a:lnSpc>
                <a:spcPct val="100000"/>
              </a:lnSpc>
              <a:spcBef>
                <a:spcPct val="25000"/>
              </a:spcBef>
              <a:buFont typeface="Wingdings" panose="05000000000000000000" pitchFamily="2" charset="2"/>
              <a:buChar char="Ø"/>
              <a:defRPr/>
            </a:pPr>
            <a:r>
              <a:rPr lang="en-US" altLang="en-US" sz="2000" dirty="0">
                <a:latin typeface="Arial" pitchFamily="34" charset="0"/>
              </a:rPr>
              <a:t>Does drug potency decrease over stability time?</a:t>
            </a:r>
          </a:p>
        </p:txBody>
      </p:sp>
      <p:pic>
        <p:nvPicPr>
          <p:cNvPr id="80901" name="Picture 3">
            <a:extLst>
              <a:ext uri="{FF2B5EF4-FFF2-40B4-BE49-F238E27FC236}">
                <a16:creationId xmlns:a16="http://schemas.microsoft.com/office/drawing/2014/main" id="{8C7B4B45-1875-4C28-BECA-1CC76E0D3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3200400"/>
            <a:ext cx="171450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2" name="Footer Placeholder 1">
            <a:extLst>
              <a:ext uri="{FF2B5EF4-FFF2-40B4-BE49-F238E27FC236}">
                <a16:creationId xmlns:a16="http://schemas.microsoft.com/office/drawing/2014/main" id="{0B357287-911B-4825-A638-2166BC8E5BC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2CA09C4-319E-4765-82AE-99D18DF795A5}"/>
              </a:ext>
            </a:extLst>
          </p:cNvPr>
          <p:cNvSpPr>
            <a:spLocks noGrp="1" noChangeArrowheads="1"/>
          </p:cNvSpPr>
          <p:nvPr>
            <p:ph type="title"/>
          </p:nvPr>
        </p:nvSpPr>
        <p:spPr/>
        <p:txBody>
          <a:bodyPr/>
          <a:lstStyle/>
          <a:p>
            <a:pPr eaLnBrk="1" hangingPunct="1"/>
            <a:r>
              <a:rPr lang="en-US" altLang="en-US"/>
              <a:t>Overview </a:t>
            </a:r>
          </a:p>
        </p:txBody>
      </p:sp>
      <p:sp>
        <p:nvSpPr>
          <p:cNvPr id="45059" name="Rectangle 3">
            <a:extLst>
              <a:ext uri="{FF2B5EF4-FFF2-40B4-BE49-F238E27FC236}">
                <a16:creationId xmlns:a16="http://schemas.microsoft.com/office/drawing/2014/main" id="{4F848165-AED4-42D5-B1FD-7F44A03E10C3}"/>
              </a:ext>
            </a:extLst>
          </p:cNvPr>
          <p:cNvSpPr>
            <a:spLocks noGrp="1" noChangeArrowheads="1"/>
          </p:cNvSpPr>
          <p:nvPr>
            <p:ph idx="1"/>
          </p:nvPr>
        </p:nvSpPr>
        <p:spPr/>
        <p:txBody>
          <a:bodyPr/>
          <a:lstStyle/>
          <a:p>
            <a:pPr lvl="1" eaLnBrk="1" hangingPunct="1">
              <a:buFontTx/>
              <a:buNone/>
            </a:pPr>
            <a:r>
              <a:rPr lang="en-US" altLang="en-US"/>
              <a:t>Having a basic understanding of Applied Statistics will</a:t>
            </a:r>
          </a:p>
          <a:p>
            <a:pPr lvl="2" eaLnBrk="1" hangingPunct="1"/>
            <a:r>
              <a:rPr lang="en-US" altLang="en-US"/>
              <a:t>help you turn your data into information;</a:t>
            </a:r>
          </a:p>
          <a:p>
            <a:pPr lvl="2" eaLnBrk="1" hangingPunct="1"/>
            <a:r>
              <a:rPr lang="en-US" altLang="en-US"/>
              <a:t>allow you to determine the degree of confidence you have in drawing conclusions from your data;</a:t>
            </a:r>
          </a:p>
          <a:p>
            <a:pPr lvl="2" eaLnBrk="1" hangingPunct="1"/>
            <a:r>
              <a:rPr lang="en-US" altLang="en-US"/>
              <a:t>help you meet regulatory expectations on the application of valid statistical methods.</a:t>
            </a:r>
            <a:endParaRPr lang="en-US" altLang="en-US">
              <a:solidFill>
                <a:srgbClr val="CC3300"/>
              </a:solidFill>
            </a:endParaRPr>
          </a:p>
        </p:txBody>
      </p:sp>
      <p:grpSp>
        <p:nvGrpSpPr>
          <p:cNvPr id="45060" name="Group 13">
            <a:extLst>
              <a:ext uri="{FF2B5EF4-FFF2-40B4-BE49-F238E27FC236}">
                <a16:creationId xmlns:a16="http://schemas.microsoft.com/office/drawing/2014/main" id="{D7A75B07-CF7A-4C99-9CCA-B89599A11981}"/>
              </a:ext>
            </a:extLst>
          </p:cNvPr>
          <p:cNvGrpSpPr>
            <a:grpSpLocks/>
          </p:cNvGrpSpPr>
          <p:nvPr/>
        </p:nvGrpSpPr>
        <p:grpSpPr bwMode="auto">
          <a:xfrm>
            <a:off x="5486400" y="3124200"/>
            <a:ext cx="3276600" cy="3065463"/>
            <a:chOff x="2688" y="1824"/>
            <a:chExt cx="2064" cy="1931"/>
          </a:xfrm>
        </p:grpSpPr>
        <p:sp>
          <p:nvSpPr>
            <p:cNvPr id="45063" name="Puzzle5">
              <a:extLst>
                <a:ext uri="{FF2B5EF4-FFF2-40B4-BE49-F238E27FC236}">
                  <a16:creationId xmlns:a16="http://schemas.microsoft.com/office/drawing/2014/main" id="{DE2BD549-9535-48C0-80F0-8B5201D31DB3}"/>
                </a:ext>
              </a:extLst>
            </p:cNvPr>
            <p:cNvSpPr>
              <a:spLocks noChangeAspect="1" noEditPoints="1" noChangeArrowheads="1"/>
            </p:cNvSpPr>
            <p:nvPr/>
          </p:nvSpPr>
          <p:spPr bwMode="blackWhite">
            <a:xfrm>
              <a:off x="3792" y="2438"/>
              <a:ext cx="960" cy="760"/>
            </a:xfrm>
            <a:custGeom>
              <a:avLst/>
              <a:gdLst>
                <a:gd name="T0" fmla="*/ 4883 w 21600"/>
                <a:gd name="T1" fmla="*/ 6707 h 21600"/>
                <a:gd name="T2" fmla="*/ 16493 w 21600"/>
                <a:gd name="T3" fmla="*/ 13699 h 21600"/>
              </a:gdLst>
              <a:ahLst/>
              <a:cxnLst/>
              <a:rect l="T0" t="T1" r="T2" b="T3"/>
              <a:pathLst>
                <a:path w="21600" h="21600">
                  <a:moveTo>
                    <a:pt x="4281" y="12397"/>
                  </a:moveTo>
                  <a:lnTo>
                    <a:pt x="4168" y="12510"/>
                  </a:lnTo>
                  <a:lnTo>
                    <a:pt x="4044" y="12623"/>
                  </a:lnTo>
                  <a:lnTo>
                    <a:pt x="3931" y="12680"/>
                  </a:lnTo>
                  <a:lnTo>
                    <a:pt x="3807" y="12736"/>
                  </a:lnTo>
                  <a:lnTo>
                    <a:pt x="3671" y="12736"/>
                  </a:lnTo>
                  <a:lnTo>
                    <a:pt x="3558" y="12736"/>
                  </a:lnTo>
                  <a:lnTo>
                    <a:pt x="3434" y="12708"/>
                  </a:lnTo>
                  <a:lnTo>
                    <a:pt x="3321" y="12651"/>
                  </a:lnTo>
                  <a:lnTo>
                    <a:pt x="3061" y="12538"/>
                  </a:lnTo>
                  <a:lnTo>
                    <a:pt x="2824" y="12383"/>
                  </a:lnTo>
                  <a:lnTo>
                    <a:pt x="2564" y="12185"/>
                  </a:lnTo>
                  <a:lnTo>
                    <a:pt x="2327" y="12029"/>
                  </a:lnTo>
                  <a:lnTo>
                    <a:pt x="2067" y="11860"/>
                  </a:lnTo>
                  <a:lnTo>
                    <a:pt x="1807" y="11718"/>
                  </a:lnTo>
                  <a:lnTo>
                    <a:pt x="1671" y="11704"/>
                  </a:lnTo>
                  <a:lnTo>
                    <a:pt x="1547" y="11676"/>
                  </a:lnTo>
                  <a:lnTo>
                    <a:pt x="1412" y="11676"/>
                  </a:lnTo>
                  <a:lnTo>
                    <a:pt x="1287" y="11676"/>
                  </a:lnTo>
                  <a:lnTo>
                    <a:pt x="1152" y="11704"/>
                  </a:lnTo>
                  <a:lnTo>
                    <a:pt x="1005" y="11775"/>
                  </a:lnTo>
                  <a:lnTo>
                    <a:pt x="869" y="11860"/>
                  </a:lnTo>
                  <a:lnTo>
                    <a:pt x="745" y="12001"/>
                  </a:lnTo>
                  <a:lnTo>
                    <a:pt x="587" y="12128"/>
                  </a:lnTo>
                  <a:lnTo>
                    <a:pt x="463" y="12326"/>
                  </a:lnTo>
                  <a:lnTo>
                    <a:pt x="305" y="12567"/>
                  </a:lnTo>
                  <a:lnTo>
                    <a:pt x="180" y="12835"/>
                  </a:lnTo>
                  <a:lnTo>
                    <a:pt x="112" y="13005"/>
                  </a:lnTo>
                  <a:lnTo>
                    <a:pt x="67" y="13189"/>
                  </a:lnTo>
                  <a:lnTo>
                    <a:pt x="45" y="13429"/>
                  </a:lnTo>
                  <a:lnTo>
                    <a:pt x="45" y="13683"/>
                  </a:lnTo>
                  <a:lnTo>
                    <a:pt x="67" y="13924"/>
                  </a:lnTo>
                  <a:lnTo>
                    <a:pt x="135" y="14192"/>
                  </a:lnTo>
                  <a:lnTo>
                    <a:pt x="225" y="14447"/>
                  </a:lnTo>
                  <a:lnTo>
                    <a:pt x="327" y="14687"/>
                  </a:lnTo>
                  <a:lnTo>
                    <a:pt x="485" y="14899"/>
                  </a:lnTo>
                  <a:lnTo>
                    <a:pt x="655" y="15097"/>
                  </a:lnTo>
                  <a:lnTo>
                    <a:pt x="768" y="15168"/>
                  </a:lnTo>
                  <a:lnTo>
                    <a:pt x="869" y="15252"/>
                  </a:lnTo>
                  <a:lnTo>
                    <a:pt x="982" y="15309"/>
                  </a:lnTo>
                  <a:lnTo>
                    <a:pt x="1118" y="15365"/>
                  </a:lnTo>
                  <a:lnTo>
                    <a:pt x="1242" y="15394"/>
                  </a:lnTo>
                  <a:lnTo>
                    <a:pt x="1389" y="15422"/>
                  </a:lnTo>
                  <a:lnTo>
                    <a:pt x="1547" y="15422"/>
                  </a:lnTo>
                  <a:lnTo>
                    <a:pt x="1717" y="15422"/>
                  </a:lnTo>
                  <a:lnTo>
                    <a:pt x="1897" y="15394"/>
                  </a:lnTo>
                  <a:lnTo>
                    <a:pt x="2067" y="15365"/>
                  </a:lnTo>
                  <a:lnTo>
                    <a:pt x="2259" y="15281"/>
                  </a:lnTo>
                  <a:lnTo>
                    <a:pt x="2462" y="15196"/>
                  </a:lnTo>
                  <a:lnTo>
                    <a:pt x="2779" y="15069"/>
                  </a:lnTo>
                  <a:lnTo>
                    <a:pt x="3038" y="14956"/>
                  </a:lnTo>
                  <a:lnTo>
                    <a:pt x="3298" y="14871"/>
                  </a:lnTo>
                  <a:lnTo>
                    <a:pt x="3547" y="14842"/>
                  </a:lnTo>
                  <a:lnTo>
                    <a:pt x="3648" y="14871"/>
                  </a:lnTo>
                  <a:lnTo>
                    <a:pt x="3761" y="14899"/>
                  </a:lnTo>
                  <a:lnTo>
                    <a:pt x="3841" y="14956"/>
                  </a:lnTo>
                  <a:lnTo>
                    <a:pt x="3953" y="15040"/>
                  </a:lnTo>
                  <a:lnTo>
                    <a:pt x="4044" y="15139"/>
                  </a:lnTo>
                  <a:lnTo>
                    <a:pt x="4123" y="15281"/>
                  </a:lnTo>
                  <a:lnTo>
                    <a:pt x="4213" y="15450"/>
                  </a:lnTo>
                  <a:lnTo>
                    <a:pt x="4281" y="15662"/>
                  </a:lnTo>
                  <a:lnTo>
                    <a:pt x="4360" y="15903"/>
                  </a:lnTo>
                  <a:lnTo>
                    <a:pt x="4428" y="16171"/>
                  </a:lnTo>
                  <a:lnTo>
                    <a:pt x="4473" y="16482"/>
                  </a:lnTo>
                  <a:lnTo>
                    <a:pt x="4541" y="16779"/>
                  </a:lnTo>
                  <a:lnTo>
                    <a:pt x="4586" y="17132"/>
                  </a:lnTo>
                  <a:lnTo>
                    <a:pt x="4609" y="17486"/>
                  </a:lnTo>
                  <a:lnTo>
                    <a:pt x="4620" y="17868"/>
                  </a:lnTo>
                  <a:lnTo>
                    <a:pt x="4620" y="18235"/>
                  </a:lnTo>
                  <a:lnTo>
                    <a:pt x="4620" y="18617"/>
                  </a:lnTo>
                  <a:lnTo>
                    <a:pt x="4620" y="19027"/>
                  </a:lnTo>
                  <a:lnTo>
                    <a:pt x="4586" y="19408"/>
                  </a:lnTo>
                  <a:lnTo>
                    <a:pt x="4541" y="19790"/>
                  </a:lnTo>
                  <a:lnTo>
                    <a:pt x="4496" y="20172"/>
                  </a:lnTo>
                  <a:lnTo>
                    <a:pt x="4405" y="20525"/>
                  </a:lnTo>
                  <a:lnTo>
                    <a:pt x="4326" y="20879"/>
                  </a:lnTo>
                  <a:lnTo>
                    <a:pt x="4236" y="21204"/>
                  </a:lnTo>
                  <a:lnTo>
                    <a:pt x="4778" y="21204"/>
                  </a:lnTo>
                  <a:lnTo>
                    <a:pt x="5298" y="21204"/>
                  </a:lnTo>
                  <a:lnTo>
                    <a:pt x="5817" y="21204"/>
                  </a:lnTo>
                  <a:lnTo>
                    <a:pt x="6269" y="21204"/>
                  </a:lnTo>
                  <a:lnTo>
                    <a:pt x="6710" y="21204"/>
                  </a:lnTo>
                  <a:lnTo>
                    <a:pt x="7094" y="21204"/>
                  </a:lnTo>
                  <a:lnTo>
                    <a:pt x="7444" y="21204"/>
                  </a:lnTo>
                  <a:lnTo>
                    <a:pt x="7704" y="21204"/>
                  </a:lnTo>
                  <a:lnTo>
                    <a:pt x="8054" y="21062"/>
                  </a:lnTo>
                  <a:lnTo>
                    <a:pt x="8337" y="20935"/>
                  </a:lnTo>
                  <a:lnTo>
                    <a:pt x="8597" y="20737"/>
                  </a:lnTo>
                  <a:lnTo>
                    <a:pt x="8834" y="20553"/>
                  </a:lnTo>
                  <a:lnTo>
                    <a:pt x="9003" y="20327"/>
                  </a:lnTo>
                  <a:lnTo>
                    <a:pt x="9184" y="20087"/>
                  </a:lnTo>
                  <a:lnTo>
                    <a:pt x="9286" y="19847"/>
                  </a:lnTo>
                  <a:lnTo>
                    <a:pt x="9376" y="19592"/>
                  </a:lnTo>
                  <a:lnTo>
                    <a:pt x="9444" y="19324"/>
                  </a:lnTo>
                  <a:lnTo>
                    <a:pt x="9466" y="19055"/>
                  </a:lnTo>
                  <a:lnTo>
                    <a:pt x="9466" y="18786"/>
                  </a:lnTo>
                  <a:lnTo>
                    <a:pt x="9421" y="18546"/>
                  </a:lnTo>
                  <a:lnTo>
                    <a:pt x="9353" y="18263"/>
                  </a:lnTo>
                  <a:lnTo>
                    <a:pt x="9241" y="18023"/>
                  </a:lnTo>
                  <a:lnTo>
                    <a:pt x="9139" y="17783"/>
                  </a:lnTo>
                  <a:lnTo>
                    <a:pt x="8958" y="17557"/>
                  </a:lnTo>
                  <a:lnTo>
                    <a:pt x="8811" y="17316"/>
                  </a:lnTo>
                  <a:lnTo>
                    <a:pt x="8676" y="17076"/>
                  </a:lnTo>
                  <a:lnTo>
                    <a:pt x="8597" y="16807"/>
                  </a:lnTo>
                  <a:lnTo>
                    <a:pt x="8506" y="16510"/>
                  </a:lnTo>
                  <a:lnTo>
                    <a:pt x="8484" y="16200"/>
                  </a:lnTo>
                  <a:lnTo>
                    <a:pt x="8484" y="15903"/>
                  </a:lnTo>
                  <a:lnTo>
                    <a:pt x="8506" y="15606"/>
                  </a:lnTo>
                  <a:lnTo>
                    <a:pt x="8574" y="15309"/>
                  </a:lnTo>
                  <a:lnTo>
                    <a:pt x="8676" y="15040"/>
                  </a:lnTo>
                  <a:lnTo>
                    <a:pt x="8811" y="14772"/>
                  </a:lnTo>
                  <a:lnTo>
                    <a:pt x="8902" y="14659"/>
                  </a:lnTo>
                  <a:lnTo>
                    <a:pt x="9003" y="14517"/>
                  </a:lnTo>
                  <a:lnTo>
                    <a:pt x="9094" y="14418"/>
                  </a:lnTo>
                  <a:lnTo>
                    <a:pt x="9218" y="14334"/>
                  </a:lnTo>
                  <a:lnTo>
                    <a:pt x="9331" y="14249"/>
                  </a:lnTo>
                  <a:lnTo>
                    <a:pt x="9466" y="14164"/>
                  </a:lnTo>
                  <a:lnTo>
                    <a:pt x="9613" y="14093"/>
                  </a:lnTo>
                  <a:lnTo>
                    <a:pt x="9760" y="14037"/>
                  </a:lnTo>
                  <a:lnTo>
                    <a:pt x="9918" y="13980"/>
                  </a:lnTo>
                  <a:lnTo>
                    <a:pt x="10088" y="13952"/>
                  </a:lnTo>
                  <a:lnTo>
                    <a:pt x="10291" y="13924"/>
                  </a:lnTo>
                  <a:lnTo>
                    <a:pt x="10483" y="13924"/>
                  </a:lnTo>
                  <a:lnTo>
                    <a:pt x="10698" y="13924"/>
                  </a:lnTo>
                  <a:lnTo>
                    <a:pt x="10890" y="13952"/>
                  </a:lnTo>
                  <a:lnTo>
                    <a:pt x="11071" y="14008"/>
                  </a:lnTo>
                  <a:lnTo>
                    <a:pt x="11240" y="14065"/>
                  </a:lnTo>
                  <a:lnTo>
                    <a:pt x="11387" y="14136"/>
                  </a:lnTo>
                  <a:lnTo>
                    <a:pt x="11545" y="14220"/>
                  </a:lnTo>
                  <a:lnTo>
                    <a:pt x="11669" y="14305"/>
                  </a:lnTo>
                  <a:lnTo>
                    <a:pt x="11782" y="14418"/>
                  </a:lnTo>
                  <a:lnTo>
                    <a:pt x="11895" y="14517"/>
                  </a:lnTo>
                  <a:lnTo>
                    <a:pt x="11974" y="14659"/>
                  </a:lnTo>
                  <a:lnTo>
                    <a:pt x="12065" y="14800"/>
                  </a:lnTo>
                  <a:lnTo>
                    <a:pt x="12133" y="14927"/>
                  </a:lnTo>
                  <a:lnTo>
                    <a:pt x="12234" y="15252"/>
                  </a:lnTo>
                  <a:lnTo>
                    <a:pt x="12302" y="15549"/>
                  </a:lnTo>
                  <a:lnTo>
                    <a:pt x="12325" y="15874"/>
                  </a:lnTo>
                  <a:lnTo>
                    <a:pt x="12325" y="16200"/>
                  </a:lnTo>
                  <a:lnTo>
                    <a:pt x="12279" y="16525"/>
                  </a:lnTo>
                  <a:lnTo>
                    <a:pt x="12212" y="16850"/>
                  </a:lnTo>
                  <a:lnTo>
                    <a:pt x="12133" y="17132"/>
                  </a:lnTo>
                  <a:lnTo>
                    <a:pt x="12042" y="17373"/>
                  </a:lnTo>
                  <a:lnTo>
                    <a:pt x="11918" y="17585"/>
                  </a:lnTo>
                  <a:lnTo>
                    <a:pt x="11782" y="17754"/>
                  </a:lnTo>
                  <a:lnTo>
                    <a:pt x="11647" y="17882"/>
                  </a:lnTo>
                  <a:lnTo>
                    <a:pt x="11523" y="18080"/>
                  </a:lnTo>
                  <a:lnTo>
                    <a:pt x="11432" y="18263"/>
                  </a:lnTo>
                  <a:lnTo>
                    <a:pt x="11353" y="18490"/>
                  </a:lnTo>
                  <a:lnTo>
                    <a:pt x="11285" y="18702"/>
                  </a:lnTo>
                  <a:lnTo>
                    <a:pt x="11240" y="18942"/>
                  </a:lnTo>
                  <a:lnTo>
                    <a:pt x="11217" y="19196"/>
                  </a:lnTo>
                  <a:lnTo>
                    <a:pt x="11217" y="19465"/>
                  </a:lnTo>
                  <a:lnTo>
                    <a:pt x="11263" y="19705"/>
                  </a:lnTo>
                  <a:lnTo>
                    <a:pt x="11330" y="19946"/>
                  </a:lnTo>
                  <a:lnTo>
                    <a:pt x="11410" y="20200"/>
                  </a:lnTo>
                  <a:lnTo>
                    <a:pt x="11545" y="20440"/>
                  </a:lnTo>
                  <a:lnTo>
                    <a:pt x="11715" y="20652"/>
                  </a:lnTo>
                  <a:lnTo>
                    <a:pt x="11918" y="20850"/>
                  </a:lnTo>
                  <a:lnTo>
                    <a:pt x="12155" y="21034"/>
                  </a:lnTo>
                  <a:lnTo>
                    <a:pt x="12438" y="21204"/>
                  </a:lnTo>
                  <a:lnTo>
                    <a:pt x="12562" y="21232"/>
                  </a:lnTo>
                  <a:lnTo>
                    <a:pt x="12889" y="21317"/>
                  </a:lnTo>
                  <a:lnTo>
                    <a:pt x="13364" y="21416"/>
                  </a:lnTo>
                  <a:lnTo>
                    <a:pt x="13997" y="21529"/>
                  </a:lnTo>
                  <a:lnTo>
                    <a:pt x="14347" y="21585"/>
                  </a:lnTo>
                  <a:lnTo>
                    <a:pt x="14686" y="21614"/>
                  </a:lnTo>
                  <a:lnTo>
                    <a:pt x="15058" y="21642"/>
                  </a:lnTo>
                  <a:lnTo>
                    <a:pt x="15443" y="21642"/>
                  </a:lnTo>
                  <a:lnTo>
                    <a:pt x="15815" y="21642"/>
                  </a:lnTo>
                  <a:lnTo>
                    <a:pt x="16211" y="21614"/>
                  </a:lnTo>
                  <a:lnTo>
                    <a:pt x="16550" y="21529"/>
                  </a:lnTo>
                  <a:lnTo>
                    <a:pt x="16923" y="21444"/>
                  </a:lnTo>
                  <a:lnTo>
                    <a:pt x="16855" y="21232"/>
                  </a:lnTo>
                  <a:lnTo>
                    <a:pt x="16810" y="20978"/>
                  </a:lnTo>
                  <a:lnTo>
                    <a:pt x="16776" y="20709"/>
                  </a:lnTo>
                  <a:lnTo>
                    <a:pt x="16753" y="20412"/>
                  </a:lnTo>
                  <a:lnTo>
                    <a:pt x="16730" y="19762"/>
                  </a:lnTo>
                  <a:lnTo>
                    <a:pt x="16730" y="19055"/>
                  </a:lnTo>
                  <a:lnTo>
                    <a:pt x="16753" y="18348"/>
                  </a:lnTo>
                  <a:lnTo>
                    <a:pt x="16787" y="17641"/>
                  </a:lnTo>
                  <a:lnTo>
                    <a:pt x="16855" y="16991"/>
                  </a:lnTo>
                  <a:lnTo>
                    <a:pt x="16923" y="16426"/>
                  </a:lnTo>
                  <a:lnTo>
                    <a:pt x="16968" y="16171"/>
                  </a:lnTo>
                  <a:lnTo>
                    <a:pt x="17035" y="15987"/>
                  </a:lnTo>
                  <a:lnTo>
                    <a:pt x="17115" y="15832"/>
                  </a:lnTo>
                  <a:lnTo>
                    <a:pt x="17228" y="15691"/>
                  </a:lnTo>
                  <a:lnTo>
                    <a:pt x="17352" y="15606"/>
                  </a:lnTo>
                  <a:lnTo>
                    <a:pt x="17487" y="15549"/>
                  </a:lnTo>
                  <a:lnTo>
                    <a:pt x="17634" y="15493"/>
                  </a:lnTo>
                  <a:lnTo>
                    <a:pt x="17792" y="15493"/>
                  </a:lnTo>
                  <a:lnTo>
                    <a:pt x="17939" y="15521"/>
                  </a:lnTo>
                  <a:lnTo>
                    <a:pt x="18097" y="15578"/>
                  </a:lnTo>
                  <a:lnTo>
                    <a:pt x="18267" y="15662"/>
                  </a:lnTo>
                  <a:lnTo>
                    <a:pt x="18414" y="15775"/>
                  </a:lnTo>
                  <a:lnTo>
                    <a:pt x="18594" y="15874"/>
                  </a:lnTo>
                  <a:lnTo>
                    <a:pt x="18741" y="16016"/>
                  </a:lnTo>
                  <a:lnTo>
                    <a:pt x="18900" y="16171"/>
                  </a:lnTo>
                  <a:lnTo>
                    <a:pt x="19024" y="16369"/>
                  </a:lnTo>
                  <a:lnTo>
                    <a:pt x="19159" y="16525"/>
                  </a:lnTo>
                  <a:lnTo>
                    <a:pt x="19329" y="16666"/>
                  </a:lnTo>
                  <a:lnTo>
                    <a:pt x="19498" y="16779"/>
                  </a:lnTo>
                  <a:lnTo>
                    <a:pt x="19702" y="16850"/>
                  </a:lnTo>
                  <a:lnTo>
                    <a:pt x="19894" y="16878"/>
                  </a:lnTo>
                  <a:lnTo>
                    <a:pt x="20086" y="16906"/>
                  </a:lnTo>
                  <a:lnTo>
                    <a:pt x="20300" y="16878"/>
                  </a:lnTo>
                  <a:lnTo>
                    <a:pt x="20504" y="16836"/>
                  </a:lnTo>
                  <a:lnTo>
                    <a:pt x="20696" y="16751"/>
                  </a:lnTo>
                  <a:lnTo>
                    <a:pt x="20888" y="16609"/>
                  </a:lnTo>
                  <a:lnTo>
                    <a:pt x="21069" y="16454"/>
                  </a:lnTo>
                  <a:lnTo>
                    <a:pt x="21215" y="16256"/>
                  </a:lnTo>
                  <a:lnTo>
                    <a:pt x="21374" y="16044"/>
                  </a:lnTo>
                  <a:lnTo>
                    <a:pt x="21475" y="15775"/>
                  </a:lnTo>
                  <a:lnTo>
                    <a:pt x="21566" y="15479"/>
                  </a:lnTo>
                  <a:lnTo>
                    <a:pt x="21633" y="15125"/>
                  </a:lnTo>
                  <a:lnTo>
                    <a:pt x="21633" y="14927"/>
                  </a:lnTo>
                  <a:lnTo>
                    <a:pt x="21633" y="14772"/>
                  </a:lnTo>
                  <a:lnTo>
                    <a:pt x="21633" y="14574"/>
                  </a:lnTo>
                  <a:lnTo>
                    <a:pt x="21611" y="14418"/>
                  </a:lnTo>
                  <a:lnTo>
                    <a:pt x="21566" y="14249"/>
                  </a:lnTo>
                  <a:lnTo>
                    <a:pt x="21520" y="14093"/>
                  </a:lnTo>
                  <a:lnTo>
                    <a:pt x="21453" y="13952"/>
                  </a:lnTo>
                  <a:lnTo>
                    <a:pt x="21385" y="13810"/>
                  </a:lnTo>
                  <a:lnTo>
                    <a:pt x="21238" y="13542"/>
                  </a:lnTo>
                  <a:lnTo>
                    <a:pt x="21069" y="13330"/>
                  </a:lnTo>
                  <a:lnTo>
                    <a:pt x="20843" y="13132"/>
                  </a:lnTo>
                  <a:lnTo>
                    <a:pt x="20628" y="13005"/>
                  </a:lnTo>
                  <a:lnTo>
                    <a:pt x="20391" y="12863"/>
                  </a:lnTo>
                  <a:lnTo>
                    <a:pt x="20153" y="12807"/>
                  </a:lnTo>
                  <a:lnTo>
                    <a:pt x="19916" y="12750"/>
                  </a:lnTo>
                  <a:lnTo>
                    <a:pt x="19679" y="12779"/>
                  </a:lnTo>
                  <a:lnTo>
                    <a:pt x="19464" y="12835"/>
                  </a:lnTo>
                  <a:lnTo>
                    <a:pt x="19261" y="12948"/>
                  </a:lnTo>
                  <a:lnTo>
                    <a:pt x="19182" y="13005"/>
                  </a:lnTo>
                  <a:lnTo>
                    <a:pt x="19092" y="13090"/>
                  </a:lnTo>
                  <a:lnTo>
                    <a:pt x="19024" y="13189"/>
                  </a:lnTo>
                  <a:lnTo>
                    <a:pt x="18945" y="13302"/>
                  </a:lnTo>
                  <a:lnTo>
                    <a:pt x="18809" y="13514"/>
                  </a:lnTo>
                  <a:lnTo>
                    <a:pt x="18662" y="13683"/>
                  </a:lnTo>
                  <a:lnTo>
                    <a:pt x="18504" y="13782"/>
                  </a:lnTo>
                  <a:lnTo>
                    <a:pt x="18335" y="13867"/>
                  </a:lnTo>
                  <a:lnTo>
                    <a:pt x="18176" y="13895"/>
                  </a:lnTo>
                  <a:lnTo>
                    <a:pt x="18007" y="13924"/>
                  </a:lnTo>
                  <a:lnTo>
                    <a:pt x="17838" y="13895"/>
                  </a:lnTo>
                  <a:lnTo>
                    <a:pt x="17679" y="13839"/>
                  </a:lnTo>
                  <a:lnTo>
                    <a:pt x="17533" y="13768"/>
                  </a:lnTo>
                  <a:lnTo>
                    <a:pt x="17374" y="13683"/>
                  </a:lnTo>
                  <a:lnTo>
                    <a:pt x="17250" y="13570"/>
                  </a:lnTo>
                  <a:lnTo>
                    <a:pt x="17137" y="13429"/>
                  </a:lnTo>
                  <a:lnTo>
                    <a:pt x="17058" y="13302"/>
                  </a:lnTo>
                  <a:lnTo>
                    <a:pt x="16968" y="13160"/>
                  </a:lnTo>
                  <a:lnTo>
                    <a:pt x="16923" y="13033"/>
                  </a:lnTo>
                  <a:lnTo>
                    <a:pt x="16923" y="12892"/>
                  </a:lnTo>
                  <a:lnTo>
                    <a:pt x="16923" y="12425"/>
                  </a:lnTo>
                  <a:lnTo>
                    <a:pt x="16923" y="11704"/>
                  </a:lnTo>
                  <a:lnTo>
                    <a:pt x="16923" y="10743"/>
                  </a:lnTo>
                  <a:lnTo>
                    <a:pt x="16923" y="9683"/>
                  </a:lnTo>
                  <a:lnTo>
                    <a:pt x="16923" y="8608"/>
                  </a:lnTo>
                  <a:lnTo>
                    <a:pt x="16923" y="7520"/>
                  </a:lnTo>
                  <a:lnTo>
                    <a:pt x="16923" y="6545"/>
                  </a:lnTo>
                  <a:lnTo>
                    <a:pt x="16923" y="5781"/>
                  </a:lnTo>
                  <a:lnTo>
                    <a:pt x="16708" y="5937"/>
                  </a:lnTo>
                  <a:lnTo>
                    <a:pt x="16448" y="6078"/>
                  </a:lnTo>
                  <a:lnTo>
                    <a:pt x="16188" y="6219"/>
                  </a:lnTo>
                  <a:lnTo>
                    <a:pt x="15883" y="6290"/>
                  </a:lnTo>
                  <a:lnTo>
                    <a:pt x="15578" y="6347"/>
                  </a:lnTo>
                  <a:lnTo>
                    <a:pt x="15251" y="6375"/>
                  </a:lnTo>
                  <a:lnTo>
                    <a:pt x="14900" y="6403"/>
                  </a:lnTo>
                  <a:lnTo>
                    <a:pt x="14584" y="6403"/>
                  </a:lnTo>
                  <a:lnTo>
                    <a:pt x="14234" y="6375"/>
                  </a:lnTo>
                  <a:lnTo>
                    <a:pt x="13884" y="6318"/>
                  </a:lnTo>
                  <a:lnTo>
                    <a:pt x="13556" y="6262"/>
                  </a:lnTo>
                  <a:lnTo>
                    <a:pt x="13240" y="6191"/>
                  </a:lnTo>
                  <a:lnTo>
                    <a:pt x="12935" y="6106"/>
                  </a:lnTo>
                  <a:lnTo>
                    <a:pt x="12652" y="5993"/>
                  </a:lnTo>
                  <a:lnTo>
                    <a:pt x="12392" y="5880"/>
                  </a:lnTo>
                  <a:lnTo>
                    <a:pt x="12155" y="5781"/>
                  </a:lnTo>
                  <a:lnTo>
                    <a:pt x="11974" y="5668"/>
                  </a:lnTo>
                  <a:lnTo>
                    <a:pt x="11828" y="5555"/>
                  </a:lnTo>
                  <a:lnTo>
                    <a:pt x="11692" y="5456"/>
                  </a:lnTo>
                  <a:lnTo>
                    <a:pt x="11590" y="5343"/>
                  </a:lnTo>
                  <a:lnTo>
                    <a:pt x="11500" y="5230"/>
                  </a:lnTo>
                  <a:lnTo>
                    <a:pt x="11432" y="5131"/>
                  </a:lnTo>
                  <a:lnTo>
                    <a:pt x="11410" y="4990"/>
                  </a:lnTo>
                  <a:lnTo>
                    <a:pt x="11387" y="4876"/>
                  </a:lnTo>
                  <a:lnTo>
                    <a:pt x="11387" y="4749"/>
                  </a:lnTo>
                  <a:lnTo>
                    <a:pt x="11410" y="4608"/>
                  </a:lnTo>
                  <a:lnTo>
                    <a:pt x="11477" y="4452"/>
                  </a:lnTo>
                  <a:lnTo>
                    <a:pt x="11545" y="4283"/>
                  </a:lnTo>
                  <a:lnTo>
                    <a:pt x="11737" y="3929"/>
                  </a:lnTo>
                  <a:lnTo>
                    <a:pt x="12020" y="3548"/>
                  </a:lnTo>
                  <a:lnTo>
                    <a:pt x="12178" y="3307"/>
                  </a:lnTo>
                  <a:lnTo>
                    <a:pt x="12279" y="3067"/>
                  </a:lnTo>
                  <a:lnTo>
                    <a:pt x="12370" y="2798"/>
                  </a:lnTo>
                  <a:lnTo>
                    <a:pt x="12438" y="2487"/>
                  </a:lnTo>
                  <a:lnTo>
                    <a:pt x="12471" y="2219"/>
                  </a:lnTo>
                  <a:lnTo>
                    <a:pt x="12471" y="1922"/>
                  </a:lnTo>
                  <a:lnTo>
                    <a:pt x="12438" y="1625"/>
                  </a:lnTo>
                  <a:lnTo>
                    <a:pt x="12370" y="1357"/>
                  </a:lnTo>
                  <a:lnTo>
                    <a:pt x="12279" y="1088"/>
                  </a:lnTo>
                  <a:lnTo>
                    <a:pt x="12133" y="834"/>
                  </a:lnTo>
                  <a:lnTo>
                    <a:pt x="12042" y="735"/>
                  </a:lnTo>
                  <a:lnTo>
                    <a:pt x="11952" y="621"/>
                  </a:lnTo>
                  <a:lnTo>
                    <a:pt x="11850" y="508"/>
                  </a:lnTo>
                  <a:lnTo>
                    <a:pt x="11737" y="424"/>
                  </a:lnTo>
                  <a:lnTo>
                    <a:pt x="11613" y="353"/>
                  </a:lnTo>
                  <a:lnTo>
                    <a:pt x="11477" y="268"/>
                  </a:lnTo>
                  <a:lnTo>
                    <a:pt x="11330" y="212"/>
                  </a:lnTo>
                  <a:lnTo>
                    <a:pt x="11172" y="155"/>
                  </a:lnTo>
                  <a:lnTo>
                    <a:pt x="11003" y="98"/>
                  </a:lnTo>
                  <a:lnTo>
                    <a:pt x="10833" y="70"/>
                  </a:lnTo>
                  <a:lnTo>
                    <a:pt x="10653" y="70"/>
                  </a:lnTo>
                  <a:lnTo>
                    <a:pt x="10438" y="70"/>
                  </a:lnTo>
                  <a:lnTo>
                    <a:pt x="10291" y="70"/>
                  </a:lnTo>
                  <a:lnTo>
                    <a:pt x="10110" y="98"/>
                  </a:lnTo>
                  <a:lnTo>
                    <a:pt x="9986" y="127"/>
                  </a:lnTo>
                  <a:lnTo>
                    <a:pt x="9828" y="183"/>
                  </a:lnTo>
                  <a:lnTo>
                    <a:pt x="9726" y="268"/>
                  </a:lnTo>
                  <a:lnTo>
                    <a:pt x="9591" y="325"/>
                  </a:lnTo>
                  <a:lnTo>
                    <a:pt x="9489" y="424"/>
                  </a:lnTo>
                  <a:lnTo>
                    <a:pt x="9399" y="508"/>
                  </a:lnTo>
                  <a:lnTo>
                    <a:pt x="9308" y="621"/>
                  </a:lnTo>
                  <a:lnTo>
                    <a:pt x="9218" y="735"/>
                  </a:lnTo>
                  <a:lnTo>
                    <a:pt x="9161" y="834"/>
                  </a:lnTo>
                  <a:lnTo>
                    <a:pt x="9094" y="975"/>
                  </a:lnTo>
                  <a:lnTo>
                    <a:pt x="9003" y="1243"/>
                  </a:lnTo>
                  <a:lnTo>
                    <a:pt x="8947" y="1540"/>
                  </a:lnTo>
                  <a:lnTo>
                    <a:pt x="8924" y="1837"/>
                  </a:lnTo>
                  <a:lnTo>
                    <a:pt x="8924" y="2162"/>
                  </a:lnTo>
                  <a:lnTo>
                    <a:pt x="8947" y="2487"/>
                  </a:lnTo>
                  <a:lnTo>
                    <a:pt x="9003" y="2798"/>
                  </a:lnTo>
                  <a:lnTo>
                    <a:pt x="9094" y="3124"/>
                  </a:lnTo>
                  <a:lnTo>
                    <a:pt x="9207" y="3420"/>
                  </a:lnTo>
                  <a:lnTo>
                    <a:pt x="9331" y="3689"/>
                  </a:lnTo>
                  <a:lnTo>
                    <a:pt x="9500" y="3929"/>
                  </a:lnTo>
                  <a:lnTo>
                    <a:pt x="9613" y="4127"/>
                  </a:lnTo>
                  <a:lnTo>
                    <a:pt x="9704" y="4311"/>
                  </a:lnTo>
                  <a:lnTo>
                    <a:pt x="9760" y="4509"/>
                  </a:lnTo>
                  <a:lnTo>
                    <a:pt x="9805" y="4693"/>
                  </a:lnTo>
                  <a:lnTo>
                    <a:pt x="9805" y="4876"/>
                  </a:lnTo>
                  <a:lnTo>
                    <a:pt x="9783" y="5074"/>
                  </a:lnTo>
                  <a:lnTo>
                    <a:pt x="9749" y="5258"/>
                  </a:lnTo>
                  <a:lnTo>
                    <a:pt x="9658" y="5428"/>
                  </a:lnTo>
                  <a:lnTo>
                    <a:pt x="9568" y="5555"/>
                  </a:lnTo>
                  <a:lnTo>
                    <a:pt x="9444" y="5668"/>
                  </a:lnTo>
                  <a:lnTo>
                    <a:pt x="9263" y="5753"/>
                  </a:lnTo>
                  <a:lnTo>
                    <a:pt x="9094" y="5809"/>
                  </a:lnTo>
                  <a:lnTo>
                    <a:pt x="8879" y="5809"/>
                  </a:lnTo>
                  <a:lnTo>
                    <a:pt x="8619" y="5781"/>
                  </a:lnTo>
                  <a:lnTo>
                    <a:pt x="8359" y="5696"/>
                  </a:lnTo>
                  <a:lnTo>
                    <a:pt x="8054" y="5555"/>
                  </a:lnTo>
                  <a:lnTo>
                    <a:pt x="7874" y="5484"/>
                  </a:lnTo>
                  <a:lnTo>
                    <a:pt x="7682" y="5428"/>
                  </a:lnTo>
                  <a:lnTo>
                    <a:pt x="7467" y="5371"/>
                  </a:lnTo>
                  <a:lnTo>
                    <a:pt x="7275" y="5343"/>
                  </a:lnTo>
                  <a:lnTo>
                    <a:pt x="6789" y="5343"/>
                  </a:lnTo>
                  <a:lnTo>
                    <a:pt x="6315" y="5371"/>
                  </a:lnTo>
                  <a:lnTo>
                    <a:pt x="5817" y="5428"/>
                  </a:lnTo>
                  <a:lnTo>
                    <a:pt x="5298" y="5541"/>
                  </a:lnTo>
                  <a:lnTo>
                    <a:pt x="4778" y="5640"/>
                  </a:lnTo>
                  <a:lnTo>
                    <a:pt x="4281" y="5781"/>
                  </a:lnTo>
                  <a:lnTo>
                    <a:pt x="4236" y="5937"/>
                  </a:lnTo>
                  <a:lnTo>
                    <a:pt x="4236" y="6234"/>
                  </a:lnTo>
                  <a:lnTo>
                    <a:pt x="4236" y="6587"/>
                  </a:lnTo>
                  <a:lnTo>
                    <a:pt x="4258" y="6997"/>
                  </a:lnTo>
                  <a:lnTo>
                    <a:pt x="4349" y="7972"/>
                  </a:lnTo>
                  <a:lnTo>
                    <a:pt x="4428" y="9061"/>
                  </a:lnTo>
                  <a:lnTo>
                    <a:pt x="4473" y="9612"/>
                  </a:lnTo>
                  <a:lnTo>
                    <a:pt x="4496" y="10149"/>
                  </a:lnTo>
                  <a:lnTo>
                    <a:pt x="4518" y="10672"/>
                  </a:lnTo>
                  <a:lnTo>
                    <a:pt x="4541" y="11125"/>
                  </a:lnTo>
                  <a:lnTo>
                    <a:pt x="4518" y="11563"/>
                  </a:lnTo>
                  <a:lnTo>
                    <a:pt x="4473" y="11916"/>
                  </a:lnTo>
                  <a:lnTo>
                    <a:pt x="4428" y="12072"/>
                  </a:lnTo>
                  <a:lnTo>
                    <a:pt x="4383" y="12213"/>
                  </a:lnTo>
                  <a:lnTo>
                    <a:pt x="4349" y="12326"/>
                  </a:lnTo>
                  <a:lnTo>
                    <a:pt x="4281" y="12397"/>
                  </a:lnTo>
                  <a:close/>
                </a:path>
              </a:pathLst>
            </a:custGeom>
            <a:solidFill>
              <a:schemeClr val="bg2"/>
            </a:solidFill>
            <a:ln w="9525">
              <a:miter lim="800000"/>
              <a:headEnd/>
              <a:tailEnd/>
            </a:ln>
            <a:scene3d>
              <a:camera prst="legacyPerspectiveFront">
                <a:rot lat="0" lon="300000" rev="0"/>
              </a:camera>
              <a:lightRig rig="legacyFlat4" dir="b"/>
            </a:scene3d>
            <a:sp3d extrusionH="163500" prstMaterial="legacyMatte">
              <a:bevelT w="13500" h="13500" prst="angle"/>
              <a:bevelB w="13500" h="13500" prst="angle"/>
              <a:extrusionClr>
                <a:schemeClr val="bg2"/>
              </a:extrusionClr>
              <a:contourClr>
                <a:schemeClr val="bg2"/>
              </a:contourClr>
            </a:sp3d>
          </p:spPr>
          <p:txBody>
            <a:bodyPr>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200">
                  <a:latin typeface="Times New Roman" panose="02020603050405020304" pitchFamily="18" charset="0"/>
                </a:rPr>
                <a:t>Confidence</a:t>
              </a:r>
            </a:p>
          </p:txBody>
        </p:sp>
        <p:sp>
          <p:nvSpPr>
            <p:cNvPr id="45064" name="Puzzle2">
              <a:extLst>
                <a:ext uri="{FF2B5EF4-FFF2-40B4-BE49-F238E27FC236}">
                  <a16:creationId xmlns:a16="http://schemas.microsoft.com/office/drawing/2014/main" id="{6FC45BC2-BA49-4418-ABB0-21D84A56286C}"/>
                </a:ext>
              </a:extLst>
            </p:cNvPr>
            <p:cNvSpPr>
              <a:spLocks noChangeAspect="1" noEditPoints="1" noChangeArrowheads="1"/>
            </p:cNvSpPr>
            <p:nvPr/>
          </p:nvSpPr>
          <p:spPr bwMode="blackWhite">
            <a:xfrm>
              <a:off x="3228" y="3158"/>
              <a:ext cx="960" cy="597"/>
            </a:xfrm>
            <a:custGeom>
              <a:avLst/>
              <a:gdLst>
                <a:gd name="T0" fmla="*/ 6548 w 21600"/>
                <a:gd name="T1" fmla="*/ 9190 h 21600"/>
                <a:gd name="T2" fmla="*/ 15683 w 21600"/>
                <a:gd name="T3" fmla="*/ 12555 h 21600"/>
              </a:gdLst>
              <a:ahLst/>
              <a:cxnLst/>
              <a:rect l="T0" t="T1" r="T2" b="T3"/>
              <a:pathLst>
                <a:path w="21600" h="21600">
                  <a:moveTo>
                    <a:pt x="9365" y="20836"/>
                  </a:moveTo>
                  <a:lnTo>
                    <a:pt x="9534" y="20836"/>
                  </a:lnTo>
                  <a:lnTo>
                    <a:pt x="9690" y="20762"/>
                  </a:lnTo>
                  <a:lnTo>
                    <a:pt x="9814" y="20687"/>
                  </a:lnTo>
                  <a:lnTo>
                    <a:pt x="9926" y="20575"/>
                  </a:lnTo>
                  <a:lnTo>
                    <a:pt x="10015" y="20426"/>
                  </a:lnTo>
                  <a:lnTo>
                    <a:pt x="10071" y="20296"/>
                  </a:lnTo>
                  <a:lnTo>
                    <a:pt x="10116" y="20110"/>
                  </a:lnTo>
                  <a:lnTo>
                    <a:pt x="10139" y="19905"/>
                  </a:lnTo>
                  <a:lnTo>
                    <a:pt x="10139" y="19682"/>
                  </a:lnTo>
                  <a:lnTo>
                    <a:pt x="10116" y="19440"/>
                  </a:lnTo>
                  <a:lnTo>
                    <a:pt x="10071" y="19142"/>
                  </a:lnTo>
                  <a:lnTo>
                    <a:pt x="10015" y="18900"/>
                  </a:lnTo>
                  <a:lnTo>
                    <a:pt x="9903" y="18620"/>
                  </a:lnTo>
                  <a:lnTo>
                    <a:pt x="9791" y="18285"/>
                  </a:lnTo>
                  <a:lnTo>
                    <a:pt x="9646" y="17968"/>
                  </a:lnTo>
                  <a:lnTo>
                    <a:pt x="9478" y="17652"/>
                  </a:lnTo>
                  <a:lnTo>
                    <a:pt x="9388" y="17466"/>
                  </a:lnTo>
                  <a:lnTo>
                    <a:pt x="9321" y="17298"/>
                  </a:lnTo>
                  <a:lnTo>
                    <a:pt x="9265" y="17112"/>
                  </a:lnTo>
                  <a:lnTo>
                    <a:pt x="9197" y="16926"/>
                  </a:lnTo>
                  <a:lnTo>
                    <a:pt x="9130" y="16535"/>
                  </a:lnTo>
                  <a:lnTo>
                    <a:pt x="9108" y="16144"/>
                  </a:lnTo>
                  <a:lnTo>
                    <a:pt x="9108" y="15753"/>
                  </a:lnTo>
                  <a:lnTo>
                    <a:pt x="9175" y="15362"/>
                  </a:lnTo>
                  <a:lnTo>
                    <a:pt x="9242" y="14971"/>
                  </a:lnTo>
                  <a:lnTo>
                    <a:pt x="9365" y="14580"/>
                  </a:lnTo>
                  <a:lnTo>
                    <a:pt x="9500" y="14244"/>
                  </a:lnTo>
                  <a:lnTo>
                    <a:pt x="9668" y="13891"/>
                  </a:lnTo>
                  <a:lnTo>
                    <a:pt x="9858" y="13611"/>
                  </a:lnTo>
                  <a:lnTo>
                    <a:pt x="10071" y="13351"/>
                  </a:lnTo>
                  <a:lnTo>
                    <a:pt x="10295" y="13146"/>
                  </a:lnTo>
                  <a:lnTo>
                    <a:pt x="10553" y="12997"/>
                  </a:lnTo>
                  <a:lnTo>
                    <a:pt x="10811" y="12885"/>
                  </a:lnTo>
                  <a:lnTo>
                    <a:pt x="11068" y="12866"/>
                  </a:lnTo>
                  <a:lnTo>
                    <a:pt x="11348" y="12885"/>
                  </a:lnTo>
                  <a:lnTo>
                    <a:pt x="11606" y="12997"/>
                  </a:lnTo>
                  <a:lnTo>
                    <a:pt x="11841" y="13183"/>
                  </a:lnTo>
                  <a:lnTo>
                    <a:pt x="12054" y="13388"/>
                  </a:lnTo>
                  <a:lnTo>
                    <a:pt x="12245" y="13648"/>
                  </a:lnTo>
                  <a:lnTo>
                    <a:pt x="12413" y="13928"/>
                  </a:lnTo>
                  <a:lnTo>
                    <a:pt x="12547" y="14244"/>
                  </a:lnTo>
                  <a:lnTo>
                    <a:pt x="12682" y="14617"/>
                  </a:lnTo>
                  <a:lnTo>
                    <a:pt x="12760" y="15008"/>
                  </a:lnTo>
                  <a:lnTo>
                    <a:pt x="12827" y="15399"/>
                  </a:lnTo>
                  <a:lnTo>
                    <a:pt x="12850" y="15753"/>
                  </a:lnTo>
                  <a:lnTo>
                    <a:pt x="12850" y="16144"/>
                  </a:lnTo>
                  <a:lnTo>
                    <a:pt x="12805" y="16535"/>
                  </a:lnTo>
                  <a:lnTo>
                    <a:pt x="12738" y="16888"/>
                  </a:lnTo>
                  <a:lnTo>
                    <a:pt x="12659" y="17224"/>
                  </a:lnTo>
                  <a:lnTo>
                    <a:pt x="12502" y="17503"/>
                  </a:lnTo>
                  <a:lnTo>
                    <a:pt x="12222" y="18043"/>
                  </a:lnTo>
                  <a:lnTo>
                    <a:pt x="11965" y="18546"/>
                  </a:lnTo>
                  <a:lnTo>
                    <a:pt x="11864" y="18751"/>
                  </a:lnTo>
                  <a:lnTo>
                    <a:pt x="11774" y="18974"/>
                  </a:lnTo>
                  <a:lnTo>
                    <a:pt x="11707" y="19179"/>
                  </a:lnTo>
                  <a:lnTo>
                    <a:pt x="11662" y="19365"/>
                  </a:lnTo>
                  <a:lnTo>
                    <a:pt x="11629" y="19570"/>
                  </a:lnTo>
                  <a:lnTo>
                    <a:pt x="11629" y="19756"/>
                  </a:lnTo>
                  <a:lnTo>
                    <a:pt x="11629" y="19942"/>
                  </a:lnTo>
                  <a:lnTo>
                    <a:pt x="11640" y="20110"/>
                  </a:lnTo>
                  <a:lnTo>
                    <a:pt x="11707" y="20296"/>
                  </a:lnTo>
                  <a:lnTo>
                    <a:pt x="11797" y="20464"/>
                  </a:lnTo>
                  <a:lnTo>
                    <a:pt x="11886" y="20650"/>
                  </a:lnTo>
                  <a:lnTo>
                    <a:pt x="12032" y="20836"/>
                  </a:lnTo>
                  <a:lnTo>
                    <a:pt x="12200" y="21004"/>
                  </a:lnTo>
                  <a:lnTo>
                    <a:pt x="12413" y="21190"/>
                  </a:lnTo>
                  <a:lnTo>
                    <a:pt x="12659" y="21320"/>
                  </a:lnTo>
                  <a:lnTo>
                    <a:pt x="12951" y="21432"/>
                  </a:lnTo>
                  <a:lnTo>
                    <a:pt x="13275" y="21544"/>
                  </a:lnTo>
                  <a:lnTo>
                    <a:pt x="13600" y="21655"/>
                  </a:lnTo>
                  <a:lnTo>
                    <a:pt x="13970" y="21693"/>
                  </a:lnTo>
                  <a:lnTo>
                    <a:pt x="14329" y="21730"/>
                  </a:lnTo>
                  <a:lnTo>
                    <a:pt x="14698" y="21730"/>
                  </a:lnTo>
                  <a:lnTo>
                    <a:pt x="15057" y="21730"/>
                  </a:lnTo>
                  <a:lnTo>
                    <a:pt x="15426" y="21655"/>
                  </a:lnTo>
                  <a:lnTo>
                    <a:pt x="15774" y="21581"/>
                  </a:lnTo>
                  <a:lnTo>
                    <a:pt x="16110" y="21432"/>
                  </a:lnTo>
                  <a:lnTo>
                    <a:pt x="16435" y="21302"/>
                  </a:lnTo>
                  <a:lnTo>
                    <a:pt x="16715" y="21078"/>
                  </a:lnTo>
                  <a:lnTo>
                    <a:pt x="16950" y="20836"/>
                  </a:lnTo>
                  <a:lnTo>
                    <a:pt x="17017" y="20650"/>
                  </a:lnTo>
                  <a:lnTo>
                    <a:pt x="17062" y="20426"/>
                  </a:lnTo>
                  <a:lnTo>
                    <a:pt x="17107" y="20222"/>
                  </a:lnTo>
                  <a:lnTo>
                    <a:pt x="17129" y="19980"/>
                  </a:lnTo>
                  <a:lnTo>
                    <a:pt x="17141" y="19477"/>
                  </a:lnTo>
                  <a:lnTo>
                    <a:pt x="17141" y="18974"/>
                  </a:lnTo>
                  <a:lnTo>
                    <a:pt x="17129" y="18397"/>
                  </a:lnTo>
                  <a:lnTo>
                    <a:pt x="17085" y="17820"/>
                  </a:lnTo>
                  <a:lnTo>
                    <a:pt x="17040" y="17261"/>
                  </a:lnTo>
                  <a:lnTo>
                    <a:pt x="16973" y="16646"/>
                  </a:lnTo>
                  <a:lnTo>
                    <a:pt x="16827" y="15511"/>
                  </a:lnTo>
                  <a:lnTo>
                    <a:pt x="16715" y="14393"/>
                  </a:lnTo>
                  <a:lnTo>
                    <a:pt x="16692" y="13928"/>
                  </a:lnTo>
                  <a:lnTo>
                    <a:pt x="16670" y="13462"/>
                  </a:lnTo>
                  <a:lnTo>
                    <a:pt x="16692" y="13071"/>
                  </a:lnTo>
                  <a:lnTo>
                    <a:pt x="16760" y="12755"/>
                  </a:lnTo>
                  <a:lnTo>
                    <a:pt x="16827" y="12419"/>
                  </a:lnTo>
                  <a:lnTo>
                    <a:pt x="16928" y="12140"/>
                  </a:lnTo>
                  <a:lnTo>
                    <a:pt x="17062" y="11898"/>
                  </a:lnTo>
                  <a:lnTo>
                    <a:pt x="17185" y="11675"/>
                  </a:lnTo>
                  <a:lnTo>
                    <a:pt x="17342" y="11470"/>
                  </a:lnTo>
                  <a:lnTo>
                    <a:pt x="17488" y="11284"/>
                  </a:lnTo>
                  <a:lnTo>
                    <a:pt x="17667" y="11135"/>
                  </a:lnTo>
                  <a:lnTo>
                    <a:pt x="17835" y="11042"/>
                  </a:lnTo>
                  <a:lnTo>
                    <a:pt x="18003" y="10930"/>
                  </a:lnTo>
                  <a:lnTo>
                    <a:pt x="18182" y="10893"/>
                  </a:lnTo>
                  <a:lnTo>
                    <a:pt x="18351" y="10893"/>
                  </a:lnTo>
                  <a:lnTo>
                    <a:pt x="18519" y="10967"/>
                  </a:lnTo>
                  <a:lnTo>
                    <a:pt x="18675" y="11042"/>
                  </a:lnTo>
                  <a:lnTo>
                    <a:pt x="18821" y="11172"/>
                  </a:lnTo>
                  <a:lnTo>
                    <a:pt x="18978" y="11358"/>
                  </a:lnTo>
                  <a:lnTo>
                    <a:pt x="19101" y="11600"/>
                  </a:lnTo>
                  <a:lnTo>
                    <a:pt x="19236" y="11861"/>
                  </a:lnTo>
                  <a:lnTo>
                    <a:pt x="19404" y="12028"/>
                  </a:lnTo>
                  <a:lnTo>
                    <a:pt x="19572" y="12177"/>
                  </a:lnTo>
                  <a:lnTo>
                    <a:pt x="19785" y="12289"/>
                  </a:lnTo>
                  <a:lnTo>
                    <a:pt x="19986" y="12289"/>
                  </a:lnTo>
                  <a:lnTo>
                    <a:pt x="20199" y="12289"/>
                  </a:lnTo>
                  <a:lnTo>
                    <a:pt x="20412" y="12215"/>
                  </a:lnTo>
                  <a:lnTo>
                    <a:pt x="20602" y="12103"/>
                  </a:lnTo>
                  <a:lnTo>
                    <a:pt x="20804" y="11973"/>
                  </a:lnTo>
                  <a:lnTo>
                    <a:pt x="20995" y="11786"/>
                  </a:lnTo>
                  <a:lnTo>
                    <a:pt x="21163" y="11563"/>
                  </a:lnTo>
                  <a:lnTo>
                    <a:pt x="21319" y="11321"/>
                  </a:lnTo>
                  <a:lnTo>
                    <a:pt x="21420" y="11079"/>
                  </a:lnTo>
                  <a:lnTo>
                    <a:pt x="21532" y="10744"/>
                  </a:lnTo>
                  <a:lnTo>
                    <a:pt x="21577" y="10427"/>
                  </a:lnTo>
                  <a:lnTo>
                    <a:pt x="21600" y="10111"/>
                  </a:lnTo>
                  <a:lnTo>
                    <a:pt x="21577" y="9608"/>
                  </a:lnTo>
                  <a:lnTo>
                    <a:pt x="21532" y="9142"/>
                  </a:lnTo>
                  <a:lnTo>
                    <a:pt x="21420" y="8751"/>
                  </a:lnTo>
                  <a:lnTo>
                    <a:pt x="21319" y="8397"/>
                  </a:lnTo>
                  <a:lnTo>
                    <a:pt x="21163" y="8062"/>
                  </a:lnTo>
                  <a:lnTo>
                    <a:pt x="20995" y="7820"/>
                  </a:lnTo>
                  <a:lnTo>
                    <a:pt x="20804" y="7597"/>
                  </a:lnTo>
                  <a:lnTo>
                    <a:pt x="20602" y="7429"/>
                  </a:lnTo>
                  <a:lnTo>
                    <a:pt x="20412" y="7317"/>
                  </a:lnTo>
                  <a:lnTo>
                    <a:pt x="20199" y="7206"/>
                  </a:lnTo>
                  <a:lnTo>
                    <a:pt x="19986" y="7168"/>
                  </a:lnTo>
                  <a:lnTo>
                    <a:pt x="19785" y="7206"/>
                  </a:lnTo>
                  <a:lnTo>
                    <a:pt x="19572" y="7243"/>
                  </a:lnTo>
                  <a:lnTo>
                    <a:pt x="19404" y="7355"/>
                  </a:lnTo>
                  <a:lnTo>
                    <a:pt x="19236" y="7504"/>
                  </a:lnTo>
                  <a:lnTo>
                    <a:pt x="19101" y="7708"/>
                  </a:lnTo>
                  <a:lnTo>
                    <a:pt x="18978" y="7895"/>
                  </a:lnTo>
                  <a:lnTo>
                    <a:pt x="18799" y="8025"/>
                  </a:lnTo>
                  <a:lnTo>
                    <a:pt x="18631" y="8174"/>
                  </a:lnTo>
                  <a:lnTo>
                    <a:pt x="18440" y="8248"/>
                  </a:lnTo>
                  <a:lnTo>
                    <a:pt x="18239" y="8286"/>
                  </a:lnTo>
                  <a:lnTo>
                    <a:pt x="18048" y="8323"/>
                  </a:lnTo>
                  <a:lnTo>
                    <a:pt x="17858" y="8323"/>
                  </a:lnTo>
                  <a:lnTo>
                    <a:pt x="17667" y="8248"/>
                  </a:lnTo>
                  <a:lnTo>
                    <a:pt x="17465" y="8174"/>
                  </a:lnTo>
                  <a:lnTo>
                    <a:pt x="17275" y="8062"/>
                  </a:lnTo>
                  <a:lnTo>
                    <a:pt x="17107" y="7969"/>
                  </a:lnTo>
                  <a:lnTo>
                    <a:pt x="16950" y="7783"/>
                  </a:lnTo>
                  <a:lnTo>
                    <a:pt x="16827" y="7597"/>
                  </a:lnTo>
                  <a:lnTo>
                    <a:pt x="16715" y="7429"/>
                  </a:lnTo>
                  <a:lnTo>
                    <a:pt x="16648" y="7168"/>
                  </a:lnTo>
                  <a:lnTo>
                    <a:pt x="16614" y="6926"/>
                  </a:lnTo>
                  <a:lnTo>
                    <a:pt x="16592" y="6498"/>
                  </a:lnTo>
                  <a:lnTo>
                    <a:pt x="16592" y="5772"/>
                  </a:lnTo>
                  <a:lnTo>
                    <a:pt x="16625" y="4915"/>
                  </a:lnTo>
                  <a:lnTo>
                    <a:pt x="16670" y="3928"/>
                  </a:lnTo>
                  <a:lnTo>
                    <a:pt x="16737" y="2960"/>
                  </a:lnTo>
                  <a:lnTo>
                    <a:pt x="16804" y="1992"/>
                  </a:lnTo>
                  <a:lnTo>
                    <a:pt x="16883" y="1173"/>
                  </a:lnTo>
                  <a:lnTo>
                    <a:pt x="16950" y="521"/>
                  </a:lnTo>
                  <a:lnTo>
                    <a:pt x="16928" y="521"/>
                  </a:lnTo>
                  <a:lnTo>
                    <a:pt x="16905" y="521"/>
                  </a:lnTo>
                  <a:lnTo>
                    <a:pt x="16244" y="484"/>
                  </a:lnTo>
                  <a:lnTo>
                    <a:pt x="15617" y="428"/>
                  </a:lnTo>
                  <a:lnTo>
                    <a:pt x="15046" y="353"/>
                  </a:lnTo>
                  <a:lnTo>
                    <a:pt x="14508" y="279"/>
                  </a:lnTo>
                  <a:lnTo>
                    <a:pt x="14026" y="167"/>
                  </a:lnTo>
                  <a:lnTo>
                    <a:pt x="13623" y="93"/>
                  </a:lnTo>
                  <a:lnTo>
                    <a:pt x="13320" y="18"/>
                  </a:lnTo>
                  <a:lnTo>
                    <a:pt x="13107" y="18"/>
                  </a:lnTo>
                  <a:lnTo>
                    <a:pt x="12973" y="18"/>
                  </a:lnTo>
                  <a:lnTo>
                    <a:pt x="12850" y="130"/>
                  </a:lnTo>
                  <a:lnTo>
                    <a:pt x="12715" y="279"/>
                  </a:lnTo>
                  <a:lnTo>
                    <a:pt x="12614" y="446"/>
                  </a:lnTo>
                  <a:lnTo>
                    <a:pt x="12502" y="670"/>
                  </a:lnTo>
                  <a:lnTo>
                    <a:pt x="12413" y="912"/>
                  </a:lnTo>
                  <a:lnTo>
                    <a:pt x="12357" y="1210"/>
                  </a:lnTo>
                  <a:lnTo>
                    <a:pt x="12312" y="1526"/>
                  </a:lnTo>
                  <a:lnTo>
                    <a:pt x="12267" y="1843"/>
                  </a:lnTo>
                  <a:lnTo>
                    <a:pt x="12245" y="2215"/>
                  </a:lnTo>
                  <a:lnTo>
                    <a:pt x="12267" y="2532"/>
                  </a:lnTo>
                  <a:lnTo>
                    <a:pt x="12312" y="2886"/>
                  </a:lnTo>
                  <a:lnTo>
                    <a:pt x="12379" y="3240"/>
                  </a:lnTo>
                  <a:lnTo>
                    <a:pt x="12458" y="3556"/>
                  </a:lnTo>
                  <a:lnTo>
                    <a:pt x="12570" y="3891"/>
                  </a:lnTo>
                  <a:lnTo>
                    <a:pt x="12738" y="4171"/>
                  </a:lnTo>
                  <a:lnTo>
                    <a:pt x="12917" y="4487"/>
                  </a:lnTo>
                  <a:lnTo>
                    <a:pt x="13040" y="4860"/>
                  </a:lnTo>
                  <a:lnTo>
                    <a:pt x="13152" y="5251"/>
                  </a:lnTo>
                  <a:lnTo>
                    <a:pt x="13208" y="5604"/>
                  </a:lnTo>
                  <a:lnTo>
                    <a:pt x="13253" y="5995"/>
                  </a:lnTo>
                  <a:lnTo>
                    <a:pt x="13231" y="6386"/>
                  </a:lnTo>
                  <a:lnTo>
                    <a:pt x="13208" y="6740"/>
                  </a:lnTo>
                  <a:lnTo>
                    <a:pt x="13130" y="7094"/>
                  </a:lnTo>
                  <a:lnTo>
                    <a:pt x="13040" y="7429"/>
                  </a:lnTo>
                  <a:lnTo>
                    <a:pt x="12895" y="7746"/>
                  </a:lnTo>
                  <a:lnTo>
                    <a:pt x="12715" y="8025"/>
                  </a:lnTo>
                  <a:lnTo>
                    <a:pt x="12525" y="8286"/>
                  </a:lnTo>
                  <a:lnTo>
                    <a:pt x="12312" y="8491"/>
                  </a:lnTo>
                  <a:lnTo>
                    <a:pt x="12054" y="8677"/>
                  </a:lnTo>
                  <a:lnTo>
                    <a:pt x="11752" y="8788"/>
                  </a:lnTo>
                  <a:lnTo>
                    <a:pt x="11449" y="8826"/>
                  </a:lnTo>
                  <a:lnTo>
                    <a:pt x="11281" y="8826"/>
                  </a:lnTo>
                  <a:lnTo>
                    <a:pt x="11124" y="8826"/>
                  </a:lnTo>
                  <a:lnTo>
                    <a:pt x="11001" y="8788"/>
                  </a:lnTo>
                  <a:lnTo>
                    <a:pt x="10844" y="8714"/>
                  </a:lnTo>
                  <a:lnTo>
                    <a:pt x="10721" y="8640"/>
                  </a:lnTo>
                  <a:lnTo>
                    <a:pt x="10609" y="8565"/>
                  </a:lnTo>
                  <a:lnTo>
                    <a:pt x="10486" y="8453"/>
                  </a:lnTo>
                  <a:lnTo>
                    <a:pt x="10374" y="8323"/>
                  </a:lnTo>
                  <a:lnTo>
                    <a:pt x="10183" y="8062"/>
                  </a:lnTo>
                  <a:lnTo>
                    <a:pt x="10038" y="7746"/>
                  </a:lnTo>
                  <a:lnTo>
                    <a:pt x="9903" y="7392"/>
                  </a:lnTo>
                  <a:lnTo>
                    <a:pt x="9791" y="7001"/>
                  </a:lnTo>
                  <a:lnTo>
                    <a:pt x="9735" y="6610"/>
                  </a:lnTo>
                  <a:lnTo>
                    <a:pt x="9690" y="6219"/>
                  </a:lnTo>
                  <a:lnTo>
                    <a:pt x="9668" y="5772"/>
                  </a:lnTo>
                  <a:lnTo>
                    <a:pt x="9690" y="5381"/>
                  </a:lnTo>
                  <a:lnTo>
                    <a:pt x="9758" y="4990"/>
                  </a:lnTo>
                  <a:lnTo>
                    <a:pt x="9836" y="4636"/>
                  </a:lnTo>
                  <a:lnTo>
                    <a:pt x="9948" y="4320"/>
                  </a:lnTo>
                  <a:lnTo>
                    <a:pt x="10071" y="4022"/>
                  </a:lnTo>
                  <a:lnTo>
                    <a:pt x="10206" y="3817"/>
                  </a:lnTo>
                  <a:lnTo>
                    <a:pt x="10318" y="3593"/>
                  </a:lnTo>
                  <a:lnTo>
                    <a:pt x="10396" y="3351"/>
                  </a:lnTo>
                  <a:lnTo>
                    <a:pt x="10463" y="3109"/>
                  </a:lnTo>
                  <a:lnTo>
                    <a:pt x="10508" y="2848"/>
                  </a:lnTo>
                  <a:lnTo>
                    <a:pt x="10531" y="2606"/>
                  </a:lnTo>
                  <a:lnTo>
                    <a:pt x="10508" y="2346"/>
                  </a:lnTo>
                  <a:lnTo>
                    <a:pt x="10463" y="2141"/>
                  </a:lnTo>
                  <a:lnTo>
                    <a:pt x="10396" y="1880"/>
                  </a:lnTo>
                  <a:lnTo>
                    <a:pt x="10295" y="1638"/>
                  </a:lnTo>
                  <a:lnTo>
                    <a:pt x="10161" y="1415"/>
                  </a:lnTo>
                  <a:lnTo>
                    <a:pt x="9970" y="1210"/>
                  </a:lnTo>
                  <a:lnTo>
                    <a:pt x="9758" y="986"/>
                  </a:lnTo>
                  <a:lnTo>
                    <a:pt x="9500" y="819"/>
                  </a:lnTo>
                  <a:lnTo>
                    <a:pt x="9197" y="670"/>
                  </a:lnTo>
                  <a:lnTo>
                    <a:pt x="8850" y="521"/>
                  </a:lnTo>
                  <a:lnTo>
                    <a:pt x="8480" y="446"/>
                  </a:lnTo>
                  <a:lnTo>
                    <a:pt x="8010" y="428"/>
                  </a:lnTo>
                  <a:lnTo>
                    <a:pt x="7427" y="428"/>
                  </a:lnTo>
                  <a:lnTo>
                    <a:pt x="6834" y="446"/>
                  </a:lnTo>
                  <a:lnTo>
                    <a:pt x="6206" y="521"/>
                  </a:lnTo>
                  <a:lnTo>
                    <a:pt x="5624" y="633"/>
                  </a:lnTo>
                  <a:lnTo>
                    <a:pt x="5131" y="744"/>
                  </a:lnTo>
                  <a:lnTo>
                    <a:pt x="4750" y="856"/>
                  </a:lnTo>
                  <a:lnTo>
                    <a:pt x="4873" y="1564"/>
                  </a:lnTo>
                  <a:lnTo>
                    <a:pt x="5052" y="2495"/>
                  </a:lnTo>
                  <a:lnTo>
                    <a:pt x="5198" y="3556"/>
                  </a:lnTo>
                  <a:lnTo>
                    <a:pt x="5321" y="4673"/>
                  </a:lnTo>
                  <a:lnTo>
                    <a:pt x="5366" y="5213"/>
                  </a:lnTo>
                  <a:lnTo>
                    <a:pt x="5411" y="5753"/>
                  </a:lnTo>
                  <a:lnTo>
                    <a:pt x="5433" y="6275"/>
                  </a:lnTo>
                  <a:lnTo>
                    <a:pt x="5433" y="6740"/>
                  </a:lnTo>
                  <a:lnTo>
                    <a:pt x="5388" y="7168"/>
                  </a:lnTo>
                  <a:lnTo>
                    <a:pt x="5343" y="7541"/>
                  </a:lnTo>
                  <a:lnTo>
                    <a:pt x="5310" y="7708"/>
                  </a:lnTo>
                  <a:lnTo>
                    <a:pt x="5265" y="7857"/>
                  </a:lnTo>
                  <a:lnTo>
                    <a:pt x="5220" y="7969"/>
                  </a:lnTo>
                  <a:lnTo>
                    <a:pt x="5153" y="8062"/>
                  </a:lnTo>
                  <a:lnTo>
                    <a:pt x="5030" y="8248"/>
                  </a:lnTo>
                  <a:lnTo>
                    <a:pt x="4873" y="8397"/>
                  </a:lnTo>
                  <a:lnTo>
                    <a:pt x="4750" y="8528"/>
                  </a:lnTo>
                  <a:lnTo>
                    <a:pt x="4593" y="8640"/>
                  </a:lnTo>
                  <a:lnTo>
                    <a:pt x="4447" y="8714"/>
                  </a:lnTo>
                  <a:lnTo>
                    <a:pt x="4290" y="8751"/>
                  </a:lnTo>
                  <a:lnTo>
                    <a:pt x="4122" y="8788"/>
                  </a:lnTo>
                  <a:lnTo>
                    <a:pt x="3977" y="8788"/>
                  </a:lnTo>
                  <a:lnTo>
                    <a:pt x="3820" y="8751"/>
                  </a:lnTo>
                  <a:lnTo>
                    <a:pt x="3697" y="8714"/>
                  </a:lnTo>
                  <a:lnTo>
                    <a:pt x="3540" y="8677"/>
                  </a:lnTo>
                  <a:lnTo>
                    <a:pt x="3417" y="8602"/>
                  </a:lnTo>
                  <a:lnTo>
                    <a:pt x="3282" y="8491"/>
                  </a:lnTo>
                  <a:lnTo>
                    <a:pt x="3159" y="8360"/>
                  </a:lnTo>
                  <a:lnTo>
                    <a:pt x="3047" y="8248"/>
                  </a:lnTo>
                  <a:lnTo>
                    <a:pt x="2957" y="8062"/>
                  </a:lnTo>
                  <a:lnTo>
                    <a:pt x="2812" y="7857"/>
                  </a:lnTo>
                  <a:lnTo>
                    <a:pt x="2643" y="7671"/>
                  </a:lnTo>
                  <a:lnTo>
                    <a:pt x="2442" y="7541"/>
                  </a:lnTo>
                  <a:lnTo>
                    <a:pt x="2207" y="7466"/>
                  </a:lnTo>
                  <a:lnTo>
                    <a:pt x="1994" y="7429"/>
                  </a:lnTo>
                  <a:lnTo>
                    <a:pt x="1736" y="7429"/>
                  </a:lnTo>
                  <a:lnTo>
                    <a:pt x="1501" y="7466"/>
                  </a:lnTo>
                  <a:lnTo>
                    <a:pt x="1265" y="7559"/>
                  </a:lnTo>
                  <a:lnTo>
                    <a:pt x="1030" y="7708"/>
                  </a:lnTo>
                  <a:lnTo>
                    <a:pt x="817" y="7932"/>
                  </a:lnTo>
                  <a:lnTo>
                    <a:pt x="593" y="8211"/>
                  </a:lnTo>
                  <a:lnTo>
                    <a:pt x="425" y="8528"/>
                  </a:lnTo>
                  <a:lnTo>
                    <a:pt x="358" y="8714"/>
                  </a:lnTo>
                  <a:lnTo>
                    <a:pt x="280" y="8919"/>
                  </a:lnTo>
                  <a:lnTo>
                    <a:pt x="235" y="9142"/>
                  </a:lnTo>
                  <a:lnTo>
                    <a:pt x="168" y="9347"/>
                  </a:lnTo>
                  <a:lnTo>
                    <a:pt x="123" y="9608"/>
                  </a:lnTo>
                  <a:lnTo>
                    <a:pt x="100" y="9887"/>
                  </a:lnTo>
                  <a:lnTo>
                    <a:pt x="78" y="10185"/>
                  </a:lnTo>
                  <a:lnTo>
                    <a:pt x="78" y="10464"/>
                  </a:lnTo>
                  <a:lnTo>
                    <a:pt x="78" y="10706"/>
                  </a:lnTo>
                  <a:lnTo>
                    <a:pt x="100" y="10967"/>
                  </a:lnTo>
                  <a:lnTo>
                    <a:pt x="123" y="11172"/>
                  </a:lnTo>
                  <a:lnTo>
                    <a:pt x="168" y="11395"/>
                  </a:lnTo>
                  <a:lnTo>
                    <a:pt x="212" y="11600"/>
                  </a:lnTo>
                  <a:lnTo>
                    <a:pt x="280" y="11786"/>
                  </a:lnTo>
                  <a:lnTo>
                    <a:pt x="336" y="11973"/>
                  </a:lnTo>
                  <a:lnTo>
                    <a:pt x="425" y="12140"/>
                  </a:lnTo>
                  <a:lnTo>
                    <a:pt x="582" y="12419"/>
                  </a:lnTo>
                  <a:lnTo>
                    <a:pt x="773" y="12680"/>
                  </a:lnTo>
                  <a:lnTo>
                    <a:pt x="985" y="12866"/>
                  </a:lnTo>
                  <a:lnTo>
                    <a:pt x="1198" y="12997"/>
                  </a:lnTo>
                  <a:lnTo>
                    <a:pt x="1434" y="13108"/>
                  </a:lnTo>
                  <a:lnTo>
                    <a:pt x="1646" y="13183"/>
                  </a:lnTo>
                  <a:lnTo>
                    <a:pt x="1893" y="13183"/>
                  </a:lnTo>
                  <a:lnTo>
                    <a:pt x="2106" y="13146"/>
                  </a:lnTo>
                  <a:lnTo>
                    <a:pt x="2296" y="13071"/>
                  </a:lnTo>
                  <a:lnTo>
                    <a:pt x="2464" y="12960"/>
                  </a:lnTo>
                  <a:lnTo>
                    <a:pt x="2621" y="12792"/>
                  </a:lnTo>
                  <a:lnTo>
                    <a:pt x="2722" y="12606"/>
                  </a:lnTo>
                  <a:lnTo>
                    <a:pt x="2834" y="12419"/>
                  </a:lnTo>
                  <a:lnTo>
                    <a:pt x="2957" y="12289"/>
                  </a:lnTo>
                  <a:lnTo>
                    <a:pt x="3114" y="12177"/>
                  </a:lnTo>
                  <a:lnTo>
                    <a:pt x="3260" y="12103"/>
                  </a:lnTo>
                  <a:lnTo>
                    <a:pt x="3439" y="12103"/>
                  </a:lnTo>
                  <a:lnTo>
                    <a:pt x="3607" y="12103"/>
                  </a:lnTo>
                  <a:lnTo>
                    <a:pt x="3753" y="12177"/>
                  </a:lnTo>
                  <a:lnTo>
                    <a:pt x="3932" y="12252"/>
                  </a:lnTo>
                  <a:lnTo>
                    <a:pt x="4100" y="12364"/>
                  </a:lnTo>
                  <a:lnTo>
                    <a:pt x="4257" y="12494"/>
                  </a:lnTo>
                  <a:lnTo>
                    <a:pt x="4380" y="12643"/>
                  </a:lnTo>
                  <a:lnTo>
                    <a:pt x="4514" y="12829"/>
                  </a:lnTo>
                  <a:lnTo>
                    <a:pt x="4593" y="13034"/>
                  </a:lnTo>
                  <a:lnTo>
                    <a:pt x="4682" y="13257"/>
                  </a:lnTo>
                  <a:lnTo>
                    <a:pt x="4727" y="13462"/>
                  </a:lnTo>
                  <a:lnTo>
                    <a:pt x="4750" y="13686"/>
                  </a:lnTo>
                  <a:lnTo>
                    <a:pt x="4727" y="14282"/>
                  </a:lnTo>
                  <a:lnTo>
                    <a:pt x="4682" y="15045"/>
                  </a:lnTo>
                  <a:lnTo>
                    <a:pt x="4638" y="15976"/>
                  </a:lnTo>
                  <a:lnTo>
                    <a:pt x="4615" y="16926"/>
                  </a:lnTo>
                  <a:lnTo>
                    <a:pt x="4593" y="17968"/>
                  </a:lnTo>
                  <a:lnTo>
                    <a:pt x="4593" y="19011"/>
                  </a:lnTo>
                  <a:lnTo>
                    <a:pt x="4615" y="19514"/>
                  </a:lnTo>
                  <a:lnTo>
                    <a:pt x="4638" y="19980"/>
                  </a:lnTo>
                  <a:lnTo>
                    <a:pt x="4682" y="20426"/>
                  </a:lnTo>
                  <a:lnTo>
                    <a:pt x="4750" y="20836"/>
                  </a:lnTo>
                  <a:lnTo>
                    <a:pt x="4873" y="20929"/>
                  </a:lnTo>
                  <a:lnTo>
                    <a:pt x="5063" y="21004"/>
                  </a:lnTo>
                  <a:lnTo>
                    <a:pt x="5287" y="21078"/>
                  </a:lnTo>
                  <a:lnTo>
                    <a:pt x="5500" y="21115"/>
                  </a:lnTo>
                  <a:lnTo>
                    <a:pt x="6060" y="21115"/>
                  </a:lnTo>
                  <a:lnTo>
                    <a:pt x="6654" y="21078"/>
                  </a:lnTo>
                  <a:lnTo>
                    <a:pt x="7326" y="21004"/>
                  </a:lnTo>
                  <a:lnTo>
                    <a:pt x="8010" y="20929"/>
                  </a:lnTo>
                  <a:lnTo>
                    <a:pt x="8704" y="20855"/>
                  </a:lnTo>
                  <a:lnTo>
                    <a:pt x="9365" y="20836"/>
                  </a:lnTo>
                  <a:close/>
                </a:path>
              </a:pathLst>
            </a:custGeom>
            <a:solidFill>
              <a:schemeClr val="hlink"/>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hlink"/>
              </a:extrusionClr>
              <a:contourClr>
                <a:schemeClr val="hlink"/>
              </a:contourClr>
            </a:sp3d>
          </p:spPr>
          <p:txBody>
            <a:bodyPr anchor="ctr">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800">
                  <a:latin typeface="Times New Roman" panose="02020603050405020304" pitchFamily="18" charset="0"/>
                </a:rPr>
                <a:t>Mean</a:t>
              </a:r>
            </a:p>
          </p:txBody>
        </p:sp>
        <p:sp>
          <p:nvSpPr>
            <p:cNvPr id="45065" name="Puzzle3">
              <a:extLst>
                <a:ext uri="{FF2B5EF4-FFF2-40B4-BE49-F238E27FC236}">
                  <a16:creationId xmlns:a16="http://schemas.microsoft.com/office/drawing/2014/main" id="{CD90D6CC-5C9B-459D-BF26-1CB3875E20E0}"/>
                </a:ext>
              </a:extLst>
            </p:cNvPr>
            <p:cNvSpPr>
              <a:spLocks noChangeAspect="1" noEditPoints="1" noChangeArrowheads="1"/>
            </p:cNvSpPr>
            <p:nvPr/>
          </p:nvSpPr>
          <p:spPr bwMode="blackWhite">
            <a:xfrm>
              <a:off x="3965" y="2913"/>
              <a:ext cx="607" cy="836"/>
            </a:xfrm>
            <a:custGeom>
              <a:avLst/>
              <a:gdLst>
                <a:gd name="T0" fmla="*/ 1068 w 21600"/>
                <a:gd name="T1" fmla="*/ 7570 h 21600"/>
                <a:gd name="T2" fmla="*/ 19856 w 21600"/>
                <a:gd name="T3" fmla="*/ 11291 h 21600"/>
              </a:gdLst>
              <a:ahLst/>
              <a:cxnLst/>
              <a:rect l="T0" t="T1" r="T2" b="T3"/>
              <a:pathLst>
                <a:path w="21600" h="21600">
                  <a:moveTo>
                    <a:pt x="6580" y="20830"/>
                  </a:moveTo>
                  <a:lnTo>
                    <a:pt x="7062" y="20960"/>
                  </a:lnTo>
                  <a:lnTo>
                    <a:pt x="7474" y="21026"/>
                  </a:lnTo>
                  <a:lnTo>
                    <a:pt x="7885" y="21052"/>
                  </a:lnTo>
                  <a:lnTo>
                    <a:pt x="8207" y="21052"/>
                  </a:lnTo>
                  <a:lnTo>
                    <a:pt x="8511" y="21000"/>
                  </a:lnTo>
                  <a:lnTo>
                    <a:pt x="8779" y="20934"/>
                  </a:lnTo>
                  <a:lnTo>
                    <a:pt x="8994" y="20830"/>
                  </a:lnTo>
                  <a:lnTo>
                    <a:pt x="9119" y="20700"/>
                  </a:lnTo>
                  <a:lnTo>
                    <a:pt x="9262" y="20556"/>
                  </a:lnTo>
                  <a:lnTo>
                    <a:pt x="9333" y="20400"/>
                  </a:lnTo>
                  <a:lnTo>
                    <a:pt x="9369" y="20230"/>
                  </a:lnTo>
                  <a:lnTo>
                    <a:pt x="9369" y="20034"/>
                  </a:lnTo>
                  <a:lnTo>
                    <a:pt x="9298" y="19852"/>
                  </a:lnTo>
                  <a:lnTo>
                    <a:pt x="9190" y="19682"/>
                  </a:lnTo>
                  <a:lnTo>
                    <a:pt x="9065" y="19500"/>
                  </a:lnTo>
                  <a:lnTo>
                    <a:pt x="8886" y="19330"/>
                  </a:lnTo>
                  <a:lnTo>
                    <a:pt x="8618" y="19108"/>
                  </a:lnTo>
                  <a:lnTo>
                    <a:pt x="8403" y="18847"/>
                  </a:lnTo>
                  <a:lnTo>
                    <a:pt x="8243" y="18573"/>
                  </a:lnTo>
                  <a:lnTo>
                    <a:pt x="8100" y="18300"/>
                  </a:lnTo>
                  <a:lnTo>
                    <a:pt x="7992" y="18000"/>
                  </a:lnTo>
                  <a:lnTo>
                    <a:pt x="7956" y="17700"/>
                  </a:lnTo>
                  <a:lnTo>
                    <a:pt x="7956" y="17426"/>
                  </a:lnTo>
                  <a:lnTo>
                    <a:pt x="7992" y="17126"/>
                  </a:lnTo>
                  <a:lnTo>
                    <a:pt x="8100" y="16878"/>
                  </a:lnTo>
                  <a:lnTo>
                    <a:pt x="8243" y="16630"/>
                  </a:lnTo>
                  <a:lnTo>
                    <a:pt x="8332" y="16500"/>
                  </a:lnTo>
                  <a:lnTo>
                    <a:pt x="8439" y="16369"/>
                  </a:lnTo>
                  <a:lnTo>
                    <a:pt x="8582" y="16278"/>
                  </a:lnTo>
                  <a:lnTo>
                    <a:pt x="8707" y="16173"/>
                  </a:lnTo>
                  <a:lnTo>
                    <a:pt x="8850" y="16095"/>
                  </a:lnTo>
                  <a:lnTo>
                    <a:pt x="9029" y="16017"/>
                  </a:lnTo>
                  <a:lnTo>
                    <a:pt x="9226" y="15952"/>
                  </a:lnTo>
                  <a:lnTo>
                    <a:pt x="9405" y="15873"/>
                  </a:lnTo>
                  <a:lnTo>
                    <a:pt x="9637" y="15847"/>
                  </a:lnTo>
                  <a:lnTo>
                    <a:pt x="9852" y="15795"/>
                  </a:lnTo>
                  <a:lnTo>
                    <a:pt x="10120" y="15769"/>
                  </a:lnTo>
                  <a:lnTo>
                    <a:pt x="10370" y="15769"/>
                  </a:lnTo>
                  <a:lnTo>
                    <a:pt x="10710" y="15769"/>
                  </a:lnTo>
                  <a:lnTo>
                    <a:pt x="10978" y="15769"/>
                  </a:lnTo>
                  <a:lnTo>
                    <a:pt x="11264" y="15795"/>
                  </a:lnTo>
                  <a:lnTo>
                    <a:pt x="11533" y="15847"/>
                  </a:lnTo>
                  <a:lnTo>
                    <a:pt x="11765" y="15900"/>
                  </a:lnTo>
                  <a:lnTo>
                    <a:pt x="12015" y="15952"/>
                  </a:lnTo>
                  <a:lnTo>
                    <a:pt x="12212" y="16017"/>
                  </a:lnTo>
                  <a:lnTo>
                    <a:pt x="12427" y="16095"/>
                  </a:lnTo>
                  <a:lnTo>
                    <a:pt x="12605" y="16173"/>
                  </a:lnTo>
                  <a:lnTo>
                    <a:pt x="12766" y="16278"/>
                  </a:lnTo>
                  <a:lnTo>
                    <a:pt x="12909" y="16369"/>
                  </a:lnTo>
                  <a:lnTo>
                    <a:pt x="13035" y="16473"/>
                  </a:lnTo>
                  <a:lnTo>
                    <a:pt x="13249" y="16695"/>
                  </a:lnTo>
                  <a:lnTo>
                    <a:pt x="13428" y="16943"/>
                  </a:lnTo>
                  <a:lnTo>
                    <a:pt x="13517" y="17204"/>
                  </a:lnTo>
                  <a:lnTo>
                    <a:pt x="13589" y="17478"/>
                  </a:lnTo>
                  <a:lnTo>
                    <a:pt x="13589" y="17752"/>
                  </a:lnTo>
                  <a:lnTo>
                    <a:pt x="13517" y="18026"/>
                  </a:lnTo>
                  <a:lnTo>
                    <a:pt x="13428" y="18273"/>
                  </a:lnTo>
                  <a:lnTo>
                    <a:pt x="13285" y="18521"/>
                  </a:lnTo>
                  <a:lnTo>
                    <a:pt x="13106" y="18756"/>
                  </a:lnTo>
                  <a:lnTo>
                    <a:pt x="12874" y="18978"/>
                  </a:lnTo>
                  <a:lnTo>
                    <a:pt x="12427" y="19356"/>
                  </a:lnTo>
                  <a:lnTo>
                    <a:pt x="12123" y="19682"/>
                  </a:lnTo>
                  <a:lnTo>
                    <a:pt x="12015" y="19800"/>
                  </a:lnTo>
                  <a:lnTo>
                    <a:pt x="11908" y="19956"/>
                  </a:lnTo>
                  <a:lnTo>
                    <a:pt x="11872" y="20073"/>
                  </a:lnTo>
                  <a:lnTo>
                    <a:pt x="11872" y="20204"/>
                  </a:lnTo>
                  <a:lnTo>
                    <a:pt x="11872" y="20334"/>
                  </a:lnTo>
                  <a:lnTo>
                    <a:pt x="11944" y="20426"/>
                  </a:lnTo>
                  <a:lnTo>
                    <a:pt x="12051" y="20530"/>
                  </a:lnTo>
                  <a:lnTo>
                    <a:pt x="12176" y="20634"/>
                  </a:lnTo>
                  <a:lnTo>
                    <a:pt x="12319" y="20726"/>
                  </a:lnTo>
                  <a:lnTo>
                    <a:pt x="12534" y="20830"/>
                  </a:lnTo>
                  <a:lnTo>
                    <a:pt x="12766" y="20934"/>
                  </a:lnTo>
                  <a:lnTo>
                    <a:pt x="13070" y="21026"/>
                  </a:lnTo>
                  <a:lnTo>
                    <a:pt x="13428" y="21130"/>
                  </a:lnTo>
                  <a:lnTo>
                    <a:pt x="13875" y="21234"/>
                  </a:lnTo>
                  <a:lnTo>
                    <a:pt x="14322" y="21326"/>
                  </a:lnTo>
                  <a:lnTo>
                    <a:pt x="14787" y="21404"/>
                  </a:lnTo>
                  <a:lnTo>
                    <a:pt x="15305" y="21482"/>
                  </a:lnTo>
                  <a:lnTo>
                    <a:pt x="15824" y="21534"/>
                  </a:lnTo>
                  <a:lnTo>
                    <a:pt x="16378" y="21586"/>
                  </a:lnTo>
                  <a:lnTo>
                    <a:pt x="16897" y="21613"/>
                  </a:lnTo>
                  <a:lnTo>
                    <a:pt x="17433" y="21613"/>
                  </a:lnTo>
                  <a:lnTo>
                    <a:pt x="17988" y="21613"/>
                  </a:lnTo>
                  <a:lnTo>
                    <a:pt x="18506" y="21586"/>
                  </a:lnTo>
                  <a:lnTo>
                    <a:pt x="18989" y="21508"/>
                  </a:lnTo>
                  <a:lnTo>
                    <a:pt x="19436" y="21430"/>
                  </a:lnTo>
                  <a:lnTo>
                    <a:pt x="19883" y="21326"/>
                  </a:lnTo>
                  <a:lnTo>
                    <a:pt x="20258" y="21208"/>
                  </a:lnTo>
                  <a:lnTo>
                    <a:pt x="20598" y="21026"/>
                  </a:lnTo>
                  <a:lnTo>
                    <a:pt x="20527" y="20726"/>
                  </a:lnTo>
                  <a:lnTo>
                    <a:pt x="20455" y="20426"/>
                  </a:lnTo>
                  <a:lnTo>
                    <a:pt x="20401" y="20100"/>
                  </a:lnTo>
                  <a:lnTo>
                    <a:pt x="20401" y="19747"/>
                  </a:lnTo>
                  <a:lnTo>
                    <a:pt x="20366" y="19030"/>
                  </a:lnTo>
                  <a:lnTo>
                    <a:pt x="20401" y="18300"/>
                  </a:lnTo>
                  <a:lnTo>
                    <a:pt x="20455" y="17595"/>
                  </a:lnTo>
                  <a:lnTo>
                    <a:pt x="20527" y="16969"/>
                  </a:lnTo>
                  <a:lnTo>
                    <a:pt x="20598" y="16447"/>
                  </a:lnTo>
                  <a:lnTo>
                    <a:pt x="20598" y="16017"/>
                  </a:lnTo>
                  <a:lnTo>
                    <a:pt x="20598" y="15873"/>
                  </a:lnTo>
                  <a:lnTo>
                    <a:pt x="20491" y="15717"/>
                  </a:lnTo>
                  <a:lnTo>
                    <a:pt x="20401" y="15573"/>
                  </a:lnTo>
                  <a:lnTo>
                    <a:pt x="20223" y="15417"/>
                  </a:lnTo>
                  <a:lnTo>
                    <a:pt x="20044" y="15300"/>
                  </a:lnTo>
                  <a:lnTo>
                    <a:pt x="19811" y="15195"/>
                  </a:lnTo>
                  <a:lnTo>
                    <a:pt x="19561" y="15091"/>
                  </a:lnTo>
                  <a:lnTo>
                    <a:pt x="19329" y="15026"/>
                  </a:lnTo>
                  <a:lnTo>
                    <a:pt x="19060" y="14973"/>
                  </a:lnTo>
                  <a:lnTo>
                    <a:pt x="18774" y="14921"/>
                  </a:lnTo>
                  <a:lnTo>
                    <a:pt x="18542" y="14921"/>
                  </a:lnTo>
                  <a:lnTo>
                    <a:pt x="18256" y="14921"/>
                  </a:lnTo>
                  <a:lnTo>
                    <a:pt x="18023" y="14973"/>
                  </a:lnTo>
                  <a:lnTo>
                    <a:pt x="17791" y="15052"/>
                  </a:lnTo>
                  <a:lnTo>
                    <a:pt x="17576" y="15143"/>
                  </a:lnTo>
                  <a:lnTo>
                    <a:pt x="17398" y="15273"/>
                  </a:lnTo>
                  <a:lnTo>
                    <a:pt x="17201" y="15391"/>
                  </a:lnTo>
                  <a:lnTo>
                    <a:pt x="16950" y="15521"/>
                  </a:lnTo>
                  <a:lnTo>
                    <a:pt x="16682" y="15600"/>
                  </a:lnTo>
                  <a:lnTo>
                    <a:pt x="16378" y="15652"/>
                  </a:lnTo>
                  <a:lnTo>
                    <a:pt x="16039" y="15678"/>
                  </a:lnTo>
                  <a:lnTo>
                    <a:pt x="15681" y="15652"/>
                  </a:lnTo>
                  <a:lnTo>
                    <a:pt x="15305" y="15626"/>
                  </a:lnTo>
                  <a:lnTo>
                    <a:pt x="14966" y="15547"/>
                  </a:lnTo>
                  <a:lnTo>
                    <a:pt x="14626" y="15443"/>
                  </a:lnTo>
                  <a:lnTo>
                    <a:pt x="14286" y="15300"/>
                  </a:lnTo>
                  <a:lnTo>
                    <a:pt x="13964" y="15143"/>
                  </a:lnTo>
                  <a:lnTo>
                    <a:pt x="13696" y="14947"/>
                  </a:lnTo>
                  <a:lnTo>
                    <a:pt x="13589" y="14817"/>
                  </a:lnTo>
                  <a:lnTo>
                    <a:pt x="13482" y="14700"/>
                  </a:lnTo>
                  <a:lnTo>
                    <a:pt x="13392" y="14569"/>
                  </a:lnTo>
                  <a:lnTo>
                    <a:pt x="13321" y="14426"/>
                  </a:lnTo>
                  <a:lnTo>
                    <a:pt x="13249" y="14269"/>
                  </a:lnTo>
                  <a:lnTo>
                    <a:pt x="13213" y="14126"/>
                  </a:lnTo>
                  <a:lnTo>
                    <a:pt x="13178" y="13943"/>
                  </a:lnTo>
                  <a:lnTo>
                    <a:pt x="13178" y="13773"/>
                  </a:lnTo>
                  <a:lnTo>
                    <a:pt x="13178" y="13565"/>
                  </a:lnTo>
                  <a:lnTo>
                    <a:pt x="13213" y="13369"/>
                  </a:lnTo>
                  <a:lnTo>
                    <a:pt x="13249" y="13173"/>
                  </a:lnTo>
                  <a:lnTo>
                    <a:pt x="13321" y="12991"/>
                  </a:lnTo>
                  <a:lnTo>
                    <a:pt x="13392" y="12847"/>
                  </a:lnTo>
                  <a:lnTo>
                    <a:pt x="13482" y="12691"/>
                  </a:lnTo>
                  <a:lnTo>
                    <a:pt x="13589" y="12547"/>
                  </a:lnTo>
                  <a:lnTo>
                    <a:pt x="13732" y="12417"/>
                  </a:lnTo>
                  <a:lnTo>
                    <a:pt x="14000" y="12195"/>
                  </a:lnTo>
                  <a:lnTo>
                    <a:pt x="14340" y="11986"/>
                  </a:lnTo>
                  <a:lnTo>
                    <a:pt x="14698" y="11843"/>
                  </a:lnTo>
                  <a:lnTo>
                    <a:pt x="15073" y="11739"/>
                  </a:lnTo>
                  <a:lnTo>
                    <a:pt x="15449" y="11660"/>
                  </a:lnTo>
                  <a:lnTo>
                    <a:pt x="15824" y="11621"/>
                  </a:lnTo>
                  <a:lnTo>
                    <a:pt x="16200" y="11621"/>
                  </a:lnTo>
                  <a:lnTo>
                    <a:pt x="16575" y="11660"/>
                  </a:lnTo>
                  <a:lnTo>
                    <a:pt x="16933" y="11713"/>
                  </a:lnTo>
                  <a:lnTo>
                    <a:pt x="17272" y="11817"/>
                  </a:lnTo>
                  <a:lnTo>
                    <a:pt x="17541" y="11947"/>
                  </a:lnTo>
                  <a:lnTo>
                    <a:pt x="17791" y="12091"/>
                  </a:lnTo>
                  <a:lnTo>
                    <a:pt x="17916" y="12195"/>
                  </a:lnTo>
                  <a:lnTo>
                    <a:pt x="18095" y="12286"/>
                  </a:lnTo>
                  <a:lnTo>
                    <a:pt x="18292" y="12391"/>
                  </a:lnTo>
                  <a:lnTo>
                    <a:pt x="18470" y="12443"/>
                  </a:lnTo>
                  <a:lnTo>
                    <a:pt x="18703" y="12521"/>
                  </a:lnTo>
                  <a:lnTo>
                    <a:pt x="18917" y="12547"/>
                  </a:lnTo>
                  <a:lnTo>
                    <a:pt x="19150" y="12573"/>
                  </a:lnTo>
                  <a:lnTo>
                    <a:pt x="19400" y="12586"/>
                  </a:lnTo>
                  <a:lnTo>
                    <a:pt x="19633" y="12586"/>
                  </a:lnTo>
                  <a:lnTo>
                    <a:pt x="19883" y="12573"/>
                  </a:lnTo>
                  <a:lnTo>
                    <a:pt x="20115" y="12521"/>
                  </a:lnTo>
                  <a:lnTo>
                    <a:pt x="20366" y="12469"/>
                  </a:lnTo>
                  <a:lnTo>
                    <a:pt x="20598" y="12417"/>
                  </a:lnTo>
                  <a:lnTo>
                    <a:pt x="20849" y="12313"/>
                  </a:lnTo>
                  <a:lnTo>
                    <a:pt x="21045" y="12221"/>
                  </a:lnTo>
                  <a:lnTo>
                    <a:pt x="21296" y="12091"/>
                  </a:lnTo>
                  <a:lnTo>
                    <a:pt x="21349" y="12013"/>
                  </a:lnTo>
                  <a:lnTo>
                    <a:pt x="21456" y="11947"/>
                  </a:lnTo>
                  <a:lnTo>
                    <a:pt x="21528" y="11843"/>
                  </a:lnTo>
                  <a:lnTo>
                    <a:pt x="21564" y="11713"/>
                  </a:lnTo>
                  <a:lnTo>
                    <a:pt x="21671" y="11465"/>
                  </a:lnTo>
                  <a:lnTo>
                    <a:pt x="21707" y="11165"/>
                  </a:lnTo>
                  <a:lnTo>
                    <a:pt x="21707" y="10813"/>
                  </a:lnTo>
                  <a:lnTo>
                    <a:pt x="21707" y="10460"/>
                  </a:lnTo>
                  <a:lnTo>
                    <a:pt x="21635" y="10082"/>
                  </a:lnTo>
                  <a:lnTo>
                    <a:pt x="21564" y="9717"/>
                  </a:lnTo>
                  <a:lnTo>
                    <a:pt x="21349" y="8908"/>
                  </a:lnTo>
                  <a:lnTo>
                    <a:pt x="21117" y="8191"/>
                  </a:lnTo>
                  <a:lnTo>
                    <a:pt x="20849" y="7539"/>
                  </a:lnTo>
                  <a:lnTo>
                    <a:pt x="20598" y="7030"/>
                  </a:lnTo>
                  <a:lnTo>
                    <a:pt x="20044" y="7108"/>
                  </a:lnTo>
                  <a:lnTo>
                    <a:pt x="19472" y="7160"/>
                  </a:lnTo>
                  <a:lnTo>
                    <a:pt x="18882" y="7213"/>
                  </a:lnTo>
                  <a:lnTo>
                    <a:pt x="18256" y="7213"/>
                  </a:lnTo>
                  <a:lnTo>
                    <a:pt x="17684" y="7213"/>
                  </a:lnTo>
                  <a:lnTo>
                    <a:pt x="17094" y="7186"/>
                  </a:lnTo>
                  <a:lnTo>
                    <a:pt x="16503" y="7160"/>
                  </a:lnTo>
                  <a:lnTo>
                    <a:pt x="16003" y="7108"/>
                  </a:lnTo>
                  <a:lnTo>
                    <a:pt x="15001" y="7004"/>
                  </a:lnTo>
                  <a:lnTo>
                    <a:pt x="14215" y="6913"/>
                  </a:lnTo>
                  <a:lnTo>
                    <a:pt x="13696" y="6834"/>
                  </a:lnTo>
                  <a:lnTo>
                    <a:pt x="13517" y="6808"/>
                  </a:lnTo>
                  <a:lnTo>
                    <a:pt x="13070" y="6652"/>
                  </a:lnTo>
                  <a:lnTo>
                    <a:pt x="12695" y="6482"/>
                  </a:lnTo>
                  <a:lnTo>
                    <a:pt x="12355" y="6313"/>
                  </a:lnTo>
                  <a:lnTo>
                    <a:pt x="12123" y="6104"/>
                  </a:lnTo>
                  <a:lnTo>
                    <a:pt x="11908" y="5882"/>
                  </a:lnTo>
                  <a:lnTo>
                    <a:pt x="11765" y="5660"/>
                  </a:lnTo>
                  <a:lnTo>
                    <a:pt x="11676" y="5426"/>
                  </a:lnTo>
                  <a:lnTo>
                    <a:pt x="11604" y="5204"/>
                  </a:lnTo>
                  <a:lnTo>
                    <a:pt x="11604" y="4956"/>
                  </a:lnTo>
                  <a:lnTo>
                    <a:pt x="11640" y="4734"/>
                  </a:lnTo>
                  <a:lnTo>
                    <a:pt x="11711" y="4500"/>
                  </a:lnTo>
                  <a:lnTo>
                    <a:pt x="11801" y="4304"/>
                  </a:lnTo>
                  <a:lnTo>
                    <a:pt x="11908" y="4108"/>
                  </a:lnTo>
                  <a:lnTo>
                    <a:pt x="12087" y="3926"/>
                  </a:lnTo>
                  <a:lnTo>
                    <a:pt x="12284" y="3756"/>
                  </a:lnTo>
                  <a:lnTo>
                    <a:pt x="12498" y="3626"/>
                  </a:lnTo>
                  <a:lnTo>
                    <a:pt x="12695" y="3482"/>
                  </a:lnTo>
                  <a:lnTo>
                    <a:pt x="12874" y="3273"/>
                  </a:lnTo>
                  <a:lnTo>
                    <a:pt x="13035" y="3052"/>
                  </a:lnTo>
                  <a:lnTo>
                    <a:pt x="13178" y="2778"/>
                  </a:lnTo>
                  <a:lnTo>
                    <a:pt x="13285" y="2504"/>
                  </a:lnTo>
                  <a:lnTo>
                    <a:pt x="13321" y="2204"/>
                  </a:lnTo>
                  <a:lnTo>
                    <a:pt x="13356" y="1904"/>
                  </a:lnTo>
                  <a:lnTo>
                    <a:pt x="13285" y="1604"/>
                  </a:lnTo>
                  <a:lnTo>
                    <a:pt x="13178" y="1304"/>
                  </a:lnTo>
                  <a:lnTo>
                    <a:pt x="13035" y="1017"/>
                  </a:lnTo>
                  <a:lnTo>
                    <a:pt x="12945" y="900"/>
                  </a:lnTo>
                  <a:lnTo>
                    <a:pt x="12802" y="769"/>
                  </a:lnTo>
                  <a:lnTo>
                    <a:pt x="12659" y="652"/>
                  </a:lnTo>
                  <a:lnTo>
                    <a:pt x="12498" y="547"/>
                  </a:lnTo>
                  <a:lnTo>
                    <a:pt x="12319" y="443"/>
                  </a:lnTo>
                  <a:lnTo>
                    <a:pt x="12123" y="352"/>
                  </a:lnTo>
                  <a:lnTo>
                    <a:pt x="11872" y="273"/>
                  </a:lnTo>
                  <a:lnTo>
                    <a:pt x="11640" y="221"/>
                  </a:lnTo>
                  <a:lnTo>
                    <a:pt x="11354" y="143"/>
                  </a:lnTo>
                  <a:lnTo>
                    <a:pt x="11086" y="117"/>
                  </a:lnTo>
                  <a:lnTo>
                    <a:pt x="10782" y="91"/>
                  </a:lnTo>
                  <a:lnTo>
                    <a:pt x="10424" y="91"/>
                  </a:lnTo>
                  <a:lnTo>
                    <a:pt x="10120" y="91"/>
                  </a:lnTo>
                  <a:lnTo>
                    <a:pt x="9816" y="117"/>
                  </a:lnTo>
                  <a:lnTo>
                    <a:pt x="9548" y="143"/>
                  </a:lnTo>
                  <a:lnTo>
                    <a:pt x="9298" y="195"/>
                  </a:lnTo>
                  <a:lnTo>
                    <a:pt x="9065" y="247"/>
                  </a:lnTo>
                  <a:lnTo>
                    <a:pt x="8815" y="300"/>
                  </a:lnTo>
                  <a:lnTo>
                    <a:pt x="8618" y="378"/>
                  </a:lnTo>
                  <a:lnTo>
                    <a:pt x="8403" y="469"/>
                  </a:lnTo>
                  <a:lnTo>
                    <a:pt x="8243" y="547"/>
                  </a:lnTo>
                  <a:lnTo>
                    <a:pt x="8064" y="652"/>
                  </a:lnTo>
                  <a:lnTo>
                    <a:pt x="7921" y="743"/>
                  </a:lnTo>
                  <a:lnTo>
                    <a:pt x="7796" y="873"/>
                  </a:lnTo>
                  <a:lnTo>
                    <a:pt x="7581" y="1095"/>
                  </a:lnTo>
                  <a:lnTo>
                    <a:pt x="7402" y="1369"/>
                  </a:lnTo>
                  <a:lnTo>
                    <a:pt x="7313" y="1630"/>
                  </a:lnTo>
                  <a:lnTo>
                    <a:pt x="7277" y="1930"/>
                  </a:lnTo>
                  <a:lnTo>
                    <a:pt x="7277" y="2204"/>
                  </a:lnTo>
                  <a:lnTo>
                    <a:pt x="7313" y="2478"/>
                  </a:lnTo>
                  <a:lnTo>
                    <a:pt x="7402" y="2752"/>
                  </a:lnTo>
                  <a:lnTo>
                    <a:pt x="7581" y="3000"/>
                  </a:lnTo>
                  <a:lnTo>
                    <a:pt x="7796" y="3221"/>
                  </a:lnTo>
                  <a:lnTo>
                    <a:pt x="8028" y="3456"/>
                  </a:lnTo>
                  <a:lnTo>
                    <a:pt x="8260" y="3652"/>
                  </a:lnTo>
                  <a:lnTo>
                    <a:pt x="8475" y="3873"/>
                  </a:lnTo>
                  <a:lnTo>
                    <a:pt x="8654" y="4108"/>
                  </a:lnTo>
                  <a:lnTo>
                    <a:pt x="8743" y="4330"/>
                  </a:lnTo>
                  <a:lnTo>
                    <a:pt x="8815" y="4578"/>
                  </a:lnTo>
                  <a:lnTo>
                    <a:pt x="8815" y="4826"/>
                  </a:lnTo>
                  <a:lnTo>
                    <a:pt x="8779" y="5073"/>
                  </a:lnTo>
                  <a:lnTo>
                    <a:pt x="8690" y="5308"/>
                  </a:lnTo>
                  <a:lnTo>
                    <a:pt x="8547" y="5556"/>
                  </a:lnTo>
                  <a:lnTo>
                    <a:pt x="8332" y="5778"/>
                  </a:lnTo>
                  <a:lnTo>
                    <a:pt x="8100" y="5986"/>
                  </a:lnTo>
                  <a:lnTo>
                    <a:pt x="7796" y="6208"/>
                  </a:lnTo>
                  <a:lnTo>
                    <a:pt x="7438" y="6378"/>
                  </a:lnTo>
                  <a:lnTo>
                    <a:pt x="7027" y="6534"/>
                  </a:lnTo>
                  <a:lnTo>
                    <a:pt x="6544" y="6678"/>
                  </a:lnTo>
                  <a:lnTo>
                    <a:pt x="6043" y="6808"/>
                  </a:lnTo>
                  <a:lnTo>
                    <a:pt x="5632" y="6808"/>
                  </a:lnTo>
                  <a:lnTo>
                    <a:pt x="5078" y="6808"/>
                  </a:lnTo>
                  <a:lnTo>
                    <a:pt x="4488" y="6808"/>
                  </a:lnTo>
                  <a:lnTo>
                    <a:pt x="3808" y="6808"/>
                  </a:lnTo>
                  <a:lnTo>
                    <a:pt x="3075" y="6808"/>
                  </a:lnTo>
                  <a:lnTo>
                    <a:pt x="2288" y="6808"/>
                  </a:lnTo>
                  <a:lnTo>
                    <a:pt x="1466" y="6808"/>
                  </a:lnTo>
                  <a:lnTo>
                    <a:pt x="607" y="6808"/>
                  </a:lnTo>
                  <a:lnTo>
                    <a:pt x="500" y="7239"/>
                  </a:lnTo>
                  <a:lnTo>
                    <a:pt x="375" y="7839"/>
                  </a:lnTo>
                  <a:lnTo>
                    <a:pt x="268" y="8491"/>
                  </a:lnTo>
                  <a:lnTo>
                    <a:pt x="160" y="9182"/>
                  </a:lnTo>
                  <a:lnTo>
                    <a:pt x="53" y="9860"/>
                  </a:lnTo>
                  <a:lnTo>
                    <a:pt x="17" y="10486"/>
                  </a:lnTo>
                  <a:lnTo>
                    <a:pt x="17" y="10969"/>
                  </a:lnTo>
                  <a:lnTo>
                    <a:pt x="17" y="11295"/>
                  </a:lnTo>
                  <a:lnTo>
                    <a:pt x="125" y="11465"/>
                  </a:lnTo>
                  <a:lnTo>
                    <a:pt x="232" y="11634"/>
                  </a:lnTo>
                  <a:lnTo>
                    <a:pt x="411" y="11765"/>
                  </a:lnTo>
                  <a:lnTo>
                    <a:pt x="607" y="11895"/>
                  </a:lnTo>
                  <a:lnTo>
                    <a:pt x="858" y="12013"/>
                  </a:lnTo>
                  <a:lnTo>
                    <a:pt x="1126" y="12091"/>
                  </a:lnTo>
                  <a:lnTo>
                    <a:pt x="1430" y="12169"/>
                  </a:lnTo>
                  <a:lnTo>
                    <a:pt x="1716" y="12221"/>
                  </a:lnTo>
                  <a:lnTo>
                    <a:pt x="2056" y="12247"/>
                  </a:lnTo>
                  <a:lnTo>
                    <a:pt x="2360" y="12260"/>
                  </a:lnTo>
                  <a:lnTo>
                    <a:pt x="2664" y="12247"/>
                  </a:lnTo>
                  <a:lnTo>
                    <a:pt x="2986" y="12221"/>
                  </a:lnTo>
                  <a:lnTo>
                    <a:pt x="3290" y="12169"/>
                  </a:lnTo>
                  <a:lnTo>
                    <a:pt x="3558" y="12065"/>
                  </a:lnTo>
                  <a:lnTo>
                    <a:pt x="3808" y="11960"/>
                  </a:lnTo>
                  <a:lnTo>
                    <a:pt x="4041" y="11843"/>
                  </a:lnTo>
                  <a:lnTo>
                    <a:pt x="4255" y="11686"/>
                  </a:lnTo>
                  <a:lnTo>
                    <a:pt x="4523" y="11595"/>
                  </a:lnTo>
                  <a:lnTo>
                    <a:pt x="4792" y="11517"/>
                  </a:lnTo>
                  <a:lnTo>
                    <a:pt x="5113" y="11491"/>
                  </a:lnTo>
                  <a:lnTo>
                    <a:pt x="5453" y="11465"/>
                  </a:lnTo>
                  <a:lnTo>
                    <a:pt x="5757" y="11491"/>
                  </a:lnTo>
                  <a:lnTo>
                    <a:pt x="6097" y="11543"/>
                  </a:lnTo>
                  <a:lnTo>
                    <a:pt x="6454" y="11634"/>
                  </a:lnTo>
                  <a:lnTo>
                    <a:pt x="6758" y="11765"/>
                  </a:lnTo>
                  <a:lnTo>
                    <a:pt x="7062" y="11921"/>
                  </a:lnTo>
                  <a:lnTo>
                    <a:pt x="7313" y="12091"/>
                  </a:lnTo>
                  <a:lnTo>
                    <a:pt x="7545" y="12313"/>
                  </a:lnTo>
                  <a:lnTo>
                    <a:pt x="7760" y="12573"/>
                  </a:lnTo>
                  <a:lnTo>
                    <a:pt x="7885" y="12847"/>
                  </a:lnTo>
                  <a:lnTo>
                    <a:pt x="7992" y="13173"/>
                  </a:lnTo>
                  <a:lnTo>
                    <a:pt x="8028" y="13500"/>
                  </a:lnTo>
                  <a:lnTo>
                    <a:pt x="7992" y="13747"/>
                  </a:lnTo>
                  <a:lnTo>
                    <a:pt x="7885" y="13969"/>
                  </a:lnTo>
                  <a:lnTo>
                    <a:pt x="7760" y="14191"/>
                  </a:lnTo>
                  <a:lnTo>
                    <a:pt x="7545" y="14373"/>
                  </a:lnTo>
                  <a:lnTo>
                    <a:pt x="7313" y="14543"/>
                  </a:lnTo>
                  <a:lnTo>
                    <a:pt x="7062" y="14700"/>
                  </a:lnTo>
                  <a:lnTo>
                    <a:pt x="6758" y="14817"/>
                  </a:lnTo>
                  <a:lnTo>
                    <a:pt x="6454" y="14921"/>
                  </a:lnTo>
                  <a:lnTo>
                    <a:pt x="6097" y="15000"/>
                  </a:lnTo>
                  <a:lnTo>
                    <a:pt x="5757" y="15052"/>
                  </a:lnTo>
                  <a:lnTo>
                    <a:pt x="5453" y="15052"/>
                  </a:lnTo>
                  <a:lnTo>
                    <a:pt x="5113" y="15026"/>
                  </a:lnTo>
                  <a:lnTo>
                    <a:pt x="4792" y="14973"/>
                  </a:lnTo>
                  <a:lnTo>
                    <a:pt x="4523" y="14869"/>
                  </a:lnTo>
                  <a:lnTo>
                    <a:pt x="4255" y="14752"/>
                  </a:lnTo>
                  <a:lnTo>
                    <a:pt x="4041" y="14569"/>
                  </a:lnTo>
                  <a:lnTo>
                    <a:pt x="3844" y="14400"/>
                  </a:lnTo>
                  <a:lnTo>
                    <a:pt x="3594" y="14269"/>
                  </a:lnTo>
                  <a:lnTo>
                    <a:pt x="3361" y="14165"/>
                  </a:lnTo>
                  <a:lnTo>
                    <a:pt x="3111" y="14100"/>
                  </a:lnTo>
                  <a:lnTo>
                    <a:pt x="2843" y="14073"/>
                  </a:lnTo>
                  <a:lnTo>
                    <a:pt x="2574" y="14073"/>
                  </a:lnTo>
                  <a:lnTo>
                    <a:pt x="2288" y="14100"/>
                  </a:lnTo>
                  <a:lnTo>
                    <a:pt x="2020" y="14139"/>
                  </a:lnTo>
                  <a:lnTo>
                    <a:pt x="1734" y="14243"/>
                  </a:lnTo>
                  <a:lnTo>
                    <a:pt x="1466" y="14347"/>
                  </a:lnTo>
                  <a:lnTo>
                    <a:pt x="1233" y="14465"/>
                  </a:lnTo>
                  <a:lnTo>
                    <a:pt x="983" y="14621"/>
                  </a:lnTo>
                  <a:lnTo>
                    <a:pt x="786" y="14765"/>
                  </a:lnTo>
                  <a:lnTo>
                    <a:pt x="572" y="14947"/>
                  </a:lnTo>
                  <a:lnTo>
                    <a:pt x="411" y="15143"/>
                  </a:lnTo>
                  <a:lnTo>
                    <a:pt x="303" y="15378"/>
                  </a:lnTo>
                  <a:lnTo>
                    <a:pt x="196" y="15600"/>
                  </a:lnTo>
                  <a:lnTo>
                    <a:pt x="160" y="15873"/>
                  </a:lnTo>
                  <a:lnTo>
                    <a:pt x="196" y="16200"/>
                  </a:lnTo>
                  <a:lnTo>
                    <a:pt x="232" y="16526"/>
                  </a:lnTo>
                  <a:lnTo>
                    <a:pt x="411" y="17295"/>
                  </a:lnTo>
                  <a:lnTo>
                    <a:pt x="607" y="18104"/>
                  </a:lnTo>
                  <a:lnTo>
                    <a:pt x="715" y="18508"/>
                  </a:lnTo>
                  <a:lnTo>
                    <a:pt x="822" y="18926"/>
                  </a:lnTo>
                  <a:lnTo>
                    <a:pt x="876" y="19330"/>
                  </a:lnTo>
                  <a:lnTo>
                    <a:pt x="911" y="19734"/>
                  </a:lnTo>
                  <a:lnTo>
                    <a:pt x="911" y="20073"/>
                  </a:lnTo>
                  <a:lnTo>
                    <a:pt x="876" y="20426"/>
                  </a:lnTo>
                  <a:lnTo>
                    <a:pt x="858" y="20608"/>
                  </a:lnTo>
                  <a:lnTo>
                    <a:pt x="786" y="20752"/>
                  </a:lnTo>
                  <a:lnTo>
                    <a:pt x="715" y="20908"/>
                  </a:lnTo>
                  <a:lnTo>
                    <a:pt x="607" y="21026"/>
                  </a:lnTo>
                  <a:lnTo>
                    <a:pt x="1394" y="20934"/>
                  </a:lnTo>
                  <a:lnTo>
                    <a:pt x="2217" y="20804"/>
                  </a:lnTo>
                  <a:lnTo>
                    <a:pt x="3039" y="20726"/>
                  </a:lnTo>
                  <a:lnTo>
                    <a:pt x="3844" y="20660"/>
                  </a:lnTo>
                  <a:lnTo>
                    <a:pt x="4595" y="20634"/>
                  </a:lnTo>
                  <a:lnTo>
                    <a:pt x="5310" y="20634"/>
                  </a:lnTo>
                  <a:lnTo>
                    <a:pt x="5650" y="20660"/>
                  </a:lnTo>
                  <a:lnTo>
                    <a:pt x="6007" y="20700"/>
                  </a:lnTo>
                  <a:lnTo>
                    <a:pt x="6276" y="20752"/>
                  </a:lnTo>
                  <a:lnTo>
                    <a:pt x="6580" y="20830"/>
                  </a:lnTo>
                  <a:close/>
                </a:path>
              </a:pathLst>
            </a:custGeom>
            <a:solidFill>
              <a:schemeClr val="bg1"/>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bg1"/>
              </a:extrusionClr>
              <a:contourClr>
                <a:schemeClr val="bg1"/>
              </a:contourClr>
            </a:sp3d>
          </p:spPr>
          <p:txBody>
            <a:bodyPr anchor="ctr" anchorCtr="1">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800">
                  <a:latin typeface="Times New Roman" panose="02020603050405020304" pitchFamily="18" charset="0"/>
                </a:rPr>
                <a:t>Graphs</a:t>
              </a:r>
            </a:p>
          </p:txBody>
        </p:sp>
        <p:sp>
          <p:nvSpPr>
            <p:cNvPr id="45066" name="Puzzle4">
              <a:extLst>
                <a:ext uri="{FF2B5EF4-FFF2-40B4-BE49-F238E27FC236}">
                  <a16:creationId xmlns:a16="http://schemas.microsoft.com/office/drawing/2014/main" id="{EC8C0C04-F573-4834-80FD-8A99E50E9885}"/>
                </a:ext>
              </a:extLst>
            </p:cNvPr>
            <p:cNvSpPr>
              <a:spLocks noChangeAspect="1" noEditPoints="1" noChangeArrowheads="1"/>
            </p:cNvSpPr>
            <p:nvPr/>
          </p:nvSpPr>
          <p:spPr bwMode="blackWhite">
            <a:xfrm>
              <a:off x="3426" y="2419"/>
              <a:ext cx="570" cy="992"/>
            </a:xfrm>
            <a:custGeom>
              <a:avLst/>
              <a:gdLst>
                <a:gd name="T0" fmla="*/ 1554 w 21600"/>
                <a:gd name="T1" fmla="*/ 5444 h 21600"/>
                <a:gd name="T2" fmla="*/ 20198 w 21600"/>
                <a:gd name="T3" fmla="*/ 9102 h 21600"/>
              </a:gdLst>
              <a:ahLst/>
              <a:cxnLst/>
              <a:rect l="T0" t="T1" r="T2" b="T3"/>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chemeClr val="bg1"/>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bg1"/>
              </a:extrusionClr>
              <a:contourClr>
                <a:schemeClr val="bg1"/>
              </a:contourClr>
            </a:sp3d>
          </p:spPr>
          <p:txBody>
            <a:bodyPr>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200">
                  <a:latin typeface="Times New Roman" panose="02020603050405020304" pitchFamily="18" charset="0"/>
                </a:rPr>
                <a:t>Standard Deviation</a:t>
              </a:r>
            </a:p>
          </p:txBody>
        </p:sp>
        <p:sp>
          <p:nvSpPr>
            <p:cNvPr id="45067" name="Puzzle5">
              <a:extLst>
                <a:ext uri="{FF2B5EF4-FFF2-40B4-BE49-F238E27FC236}">
                  <a16:creationId xmlns:a16="http://schemas.microsoft.com/office/drawing/2014/main" id="{685E9E2B-CB98-4E2A-891A-136E08A09D7A}"/>
                </a:ext>
              </a:extLst>
            </p:cNvPr>
            <p:cNvSpPr>
              <a:spLocks noChangeAspect="1" noEditPoints="1" noChangeArrowheads="1"/>
            </p:cNvSpPr>
            <p:nvPr/>
          </p:nvSpPr>
          <p:spPr bwMode="blackWhite">
            <a:xfrm>
              <a:off x="2688" y="2441"/>
              <a:ext cx="1056" cy="760"/>
            </a:xfrm>
            <a:custGeom>
              <a:avLst/>
              <a:gdLst>
                <a:gd name="T0" fmla="*/ 4889 w 21600"/>
                <a:gd name="T1" fmla="*/ 6707 h 21600"/>
                <a:gd name="T2" fmla="*/ 16486 w 21600"/>
                <a:gd name="T3" fmla="*/ 13699 h 21600"/>
              </a:gdLst>
              <a:ahLst/>
              <a:cxnLst/>
              <a:rect l="T0" t="T1" r="T2" b="T3"/>
              <a:pathLst>
                <a:path w="21600" h="21600">
                  <a:moveTo>
                    <a:pt x="4281" y="12397"/>
                  </a:moveTo>
                  <a:lnTo>
                    <a:pt x="4168" y="12510"/>
                  </a:lnTo>
                  <a:lnTo>
                    <a:pt x="4044" y="12623"/>
                  </a:lnTo>
                  <a:lnTo>
                    <a:pt x="3931" y="12680"/>
                  </a:lnTo>
                  <a:lnTo>
                    <a:pt x="3807" y="12736"/>
                  </a:lnTo>
                  <a:lnTo>
                    <a:pt x="3671" y="12736"/>
                  </a:lnTo>
                  <a:lnTo>
                    <a:pt x="3558" y="12736"/>
                  </a:lnTo>
                  <a:lnTo>
                    <a:pt x="3434" y="12708"/>
                  </a:lnTo>
                  <a:lnTo>
                    <a:pt x="3321" y="12651"/>
                  </a:lnTo>
                  <a:lnTo>
                    <a:pt x="3061" y="12538"/>
                  </a:lnTo>
                  <a:lnTo>
                    <a:pt x="2824" y="12383"/>
                  </a:lnTo>
                  <a:lnTo>
                    <a:pt x="2564" y="12185"/>
                  </a:lnTo>
                  <a:lnTo>
                    <a:pt x="2327" y="12029"/>
                  </a:lnTo>
                  <a:lnTo>
                    <a:pt x="2067" y="11860"/>
                  </a:lnTo>
                  <a:lnTo>
                    <a:pt x="1807" y="11718"/>
                  </a:lnTo>
                  <a:lnTo>
                    <a:pt x="1671" y="11704"/>
                  </a:lnTo>
                  <a:lnTo>
                    <a:pt x="1547" y="11676"/>
                  </a:lnTo>
                  <a:lnTo>
                    <a:pt x="1412" y="11676"/>
                  </a:lnTo>
                  <a:lnTo>
                    <a:pt x="1287" y="11676"/>
                  </a:lnTo>
                  <a:lnTo>
                    <a:pt x="1152" y="11704"/>
                  </a:lnTo>
                  <a:lnTo>
                    <a:pt x="1005" y="11775"/>
                  </a:lnTo>
                  <a:lnTo>
                    <a:pt x="869" y="11860"/>
                  </a:lnTo>
                  <a:lnTo>
                    <a:pt x="745" y="12001"/>
                  </a:lnTo>
                  <a:lnTo>
                    <a:pt x="587" y="12128"/>
                  </a:lnTo>
                  <a:lnTo>
                    <a:pt x="463" y="12326"/>
                  </a:lnTo>
                  <a:lnTo>
                    <a:pt x="305" y="12567"/>
                  </a:lnTo>
                  <a:lnTo>
                    <a:pt x="180" y="12835"/>
                  </a:lnTo>
                  <a:lnTo>
                    <a:pt x="112" y="13005"/>
                  </a:lnTo>
                  <a:lnTo>
                    <a:pt x="67" y="13189"/>
                  </a:lnTo>
                  <a:lnTo>
                    <a:pt x="45" y="13429"/>
                  </a:lnTo>
                  <a:lnTo>
                    <a:pt x="45" y="13683"/>
                  </a:lnTo>
                  <a:lnTo>
                    <a:pt x="67" y="13924"/>
                  </a:lnTo>
                  <a:lnTo>
                    <a:pt x="135" y="14192"/>
                  </a:lnTo>
                  <a:lnTo>
                    <a:pt x="225" y="14447"/>
                  </a:lnTo>
                  <a:lnTo>
                    <a:pt x="327" y="14687"/>
                  </a:lnTo>
                  <a:lnTo>
                    <a:pt x="485" y="14899"/>
                  </a:lnTo>
                  <a:lnTo>
                    <a:pt x="655" y="15097"/>
                  </a:lnTo>
                  <a:lnTo>
                    <a:pt x="768" y="15168"/>
                  </a:lnTo>
                  <a:lnTo>
                    <a:pt x="869" y="15252"/>
                  </a:lnTo>
                  <a:lnTo>
                    <a:pt x="982" y="15309"/>
                  </a:lnTo>
                  <a:lnTo>
                    <a:pt x="1118" y="15365"/>
                  </a:lnTo>
                  <a:lnTo>
                    <a:pt x="1242" y="15394"/>
                  </a:lnTo>
                  <a:lnTo>
                    <a:pt x="1389" y="15422"/>
                  </a:lnTo>
                  <a:lnTo>
                    <a:pt x="1547" y="15422"/>
                  </a:lnTo>
                  <a:lnTo>
                    <a:pt x="1717" y="15422"/>
                  </a:lnTo>
                  <a:lnTo>
                    <a:pt x="1897" y="15394"/>
                  </a:lnTo>
                  <a:lnTo>
                    <a:pt x="2067" y="15365"/>
                  </a:lnTo>
                  <a:lnTo>
                    <a:pt x="2259" y="15281"/>
                  </a:lnTo>
                  <a:lnTo>
                    <a:pt x="2462" y="15196"/>
                  </a:lnTo>
                  <a:lnTo>
                    <a:pt x="2779" y="15069"/>
                  </a:lnTo>
                  <a:lnTo>
                    <a:pt x="3038" y="14956"/>
                  </a:lnTo>
                  <a:lnTo>
                    <a:pt x="3298" y="14871"/>
                  </a:lnTo>
                  <a:lnTo>
                    <a:pt x="3547" y="14842"/>
                  </a:lnTo>
                  <a:lnTo>
                    <a:pt x="3648" y="14871"/>
                  </a:lnTo>
                  <a:lnTo>
                    <a:pt x="3761" y="14899"/>
                  </a:lnTo>
                  <a:lnTo>
                    <a:pt x="3841" y="14956"/>
                  </a:lnTo>
                  <a:lnTo>
                    <a:pt x="3953" y="15040"/>
                  </a:lnTo>
                  <a:lnTo>
                    <a:pt x="4044" y="15139"/>
                  </a:lnTo>
                  <a:lnTo>
                    <a:pt x="4123" y="15281"/>
                  </a:lnTo>
                  <a:lnTo>
                    <a:pt x="4213" y="15450"/>
                  </a:lnTo>
                  <a:lnTo>
                    <a:pt x="4281" y="15662"/>
                  </a:lnTo>
                  <a:lnTo>
                    <a:pt x="4360" y="15903"/>
                  </a:lnTo>
                  <a:lnTo>
                    <a:pt x="4428" y="16171"/>
                  </a:lnTo>
                  <a:lnTo>
                    <a:pt x="4473" y="16482"/>
                  </a:lnTo>
                  <a:lnTo>
                    <a:pt x="4541" y="16779"/>
                  </a:lnTo>
                  <a:lnTo>
                    <a:pt x="4586" y="17132"/>
                  </a:lnTo>
                  <a:lnTo>
                    <a:pt x="4609" y="17486"/>
                  </a:lnTo>
                  <a:lnTo>
                    <a:pt x="4620" y="17868"/>
                  </a:lnTo>
                  <a:lnTo>
                    <a:pt x="4620" y="18235"/>
                  </a:lnTo>
                  <a:lnTo>
                    <a:pt x="4620" y="18617"/>
                  </a:lnTo>
                  <a:lnTo>
                    <a:pt x="4620" y="19027"/>
                  </a:lnTo>
                  <a:lnTo>
                    <a:pt x="4586" y="19408"/>
                  </a:lnTo>
                  <a:lnTo>
                    <a:pt x="4541" y="19790"/>
                  </a:lnTo>
                  <a:lnTo>
                    <a:pt x="4496" y="20172"/>
                  </a:lnTo>
                  <a:lnTo>
                    <a:pt x="4405" y="20525"/>
                  </a:lnTo>
                  <a:lnTo>
                    <a:pt x="4326" y="20879"/>
                  </a:lnTo>
                  <a:lnTo>
                    <a:pt x="4236" y="21204"/>
                  </a:lnTo>
                  <a:lnTo>
                    <a:pt x="4778" y="21204"/>
                  </a:lnTo>
                  <a:lnTo>
                    <a:pt x="5298" y="21204"/>
                  </a:lnTo>
                  <a:lnTo>
                    <a:pt x="5817" y="21204"/>
                  </a:lnTo>
                  <a:lnTo>
                    <a:pt x="6269" y="21204"/>
                  </a:lnTo>
                  <a:lnTo>
                    <a:pt x="6710" y="21204"/>
                  </a:lnTo>
                  <a:lnTo>
                    <a:pt x="7094" y="21204"/>
                  </a:lnTo>
                  <a:lnTo>
                    <a:pt x="7444" y="21204"/>
                  </a:lnTo>
                  <a:lnTo>
                    <a:pt x="7704" y="21204"/>
                  </a:lnTo>
                  <a:lnTo>
                    <a:pt x="8054" y="21062"/>
                  </a:lnTo>
                  <a:lnTo>
                    <a:pt x="8337" y="20935"/>
                  </a:lnTo>
                  <a:lnTo>
                    <a:pt x="8597" y="20737"/>
                  </a:lnTo>
                  <a:lnTo>
                    <a:pt x="8834" y="20553"/>
                  </a:lnTo>
                  <a:lnTo>
                    <a:pt x="9003" y="20327"/>
                  </a:lnTo>
                  <a:lnTo>
                    <a:pt x="9184" y="20087"/>
                  </a:lnTo>
                  <a:lnTo>
                    <a:pt x="9286" y="19847"/>
                  </a:lnTo>
                  <a:lnTo>
                    <a:pt x="9376" y="19592"/>
                  </a:lnTo>
                  <a:lnTo>
                    <a:pt x="9444" y="19324"/>
                  </a:lnTo>
                  <a:lnTo>
                    <a:pt x="9466" y="19055"/>
                  </a:lnTo>
                  <a:lnTo>
                    <a:pt x="9466" y="18786"/>
                  </a:lnTo>
                  <a:lnTo>
                    <a:pt x="9421" y="18546"/>
                  </a:lnTo>
                  <a:lnTo>
                    <a:pt x="9353" y="18263"/>
                  </a:lnTo>
                  <a:lnTo>
                    <a:pt x="9241" y="18023"/>
                  </a:lnTo>
                  <a:lnTo>
                    <a:pt x="9139" y="17783"/>
                  </a:lnTo>
                  <a:lnTo>
                    <a:pt x="8958" y="17557"/>
                  </a:lnTo>
                  <a:lnTo>
                    <a:pt x="8811" y="17316"/>
                  </a:lnTo>
                  <a:lnTo>
                    <a:pt x="8676" y="17076"/>
                  </a:lnTo>
                  <a:lnTo>
                    <a:pt x="8597" y="16807"/>
                  </a:lnTo>
                  <a:lnTo>
                    <a:pt x="8506" y="16510"/>
                  </a:lnTo>
                  <a:lnTo>
                    <a:pt x="8484" y="16200"/>
                  </a:lnTo>
                  <a:lnTo>
                    <a:pt x="8484" y="15903"/>
                  </a:lnTo>
                  <a:lnTo>
                    <a:pt x="8506" y="15606"/>
                  </a:lnTo>
                  <a:lnTo>
                    <a:pt x="8574" y="15309"/>
                  </a:lnTo>
                  <a:lnTo>
                    <a:pt x="8676" y="15040"/>
                  </a:lnTo>
                  <a:lnTo>
                    <a:pt x="8811" y="14772"/>
                  </a:lnTo>
                  <a:lnTo>
                    <a:pt x="8902" y="14659"/>
                  </a:lnTo>
                  <a:lnTo>
                    <a:pt x="9003" y="14517"/>
                  </a:lnTo>
                  <a:lnTo>
                    <a:pt x="9094" y="14418"/>
                  </a:lnTo>
                  <a:lnTo>
                    <a:pt x="9218" y="14334"/>
                  </a:lnTo>
                  <a:lnTo>
                    <a:pt x="9331" y="14249"/>
                  </a:lnTo>
                  <a:lnTo>
                    <a:pt x="9466" y="14164"/>
                  </a:lnTo>
                  <a:lnTo>
                    <a:pt x="9613" y="14093"/>
                  </a:lnTo>
                  <a:lnTo>
                    <a:pt x="9760" y="14037"/>
                  </a:lnTo>
                  <a:lnTo>
                    <a:pt x="9918" y="13980"/>
                  </a:lnTo>
                  <a:lnTo>
                    <a:pt x="10088" y="13952"/>
                  </a:lnTo>
                  <a:lnTo>
                    <a:pt x="10291" y="13924"/>
                  </a:lnTo>
                  <a:lnTo>
                    <a:pt x="10483" y="13924"/>
                  </a:lnTo>
                  <a:lnTo>
                    <a:pt x="10698" y="13924"/>
                  </a:lnTo>
                  <a:lnTo>
                    <a:pt x="10890" y="13952"/>
                  </a:lnTo>
                  <a:lnTo>
                    <a:pt x="11071" y="14008"/>
                  </a:lnTo>
                  <a:lnTo>
                    <a:pt x="11240" y="14065"/>
                  </a:lnTo>
                  <a:lnTo>
                    <a:pt x="11387" y="14136"/>
                  </a:lnTo>
                  <a:lnTo>
                    <a:pt x="11545" y="14220"/>
                  </a:lnTo>
                  <a:lnTo>
                    <a:pt x="11669" y="14305"/>
                  </a:lnTo>
                  <a:lnTo>
                    <a:pt x="11782" y="14418"/>
                  </a:lnTo>
                  <a:lnTo>
                    <a:pt x="11895" y="14517"/>
                  </a:lnTo>
                  <a:lnTo>
                    <a:pt x="11974" y="14659"/>
                  </a:lnTo>
                  <a:lnTo>
                    <a:pt x="12065" y="14800"/>
                  </a:lnTo>
                  <a:lnTo>
                    <a:pt x="12133" y="14927"/>
                  </a:lnTo>
                  <a:lnTo>
                    <a:pt x="12234" y="15252"/>
                  </a:lnTo>
                  <a:lnTo>
                    <a:pt x="12302" y="15549"/>
                  </a:lnTo>
                  <a:lnTo>
                    <a:pt x="12325" y="15874"/>
                  </a:lnTo>
                  <a:lnTo>
                    <a:pt x="12325" y="16200"/>
                  </a:lnTo>
                  <a:lnTo>
                    <a:pt x="12279" y="16525"/>
                  </a:lnTo>
                  <a:lnTo>
                    <a:pt x="12212" y="16850"/>
                  </a:lnTo>
                  <a:lnTo>
                    <a:pt x="12133" y="17132"/>
                  </a:lnTo>
                  <a:lnTo>
                    <a:pt x="12042" y="17373"/>
                  </a:lnTo>
                  <a:lnTo>
                    <a:pt x="11918" y="17585"/>
                  </a:lnTo>
                  <a:lnTo>
                    <a:pt x="11782" y="17754"/>
                  </a:lnTo>
                  <a:lnTo>
                    <a:pt x="11647" y="17882"/>
                  </a:lnTo>
                  <a:lnTo>
                    <a:pt x="11523" y="18080"/>
                  </a:lnTo>
                  <a:lnTo>
                    <a:pt x="11432" y="18263"/>
                  </a:lnTo>
                  <a:lnTo>
                    <a:pt x="11353" y="18490"/>
                  </a:lnTo>
                  <a:lnTo>
                    <a:pt x="11285" y="18702"/>
                  </a:lnTo>
                  <a:lnTo>
                    <a:pt x="11240" y="18942"/>
                  </a:lnTo>
                  <a:lnTo>
                    <a:pt x="11217" y="19196"/>
                  </a:lnTo>
                  <a:lnTo>
                    <a:pt x="11217" y="19465"/>
                  </a:lnTo>
                  <a:lnTo>
                    <a:pt x="11263" y="19705"/>
                  </a:lnTo>
                  <a:lnTo>
                    <a:pt x="11330" y="19946"/>
                  </a:lnTo>
                  <a:lnTo>
                    <a:pt x="11410" y="20200"/>
                  </a:lnTo>
                  <a:lnTo>
                    <a:pt x="11545" y="20440"/>
                  </a:lnTo>
                  <a:lnTo>
                    <a:pt x="11715" y="20652"/>
                  </a:lnTo>
                  <a:lnTo>
                    <a:pt x="11918" y="20850"/>
                  </a:lnTo>
                  <a:lnTo>
                    <a:pt x="12155" y="21034"/>
                  </a:lnTo>
                  <a:lnTo>
                    <a:pt x="12438" y="21204"/>
                  </a:lnTo>
                  <a:lnTo>
                    <a:pt x="12562" y="21232"/>
                  </a:lnTo>
                  <a:lnTo>
                    <a:pt x="12889" y="21317"/>
                  </a:lnTo>
                  <a:lnTo>
                    <a:pt x="13364" y="21416"/>
                  </a:lnTo>
                  <a:lnTo>
                    <a:pt x="13997" y="21529"/>
                  </a:lnTo>
                  <a:lnTo>
                    <a:pt x="14347" y="21585"/>
                  </a:lnTo>
                  <a:lnTo>
                    <a:pt x="14686" y="21614"/>
                  </a:lnTo>
                  <a:lnTo>
                    <a:pt x="15058" y="21642"/>
                  </a:lnTo>
                  <a:lnTo>
                    <a:pt x="15443" y="21642"/>
                  </a:lnTo>
                  <a:lnTo>
                    <a:pt x="15815" y="21642"/>
                  </a:lnTo>
                  <a:lnTo>
                    <a:pt x="16211" y="21614"/>
                  </a:lnTo>
                  <a:lnTo>
                    <a:pt x="16550" y="21529"/>
                  </a:lnTo>
                  <a:lnTo>
                    <a:pt x="16923" y="21444"/>
                  </a:lnTo>
                  <a:lnTo>
                    <a:pt x="16855" y="21232"/>
                  </a:lnTo>
                  <a:lnTo>
                    <a:pt x="16810" y="20978"/>
                  </a:lnTo>
                  <a:lnTo>
                    <a:pt x="16776" y="20709"/>
                  </a:lnTo>
                  <a:lnTo>
                    <a:pt x="16753" y="20412"/>
                  </a:lnTo>
                  <a:lnTo>
                    <a:pt x="16730" y="19762"/>
                  </a:lnTo>
                  <a:lnTo>
                    <a:pt x="16730" y="19055"/>
                  </a:lnTo>
                  <a:lnTo>
                    <a:pt x="16753" y="18348"/>
                  </a:lnTo>
                  <a:lnTo>
                    <a:pt x="16787" y="17641"/>
                  </a:lnTo>
                  <a:lnTo>
                    <a:pt x="16855" y="16991"/>
                  </a:lnTo>
                  <a:lnTo>
                    <a:pt x="16923" y="16426"/>
                  </a:lnTo>
                  <a:lnTo>
                    <a:pt x="16968" y="16171"/>
                  </a:lnTo>
                  <a:lnTo>
                    <a:pt x="17035" y="15987"/>
                  </a:lnTo>
                  <a:lnTo>
                    <a:pt x="17115" y="15832"/>
                  </a:lnTo>
                  <a:lnTo>
                    <a:pt x="17228" y="15691"/>
                  </a:lnTo>
                  <a:lnTo>
                    <a:pt x="17352" y="15606"/>
                  </a:lnTo>
                  <a:lnTo>
                    <a:pt x="17487" y="15549"/>
                  </a:lnTo>
                  <a:lnTo>
                    <a:pt x="17634" y="15493"/>
                  </a:lnTo>
                  <a:lnTo>
                    <a:pt x="17792" y="15493"/>
                  </a:lnTo>
                  <a:lnTo>
                    <a:pt x="17939" y="15521"/>
                  </a:lnTo>
                  <a:lnTo>
                    <a:pt x="18097" y="15578"/>
                  </a:lnTo>
                  <a:lnTo>
                    <a:pt x="18267" y="15662"/>
                  </a:lnTo>
                  <a:lnTo>
                    <a:pt x="18414" y="15775"/>
                  </a:lnTo>
                  <a:lnTo>
                    <a:pt x="18594" y="15874"/>
                  </a:lnTo>
                  <a:lnTo>
                    <a:pt x="18741" y="16016"/>
                  </a:lnTo>
                  <a:lnTo>
                    <a:pt x="18900" y="16171"/>
                  </a:lnTo>
                  <a:lnTo>
                    <a:pt x="19024" y="16369"/>
                  </a:lnTo>
                  <a:lnTo>
                    <a:pt x="19159" y="16525"/>
                  </a:lnTo>
                  <a:lnTo>
                    <a:pt x="19329" y="16666"/>
                  </a:lnTo>
                  <a:lnTo>
                    <a:pt x="19498" y="16779"/>
                  </a:lnTo>
                  <a:lnTo>
                    <a:pt x="19702" y="16850"/>
                  </a:lnTo>
                  <a:lnTo>
                    <a:pt x="19894" y="16878"/>
                  </a:lnTo>
                  <a:lnTo>
                    <a:pt x="20086" y="16906"/>
                  </a:lnTo>
                  <a:lnTo>
                    <a:pt x="20300" y="16878"/>
                  </a:lnTo>
                  <a:lnTo>
                    <a:pt x="20504" y="16836"/>
                  </a:lnTo>
                  <a:lnTo>
                    <a:pt x="20696" y="16751"/>
                  </a:lnTo>
                  <a:lnTo>
                    <a:pt x="20888" y="16609"/>
                  </a:lnTo>
                  <a:lnTo>
                    <a:pt x="21069" y="16454"/>
                  </a:lnTo>
                  <a:lnTo>
                    <a:pt x="21215" y="16256"/>
                  </a:lnTo>
                  <a:lnTo>
                    <a:pt x="21374" y="16044"/>
                  </a:lnTo>
                  <a:lnTo>
                    <a:pt x="21475" y="15775"/>
                  </a:lnTo>
                  <a:lnTo>
                    <a:pt x="21566" y="15479"/>
                  </a:lnTo>
                  <a:lnTo>
                    <a:pt x="21633" y="15125"/>
                  </a:lnTo>
                  <a:lnTo>
                    <a:pt x="21633" y="14927"/>
                  </a:lnTo>
                  <a:lnTo>
                    <a:pt x="21633" y="14772"/>
                  </a:lnTo>
                  <a:lnTo>
                    <a:pt x="21633" y="14574"/>
                  </a:lnTo>
                  <a:lnTo>
                    <a:pt x="21611" y="14418"/>
                  </a:lnTo>
                  <a:lnTo>
                    <a:pt x="21566" y="14249"/>
                  </a:lnTo>
                  <a:lnTo>
                    <a:pt x="21520" y="14093"/>
                  </a:lnTo>
                  <a:lnTo>
                    <a:pt x="21453" y="13952"/>
                  </a:lnTo>
                  <a:lnTo>
                    <a:pt x="21385" y="13810"/>
                  </a:lnTo>
                  <a:lnTo>
                    <a:pt x="21238" y="13542"/>
                  </a:lnTo>
                  <a:lnTo>
                    <a:pt x="21069" y="13330"/>
                  </a:lnTo>
                  <a:lnTo>
                    <a:pt x="20843" y="13132"/>
                  </a:lnTo>
                  <a:lnTo>
                    <a:pt x="20628" y="13005"/>
                  </a:lnTo>
                  <a:lnTo>
                    <a:pt x="20391" y="12863"/>
                  </a:lnTo>
                  <a:lnTo>
                    <a:pt x="20153" y="12807"/>
                  </a:lnTo>
                  <a:lnTo>
                    <a:pt x="19916" y="12750"/>
                  </a:lnTo>
                  <a:lnTo>
                    <a:pt x="19679" y="12779"/>
                  </a:lnTo>
                  <a:lnTo>
                    <a:pt x="19464" y="12835"/>
                  </a:lnTo>
                  <a:lnTo>
                    <a:pt x="19261" y="12948"/>
                  </a:lnTo>
                  <a:lnTo>
                    <a:pt x="19182" y="13005"/>
                  </a:lnTo>
                  <a:lnTo>
                    <a:pt x="19092" y="13090"/>
                  </a:lnTo>
                  <a:lnTo>
                    <a:pt x="19024" y="13189"/>
                  </a:lnTo>
                  <a:lnTo>
                    <a:pt x="18945" y="13302"/>
                  </a:lnTo>
                  <a:lnTo>
                    <a:pt x="18809" y="13514"/>
                  </a:lnTo>
                  <a:lnTo>
                    <a:pt x="18662" y="13683"/>
                  </a:lnTo>
                  <a:lnTo>
                    <a:pt x="18504" y="13782"/>
                  </a:lnTo>
                  <a:lnTo>
                    <a:pt x="18335" y="13867"/>
                  </a:lnTo>
                  <a:lnTo>
                    <a:pt x="18176" y="13895"/>
                  </a:lnTo>
                  <a:lnTo>
                    <a:pt x="18007" y="13924"/>
                  </a:lnTo>
                  <a:lnTo>
                    <a:pt x="17838" y="13895"/>
                  </a:lnTo>
                  <a:lnTo>
                    <a:pt x="17679" y="13839"/>
                  </a:lnTo>
                  <a:lnTo>
                    <a:pt x="17533" y="13768"/>
                  </a:lnTo>
                  <a:lnTo>
                    <a:pt x="17374" y="13683"/>
                  </a:lnTo>
                  <a:lnTo>
                    <a:pt x="17250" y="13570"/>
                  </a:lnTo>
                  <a:lnTo>
                    <a:pt x="17137" y="13429"/>
                  </a:lnTo>
                  <a:lnTo>
                    <a:pt x="17058" y="13302"/>
                  </a:lnTo>
                  <a:lnTo>
                    <a:pt x="16968" y="13160"/>
                  </a:lnTo>
                  <a:lnTo>
                    <a:pt x="16923" y="13033"/>
                  </a:lnTo>
                  <a:lnTo>
                    <a:pt x="16923" y="12892"/>
                  </a:lnTo>
                  <a:lnTo>
                    <a:pt x="16923" y="12425"/>
                  </a:lnTo>
                  <a:lnTo>
                    <a:pt x="16923" y="11704"/>
                  </a:lnTo>
                  <a:lnTo>
                    <a:pt x="16923" y="10743"/>
                  </a:lnTo>
                  <a:lnTo>
                    <a:pt x="16923" y="9683"/>
                  </a:lnTo>
                  <a:lnTo>
                    <a:pt x="16923" y="8608"/>
                  </a:lnTo>
                  <a:lnTo>
                    <a:pt x="16923" y="7520"/>
                  </a:lnTo>
                  <a:lnTo>
                    <a:pt x="16923" y="6545"/>
                  </a:lnTo>
                  <a:lnTo>
                    <a:pt x="16923" y="5781"/>
                  </a:lnTo>
                  <a:lnTo>
                    <a:pt x="16708" y="5937"/>
                  </a:lnTo>
                  <a:lnTo>
                    <a:pt x="16448" y="6078"/>
                  </a:lnTo>
                  <a:lnTo>
                    <a:pt x="16188" y="6219"/>
                  </a:lnTo>
                  <a:lnTo>
                    <a:pt x="15883" y="6290"/>
                  </a:lnTo>
                  <a:lnTo>
                    <a:pt x="15578" y="6347"/>
                  </a:lnTo>
                  <a:lnTo>
                    <a:pt x="15251" y="6375"/>
                  </a:lnTo>
                  <a:lnTo>
                    <a:pt x="14900" y="6403"/>
                  </a:lnTo>
                  <a:lnTo>
                    <a:pt x="14584" y="6403"/>
                  </a:lnTo>
                  <a:lnTo>
                    <a:pt x="14234" y="6375"/>
                  </a:lnTo>
                  <a:lnTo>
                    <a:pt x="13884" y="6318"/>
                  </a:lnTo>
                  <a:lnTo>
                    <a:pt x="13556" y="6262"/>
                  </a:lnTo>
                  <a:lnTo>
                    <a:pt x="13240" y="6191"/>
                  </a:lnTo>
                  <a:lnTo>
                    <a:pt x="12935" y="6106"/>
                  </a:lnTo>
                  <a:lnTo>
                    <a:pt x="12652" y="5993"/>
                  </a:lnTo>
                  <a:lnTo>
                    <a:pt x="12392" y="5880"/>
                  </a:lnTo>
                  <a:lnTo>
                    <a:pt x="12155" y="5781"/>
                  </a:lnTo>
                  <a:lnTo>
                    <a:pt x="11974" y="5668"/>
                  </a:lnTo>
                  <a:lnTo>
                    <a:pt x="11828" y="5555"/>
                  </a:lnTo>
                  <a:lnTo>
                    <a:pt x="11692" y="5456"/>
                  </a:lnTo>
                  <a:lnTo>
                    <a:pt x="11590" y="5343"/>
                  </a:lnTo>
                  <a:lnTo>
                    <a:pt x="11500" y="5230"/>
                  </a:lnTo>
                  <a:lnTo>
                    <a:pt x="11432" y="5131"/>
                  </a:lnTo>
                  <a:lnTo>
                    <a:pt x="11410" y="4990"/>
                  </a:lnTo>
                  <a:lnTo>
                    <a:pt x="11387" y="4876"/>
                  </a:lnTo>
                  <a:lnTo>
                    <a:pt x="11387" y="4749"/>
                  </a:lnTo>
                  <a:lnTo>
                    <a:pt x="11410" y="4608"/>
                  </a:lnTo>
                  <a:lnTo>
                    <a:pt x="11477" y="4452"/>
                  </a:lnTo>
                  <a:lnTo>
                    <a:pt x="11545" y="4283"/>
                  </a:lnTo>
                  <a:lnTo>
                    <a:pt x="11737" y="3929"/>
                  </a:lnTo>
                  <a:lnTo>
                    <a:pt x="12020" y="3548"/>
                  </a:lnTo>
                  <a:lnTo>
                    <a:pt x="12178" y="3307"/>
                  </a:lnTo>
                  <a:lnTo>
                    <a:pt x="12279" y="3067"/>
                  </a:lnTo>
                  <a:lnTo>
                    <a:pt x="12370" y="2798"/>
                  </a:lnTo>
                  <a:lnTo>
                    <a:pt x="12438" y="2487"/>
                  </a:lnTo>
                  <a:lnTo>
                    <a:pt x="12471" y="2219"/>
                  </a:lnTo>
                  <a:lnTo>
                    <a:pt x="12471" y="1922"/>
                  </a:lnTo>
                  <a:lnTo>
                    <a:pt x="12438" y="1625"/>
                  </a:lnTo>
                  <a:lnTo>
                    <a:pt x="12370" y="1357"/>
                  </a:lnTo>
                  <a:lnTo>
                    <a:pt x="12279" y="1088"/>
                  </a:lnTo>
                  <a:lnTo>
                    <a:pt x="12133" y="834"/>
                  </a:lnTo>
                  <a:lnTo>
                    <a:pt x="12042" y="735"/>
                  </a:lnTo>
                  <a:lnTo>
                    <a:pt x="11952" y="621"/>
                  </a:lnTo>
                  <a:lnTo>
                    <a:pt x="11850" y="508"/>
                  </a:lnTo>
                  <a:lnTo>
                    <a:pt x="11737" y="424"/>
                  </a:lnTo>
                  <a:lnTo>
                    <a:pt x="11613" y="353"/>
                  </a:lnTo>
                  <a:lnTo>
                    <a:pt x="11477" y="268"/>
                  </a:lnTo>
                  <a:lnTo>
                    <a:pt x="11330" y="212"/>
                  </a:lnTo>
                  <a:lnTo>
                    <a:pt x="11172" y="155"/>
                  </a:lnTo>
                  <a:lnTo>
                    <a:pt x="11003" y="98"/>
                  </a:lnTo>
                  <a:lnTo>
                    <a:pt x="10833" y="70"/>
                  </a:lnTo>
                  <a:lnTo>
                    <a:pt x="10653" y="70"/>
                  </a:lnTo>
                  <a:lnTo>
                    <a:pt x="10438" y="70"/>
                  </a:lnTo>
                  <a:lnTo>
                    <a:pt x="10291" y="70"/>
                  </a:lnTo>
                  <a:lnTo>
                    <a:pt x="10110" y="98"/>
                  </a:lnTo>
                  <a:lnTo>
                    <a:pt x="9986" y="127"/>
                  </a:lnTo>
                  <a:lnTo>
                    <a:pt x="9828" y="183"/>
                  </a:lnTo>
                  <a:lnTo>
                    <a:pt x="9726" y="268"/>
                  </a:lnTo>
                  <a:lnTo>
                    <a:pt x="9591" y="325"/>
                  </a:lnTo>
                  <a:lnTo>
                    <a:pt x="9489" y="424"/>
                  </a:lnTo>
                  <a:lnTo>
                    <a:pt x="9399" y="508"/>
                  </a:lnTo>
                  <a:lnTo>
                    <a:pt x="9308" y="621"/>
                  </a:lnTo>
                  <a:lnTo>
                    <a:pt x="9218" y="735"/>
                  </a:lnTo>
                  <a:lnTo>
                    <a:pt x="9161" y="834"/>
                  </a:lnTo>
                  <a:lnTo>
                    <a:pt x="9094" y="975"/>
                  </a:lnTo>
                  <a:lnTo>
                    <a:pt x="9003" y="1243"/>
                  </a:lnTo>
                  <a:lnTo>
                    <a:pt x="8947" y="1540"/>
                  </a:lnTo>
                  <a:lnTo>
                    <a:pt x="8924" y="1837"/>
                  </a:lnTo>
                  <a:lnTo>
                    <a:pt x="8924" y="2162"/>
                  </a:lnTo>
                  <a:lnTo>
                    <a:pt x="8947" y="2487"/>
                  </a:lnTo>
                  <a:lnTo>
                    <a:pt x="9003" y="2798"/>
                  </a:lnTo>
                  <a:lnTo>
                    <a:pt x="9094" y="3124"/>
                  </a:lnTo>
                  <a:lnTo>
                    <a:pt x="9207" y="3420"/>
                  </a:lnTo>
                  <a:lnTo>
                    <a:pt x="9331" y="3689"/>
                  </a:lnTo>
                  <a:lnTo>
                    <a:pt x="9500" y="3929"/>
                  </a:lnTo>
                  <a:lnTo>
                    <a:pt x="9613" y="4127"/>
                  </a:lnTo>
                  <a:lnTo>
                    <a:pt x="9704" y="4311"/>
                  </a:lnTo>
                  <a:lnTo>
                    <a:pt x="9760" y="4509"/>
                  </a:lnTo>
                  <a:lnTo>
                    <a:pt x="9805" y="4693"/>
                  </a:lnTo>
                  <a:lnTo>
                    <a:pt x="9805" y="4876"/>
                  </a:lnTo>
                  <a:lnTo>
                    <a:pt x="9783" y="5074"/>
                  </a:lnTo>
                  <a:lnTo>
                    <a:pt x="9749" y="5258"/>
                  </a:lnTo>
                  <a:lnTo>
                    <a:pt x="9658" y="5428"/>
                  </a:lnTo>
                  <a:lnTo>
                    <a:pt x="9568" y="5555"/>
                  </a:lnTo>
                  <a:lnTo>
                    <a:pt x="9444" y="5668"/>
                  </a:lnTo>
                  <a:lnTo>
                    <a:pt x="9263" y="5753"/>
                  </a:lnTo>
                  <a:lnTo>
                    <a:pt x="9094" y="5809"/>
                  </a:lnTo>
                  <a:lnTo>
                    <a:pt x="8879" y="5809"/>
                  </a:lnTo>
                  <a:lnTo>
                    <a:pt x="8619" y="5781"/>
                  </a:lnTo>
                  <a:lnTo>
                    <a:pt x="8359" y="5696"/>
                  </a:lnTo>
                  <a:lnTo>
                    <a:pt x="8054" y="5555"/>
                  </a:lnTo>
                  <a:lnTo>
                    <a:pt x="7874" y="5484"/>
                  </a:lnTo>
                  <a:lnTo>
                    <a:pt x="7682" y="5428"/>
                  </a:lnTo>
                  <a:lnTo>
                    <a:pt x="7467" y="5371"/>
                  </a:lnTo>
                  <a:lnTo>
                    <a:pt x="7275" y="5343"/>
                  </a:lnTo>
                  <a:lnTo>
                    <a:pt x="6789" y="5343"/>
                  </a:lnTo>
                  <a:lnTo>
                    <a:pt x="6315" y="5371"/>
                  </a:lnTo>
                  <a:lnTo>
                    <a:pt x="5817" y="5428"/>
                  </a:lnTo>
                  <a:lnTo>
                    <a:pt x="5298" y="5541"/>
                  </a:lnTo>
                  <a:lnTo>
                    <a:pt x="4778" y="5640"/>
                  </a:lnTo>
                  <a:lnTo>
                    <a:pt x="4281" y="5781"/>
                  </a:lnTo>
                  <a:lnTo>
                    <a:pt x="4236" y="5937"/>
                  </a:lnTo>
                  <a:lnTo>
                    <a:pt x="4236" y="6234"/>
                  </a:lnTo>
                  <a:lnTo>
                    <a:pt x="4236" y="6587"/>
                  </a:lnTo>
                  <a:lnTo>
                    <a:pt x="4258" y="6997"/>
                  </a:lnTo>
                  <a:lnTo>
                    <a:pt x="4349" y="7972"/>
                  </a:lnTo>
                  <a:lnTo>
                    <a:pt x="4428" y="9061"/>
                  </a:lnTo>
                  <a:lnTo>
                    <a:pt x="4473" y="9612"/>
                  </a:lnTo>
                  <a:lnTo>
                    <a:pt x="4496" y="10149"/>
                  </a:lnTo>
                  <a:lnTo>
                    <a:pt x="4518" y="10672"/>
                  </a:lnTo>
                  <a:lnTo>
                    <a:pt x="4541" y="11125"/>
                  </a:lnTo>
                  <a:lnTo>
                    <a:pt x="4518" y="11563"/>
                  </a:lnTo>
                  <a:lnTo>
                    <a:pt x="4473" y="11916"/>
                  </a:lnTo>
                  <a:lnTo>
                    <a:pt x="4428" y="12072"/>
                  </a:lnTo>
                  <a:lnTo>
                    <a:pt x="4383" y="12213"/>
                  </a:lnTo>
                  <a:lnTo>
                    <a:pt x="4349" y="12326"/>
                  </a:lnTo>
                  <a:lnTo>
                    <a:pt x="4281" y="12397"/>
                  </a:lnTo>
                  <a:close/>
                </a:path>
              </a:pathLst>
            </a:custGeom>
            <a:solidFill>
              <a:schemeClr val="hlink"/>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hlink"/>
              </a:extrusionClr>
              <a:contourClr>
                <a:schemeClr val="hlink"/>
              </a:contourClr>
            </a:sp3d>
          </p:spPr>
          <p:txBody>
            <a:bodyPr>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200">
                  <a:latin typeface="Times New Roman" panose="02020603050405020304" pitchFamily="18" charset="0"/>
                </a:rPr>
                <a:t>Distributions</a:t>
              </a:r>
            </a:p>
          </p:txBody>
        </p:sp>
        <p:sp>
          <p:nvSpPr>
            <p:cNvPr id="45068" name="Puzzle3">
              <a:extLst>
                <a:ext uri="{FF2B5EF4-FFF2-40B4-BE49-F238E27FC236}">
                  <a16:creationId xmlns:a16="http://schemas.microsoft.com/office/drawing/2014/main" id="{6120E758-9610-45B9-AD7F-291A47C8AD7E}"/>
                </a:ext>
              </a:extLst>
            </p:cNvPr>
            <p:cNvSpPr>
              <a:spLocks noChangeAspect="1" noEditPoints="1" noChangeArrowheads="1"/>
            </p:cNvSpPr>
            <p:nvPr/>
          </p:nvSpPr>
          <p:spPr bwMode="blackWhite">
            <a:xfrm>
              <a:off x="2897" y="2916"/>
              <a:ext cx="607" cy="836"/>
            </a:xfrm>
            <a:custGeom>
              <a:avLst/>
              <a:gdLst>
                <a:gd name="T0" fmla="*/ 1068 w 21600"/>
                <a:gd name="T1" fmla="*/ 7570 h 21600"/>
                <a:gd name="T2" fmla="*/ 19856 w 21600"/>
                <a:gd name="T3" fmla="*/ 11291 h 21600"/>
              </a:gdLst>
              <a:ahLst/>
              <a:cxnLst/>
              <a:rect l="T0" t="T1" r="T2" b="T3"/>
              <a:pathLst>
                <a:path w="21600" h="21600">
                  <a:moveTo>
                    <a:pt x="6580" y="20830"/>
                  </a:moveTo>
                  <a:lnTo>
                    <a:pt x="7062" y="20960"/>
                  </a:lnTo>
                  <a:lnTo>
                    <a:pt x="7474" y="21026"/>
                  </a:lnTo>
                  <a:lnTo>
                    <a:pt x="7885" y="21052"/>
                  </a:lnTo>
                  <a:lnTo>
                    <a:pt x="8207" y="21052"/>
                  </a:lnTo>
                  <a:lnTo>
                    <a:pt x="8511" y="21000"/>
                  </a:lnTo>
                  <a:lnTo>
                    <a:pt x="8779" y="20934"/>
                  </a:lnTo>
                  <a:lnTo>
                    <a:pt x="8994" y="20830"/>
                  </a:lnTo>
                  <a:lnTo>
                    <a:pt x="9119" y="20700"/>
                  </a:lnTo>
                  <a:lnTo>
                    <a:pt x="9262" y="20556"/>
                  </a:lnTo>
                  <a:lnTo>
                    <a:pt x="9333" y="20400"/>
                  </a:lnTo>
                  <a:lnTo>
                    <a:pt x="9369" y="20230"/>
                  </a:lnTo>
                  <a:lnTo>
                    <a:pt x="9369" y="20034"/>
                  </a:lnTo>
                  <a:lnTo>
                    <a:pt x="9298" y="19852"/>
                  </a:lnTo>
                  <a:lnTo>
                    <a:pt x="9190" y="19682"/>
                  </a:lnTo>
                  <a:lnTo>
                    <a:pt x="9065" y="19500"/>
                  </a:lnTo>
                  <a:lnTo>
                    <a:pt x="8886" y="19330"/>
                  </a:lnTo>
                  <a:lnTo>
                    <a:pt x="8618" y="19108"/>
                  </a:lnTo>
                  <a:lnTo>
                    <a:pt x="8403" y="18847"/>
                  </a:lnTo>
                  <a:lnTo>
                    <a:pt x="8243" y="18573"/>
                  </a:lnTo>
                  <a:lnTo>
                    <a:pt x="8100" y="18300"/>
                  </a:lnTo>
                  <a:lnTo>
                    <a:pt x="7992" y="18000"/>
                  </a:lnTo>
                  <a:lnTo>
                    <a:pt x="7956" y="17700"/>
                  </a:lnTo>
                  <a:lnTo>
                    <a:pt x="7956" y="17426"/>
                  </a:lnTo>
                  <a:lnTo>
                    <a:pt x="7992" y="17126"/>
                  </a:lnTo>
                  <a:lnTo>
                    <a:pt x="8100" y="16878"/>
                  </a:lnTo>
                  <a:lnTo>
                    <a:pt x="8243" y="16630"/>
                  </a:lnTo>
                  <a:lnTo>
                    <a:pt x="8332" y="16500"/>
                  </a:lnTo>
                  <a:lnTo>
                    <a:pt x="8439" y="16369"/>
                  </a:lnTo>
                  <a:lnTo>
                    <a:pt x="8582" y="16278"/>
                  </a:lnTo>
                  <a:lnTo>
                    <a:pt x="8707" y="16173"/>
                  </a:lnTo>
                  <a:lnTo>
                    <a:pt x="8850" y="16095"/>
                  </a:lnTo>
                  <a:lnTo>
                    <a:pt x="9029" y="16017"/>
                  </a:lnTo>
                  <a:lnTo>
                    <a:pt x="9226" y="15952"/>
                  </a:lnTo>
                  <a:lnTo>
                    <a:pt x="9405" y="15873"/>
                  </a:lnTo>
                  <a:lnTo>
                    <a:pt x="9637" y="15847"/>
                  </a:lnTo>
                  <a:lnTo>
                    <a:pt x="9852" y="15795"/>
                  </a:lnTo>
                  <a:lnTo>
                    <a:pt x="10120" y="15769"/>
                  </a:lnTo>
                  <a:lnTo>
                    <a:pt x="10370" y="15769"/>
                  </a:lnTo>
                  <a:lnTo>
                    <a:pt x="10710" y="15769"/>
                  </a:lnTo>
                  <a:lnTo>
                    <a:pt x="10978" y="15769"/>
                  </a:lnTo>
                  <a:lnTo>
                    <a:pt x="11264" y="15795"/>
                  </a:lnTo>
                  <a:lnTo>
                    <a:pt x="11533" y="15847"/>
                  </a:lnTo>
                  <a:lnTo>
                    <a:pt x="11765" y="15900"/>
                  </a:lnTo>
                  <a:lnTo>
                    <a:pt x="12015" y="15952"/>
                  </a:lnTo>
                  <a:lnTo>
                    <a:pt x="12212" y="16017"/>
                  </a:lnTo>
                  <a:lnTo>
                    <a:pt x="12427" y="16095"/>
                  </a:lnTo>
                  <a:lnTo>
                    <a:pt x="12605" y="16173"/>
                  </a:lnTo>
                  <a:lnTo>
                    <a:pt x="12766" y="16278"/>
                  </a:lnTo>
                  <a:lnTo>
                    <a:pt x="12909" y="16369"/>
                  </a:lnTo>
                  <a:lnTo>
                    <a:pt x="13035" y="16473"/>
                  </a:lnTo>
                  <a:lnTo>
                    <a:pt x="13249" y="16695"/>
                  </a:lnTo>
                  <a:lnTo>
                    <a:pt x="13428" y="16943"/>
                  </a:lnTo>
                  <a:lnTo>
                    <a:pt x="13517" y="17204"/>
                  </a:lnTo>
                  <a:lnTo>
                    <a:pt x="13589" y="17478"/>
                  </a:lnTo>
                  <a:lnTo>
                    <a:pt x="13589" y="17752"/>
                  </a:lnTo>
                  <a:lnTo>
                    <a:pt x="13517" y="18026"/>
                  </a:lnTo>
                  <a:lnTo>
                    <a:pt x="13428" y="18273"/>
                  </a:lnTo>
                  <a:lnTo>
                    <a:pt x="13285" y="18521"/>
                  </a:lnTo>
                  <a:lnTo>
                    <a:pt x="13106" y="18756"/>
                  </a:lnTo>
                  <a:lnTo>
                    <a:pt x="12874" y="18978"/>
                  </a:lnTo>
                  <a:lnTo>
                    <a:pt x="12427" y="19356"/>
                  </a:lnTo>
                  <a:lnTo>
                    <a:pt x="12123" y="19682"/>
                  </a:lnTo>
                  <a:lnTo>
                    <a:pt x="12015" y="19800"/>
                  </a:lnTo>
                  <a:lnTo>
                    <a:pt x="11908" y="19956"/>
                  </a:lnTo>
                  <a:lnTo>
                    <a:pt x="11872" y="20073"/>
                  </a:lnTo>
                  <a:lnTo>
                    <a:pt x="11872" y="20204"/>
                  </a:lnTo>
                  <a:lnTo>
                    <a:pt x="11872" y="20334"/>
                  </a:lnTo>
                  <a:lnTo>
                    <a:pt x="11944" y="20426"/>
                  </a:lnTo>
                  <a:lnTo>
                    <a:pt x="12051" y="20530"/>
                  </a:lnTo>
                  <a:lnTo>
                    <a:pt x="12176" y="20634"/>
                  </a:lnTo>
                  <a:lnTo>
                    <a:pt x="12319" y="20726"/>
                  </a:lnTo>
                  <a:lnTo>
                    <a:pt x="12534" y="20830"/>
                  </a:lnTo>
                  <a:lnTo>
                    <a:pt x="12766" y="20934"/>
                  </a:lnTo>
                  <a:lnTo>
                    <a:pt x="13070" y="21026"/>
                  </a:lnTo>
                  <a:lnTo>
                    <a:pt x="13428" y="21130"/>
                  </a:lnTo>
                  <a:lnTo>
                    <a:pt x="13875" y="21234"/>
                  </a:lnTo>
                  <a:lnTo>
                    <a:pt x="14322" y="21326"/>
                  </a:lnTo>
                  <a:lnTo>
                    <a:pt x="14787" y="21404"/>
                  </a:lnTo>
                  <a:lnTo>
                    <a:pt x="15305" y="21482"/>
                  </a:lnTo>
                  <a:lnTo>
                    <a:pt x="15824" y="21534"/>
                  </a:lnTo>
                  <a:lnTo>
                    <a:pt x="16378" y="21586"/>
                  </a:lnTo>
                  <a:lnTo>
                    <a:pt x="16897" y="21613"/>
                  </a:lnTo>
                  <a:lnTo>
                    <a:pt x="17433" y="21613"/>
                  </a:lnTo>
                  <a:lnTo>
                    <a:pt x="17988" y="21613"/>
                  </a:lnTo>
                  <a:lnTo>
                    <a:pt x="18506" y="21586"/>
                  </a:lnTo>
                  <a:lnTo>
                    <a:pt x="18989" y="21508"/>
                  </a:lnTo>
                  <a:lnTo>
                    <a:pt x="19436" y="21430"/>
                  </a:lnTo>
                  <a:lnTo>
                    <a:pt x="19883" y="21326"/>
                  </a:lnTo>
                  <a:lnTo>
                    <a:pt x="20258" y="21208"/>
                  </a:lnTo>
                  <a:lnTo>
                    <a:pt x="20598" y="21026"/>
                  </a:lnTo>
                  <a:lnTo>
                    <a:pt x="20527" y="20726"/>
                  </a:lnTo>
                  <a:lnTo>
                    <a:pt x="20455" y="20426"/>
                  </a:lnTo>
                  <a:lnTo>
                    <a:pt x="20401" y="20100"/>
                  </a:lnTo>
                  <a:lnTo>
                    <a:pt x="20401" y="19747"/>
                  </a:lnTo>
                  <a:lnTo>
                    <a:pt x="20366" y="19030"/>
                  </a:lnTo>
                  <a:lnTo>
                    <a:pt x="20401" y="18300"/>
                  </a:lnTo>
                  <a:lnTo>
                    <a:pt x="20455" y="17595"/>
                  </a:lnTo>
                  <a:lnTo>
                    <a:pt x="20527" y="16969"/>
                  </a:lnTo>
                  <a:lnTo>
                    <a:pt x="20598" y="16447"/>
                  </a:lnTo>
                  <a:lnTo>
                    <a:pt x="20598" y="16017"/>
                  </a:lnTo>
                  <a:lnTo>
                    <a:pt x="20598" y="15873"/>
                  </a:lnTo>
                  <a:lnTo>
                    <a:pt x="20491" y="15717"/>
                  </a:lnTo>
                  <a:lnTo>
                    <a:pt x="20401" y="15573"/>
                  </a:lnTo>
                  <a:lnTo>
                    <a:pt x="20223" y="15417"/>
                  </a:lnTo>
                  <a:lnTo>
                    <a:pt x="20044" y="15300"/>
                  </a:lnTo>
                  <a:lnTo>
                    <a:pt x="19811" y="15195"/>
                  </a:lnTo>
                  <a:lnTo>
                    <a:pt x="19561" y="15091"/>
                  </a:lnTo>
                  <a:lnTo>
                    <a:pt x="19329" y="15026"/>
                  </a:lnTo>
                  <a:lnTo>
                    <a:pt x="19060" y="14973"/>
                  </a:lnTo>
                  <a:lnTo>
                    <a:pt x="18774" y="14921"/>
                  </a:lnTo>
                  <a:lnTo>
                    <a:pt x="18542" y="14921"/>
                  </a:lnTo>
                  <a:lnTo>
                    <a:pt x="18256" y="14921"/>
                  </a:lnTo>
                  <a:lnTo>
                    <a:pt x="18023" y="14973"/>
                  </a:lnTo>
                  <a:lnTo>
                    <a:pt x="17791" y="15052"/>
                  </a:lnTo>
                  <a:lnTo>
                    <a:pt x="17576" y="15143"/>
                  </a:lnTo>
                  <a:lnTo>
                    <a:pt x="17398" y="15273"/>
                  </a:lnTo>
                  <a:lnTo>
                    <a:pt x="17201" y="15391"/>
                  </a:lnTo>
                  <a:lnTo>
                    <a:pt x="16950" y="15521"/>
                  </a:lnTo>
                  <a:lnTo>
                    <a:pt x="16682" y="15600"/>
                  </a:lnTo>
                  <a:lnTo>
                    <a:pt x="16378" y="15652"/>
                  </a:lnTo>
                  <a:lnTo>
                    <a:pt x="16039" y="15678"/>
                  </a:lnTo>
                  <a:lnTo>
                    <a:pt x="15681" y="15652"/>
                  </a:lnTo>
                  <a:lnTo>
                    <a:pt x="15305" y="15626"/>
                  </a:lnTo>
                  <a:lnTo>
                    <a:pt x="14966" y="15547"/>
                  </a:lnTo>
                  <a:lnTo>
                    <a:pt x="14626" y="15443"/>
                  </a:lnTo>
                  <a:lnTo>
                    <a:pt x="14286" y="15300"/>
                  </a:lnTo>
                  <a:lnTo>
                    <a:pt x="13964" y="15143"/>
                  </a:lnTo>
                  <a:lnTo>
                    <a:pt x="13696" y="14947"/>
                  </a:lnTo>
                  <a:lnTo>
                    <a:pt x="13589" y="14817"/>
                  </a:lnTo>
                  <a:lnTo>
                    <a:pt x="13482" y="14700"/>
                  </a:lnTo>
                  <a:lnTo>
                    <a:pt x="13392" y="14569"/>
                  </a:lnTo>
                  <a:lnTo>
                    <a:pt x="13321" y="14426"/>
                  </a:lnTo>
                  <a:lnTo>
                    <a:pt x="13249" y="14269"/>
                  </a:lnTo>
                  <a:lnTo>
                    <a:pt x="13213" y="14126"/>
                  </a:lnTo>
                  <a:lnTo>
                    <a:pt x="13178" y="13943"/>
                  </a:lnTo>
                  <a:lnTo>
                    <a:pt x="13178" y="13773"/>
                  </a:lnTo>
                  <a:lnTo>
                    <a:pt x="13178" y="13565"/>
                  </a:lnTo>
                  <a:lnTo>
                    <a:pt x="13213" y="13369"/>
                  </a:lnTo>
                  <a:lnTo>
                    <a:pt x="13249" y="13173"/>
                  </a:lnTo>
                  <a:lnTo>
                    <a:pt x="13321" y="12991"/>
                  </a:lnTo>
                  <a:lnTo>
                    <a:pt x="13392" y="12847"/>
                  </a:lnTo>
                  <a:lnTo>
                    <a:pt x="13482" y="12691"/>
                  </a:lnTo>
                  <a:lnTo>
                    <a:pt x="13589" y="12547"/>
                  </a:lnTo>
                  <a:lnTo>
                    <a:pt x="13732" y="12417"/>
                  </a:lnTo>
                  <a:lnTo>
                    <a:pt x="14000" y="12195"/>
                  </a:lnTo>
                  <a:lnTo>
                    <a:pt x="14340" y="11986"/>
                  </a:lnTo>
                  <a:lnTo>
                    <a:pt x="14698" y="11843"/>
                  </a:lnTo>
                  <a:lnTo>
                    <a:pt x="15073" y="11739"/>
                  </a:lnTo>
                  <a:lnTo>
                    <a:pt x="15449" y="11660"/>
                  </a:lnTo>
                  <a:lnTo>
                    <a:pt x="15824" y="11621"/>
                  </a:lnTo>
                  <a:lnTo>
                    <a:pt x="16200" y="11621"/>
                  </a:lnTo>
                  <a:lnTo>
                    <a:pt x="16575" y="11660"/>
                  </a:lnTo>
                  <a:lnTo>
                    <a:pt x="16933" y="11713"/>
                  </a:lnTo>
                  <a:lnTo>
                    <a:pt x="17272" y="11817"/>
                  </a:lnTo>
                  <a:lnTo>
                    <a:pt x="17541" y="11947"/>
                  </a:lnTo>
                  <a:lnTo>
                    <a:pt x="17791" y="12091"/>
                  </a:lnTo>
                  <a:lnTo>
                    <a:pt x="17916" y="12195"/>
                  </a:lnTo>
                  <a:lnTo>
                    <a:pt x="18095" y="12286"/>
                  </a:lnTo>
                  <a:lnTo>
                    <a:pt x="18292" y="12391"/>
                  </a:lnTo>
                  <a:lnTo>
                    <a:pt x="18470" y="12443"/>
                  </a:lnTo>
                  <a:lnTo>
                    <a:pt x="18703" y="12521"/>
                  </a:lnTo>
                  <a:lnTo>
                    <a:pt x="18917" y="12547"/>
                  </a:lnTo>
                  <a:lnTo>
                    <a:pt x="19150" y="12573"/>
                  </a:lnTo>
                  <a:lnTo>
                    <a:pt x="19400" y="12586"/>
                  </a:lnTo>
                  <a:lnTo>
                    <a:pt x="19633" y="12586"/>
                  </a:lnTo>
                  <a:lnTo>
                    <a:pt x="19883" y="12573"/>
                  </a:lnTo>
                  <a:lnTo>
                    <a:pt x="20115" y="12521"/>
                  </a:lnTo>
                  <a:lnTo>
                    <a:pt x="20366" y="12469"/>
                  </a:lnTo>
                  <a:lnTo>
                    <a:pt x="20598" y="12417"/>
                  </a:lnTo>
                  <a:lnTo>
                    <a:pt x="20849" y="12313"/>
                  </a:lnTo>
                  <a:lnTo>
                    <a:pt x="21045" y="12221"/>
                  </a:lnTo>
                  <a:lnTo>
                    <a:pt x="21296" y="12091"/>
                  </a:lnTo>
                  <a:lnTo>
                    <a:pt x="21349" y="12013"/>
                  </a:lnTo>
                  <a:lnTo>
                    <a:pt x="21456" y="11947"/>
                  </a:lnTo>
                  <a:lnTo>
                    <a:pt x="21528" y="11843"/>
                  </a:lnTo>
                  <a:lnTo>
                    <a:pt x="21564" y="11713"/>
                  </a:lnTo>
                  <a:lnTo>
                    <a:pt x="21671" y="11465"/>
                  </a:lnTo>
                  <a:lnTo>
                    <a:pt x="21707" y="11165"/>
                  </a:lnTo>
                  <a:lnTo>
                    <a:pt x="21707" y="10813"/>
                  </a:lnTo>
                  <a:lnTo>
                    <a:pt x="21707" y="10460"/>
                  </a:lnTo>
                  <a:lnTo>
                    <a:pt x="21635" y="10082"/>
                  </a:lnTo>
                  <a:lnTo>
                    <a:pt x="21564" y="9717"/>
                  </a:lnTo>
                  <a:lnTo>
                    <a:pt x="21349" y="8908"/>
                  </a:lnTo>
                  <a:lnTo>
                    <a:pt x="21117" y="8191"/>
                  </a:lnTo>
                  <a:lnTo>
                    <a:pt x="20849" y="7539"/>
                  </a:lnTo>
                  <a:lnTo>
                    <a:pt x="20598" y="7030"/>
                  </a:lnTo>
                  <a:lnTo>
                    <a:pt x="20044" y="7108"/>
                  </a:lnTo>
                  <a:lnTo>
                    <a:pt x="19472" y="7160"/>
                  </a:lnTo>
                  <a:lnTo>
                    <a:pt x="18882" y="7213"/>
                  </a:lnTo>
                  <a:lnTo>
                    <a:pt x="18256" y="7213"/>
                  </a:lnTo>
                  <a:lnTo>
                    <a:pt x="17684" y="7213"/>
                  </a:lnTo>
                  <a:lnTo>
                    <a:pt x="17094" y="7186"/>
                  </a:lnTo>
                  <a:lnTo>
                    <a:pt x="16503" y="7160"/>
                  </a:lnTo>
                  <a:lnTo>
                    <a:pt x="16003" y="7108"/>
                  </a:lnTo>
                  <a:lnTo>
                    <a:pt x="15001" y="7004"/>
                  </a:lnTo>
                  <a:lnTo>
                    <a:pt x="14215" y="6913"/>
                  </a:lnTo>
                  <a:lnTo>
                    <a:pt x="13696" y="6834"/>
                  </a:lnTo>
                  <a:lnTo>
                    <a:pt x="13517" y="6808"/>
                  </a:lnTo>
                  <a:lnTo>
                    <a:pt x="13070" y="6652"/>
                  </a:lnTo>
                  <a:lnTo>
                    <a:pt x="12695" y="6482"/>
                  </a:lnTo>
                  <a:lnTo>
                    <a:pt x="12355" y="6313"/>
                  </a:lnTo>
                  <a:lnTo>
                    <a:pt x="12123" y="6104"/>
                  </a:lnTo>
                  <a:lnTo>
                    <a:pt x="11908" y="5882"/>
                  </a:lnTo>
                  <a:lnTo>
                    <a:pt x="11765" y="5660"/>
                  </a:lnTo>
                  <a:lnTo>
                    <a:pt x="11676" y="5426"/>
                  </a:lnTo>
                  <a:lnTo>
                    <a:pt x="11604" y="5204"/>
                  </a:lnTo>
                  <a:lnTo>
                    <a:pt x="11604" y="4956"/>
                  </a:lnTo>
                  <a:lnTo>
                    <a:pt x="11640" y="4734"/>
                  </a:lnTo>
                  <a:lnTo>
                    <a:pt x="11711" y="4500"/>
                  </a:lnTo>
                  <a:lnTo>
                    <a:pt x="11801" y="4304"/>
                  </a:lnTo>
                  <a:lnTo>
                    <a:pt x="11908" y="4108"/>
                  </a:lnTo>
                  <a:lnTo>
                    <a:pt x="12087" y="3926"/>
                  </a:lnTo>
                  <a:lnTo>
                    <a:pt x="12284" y="3756"/>
                  </a:lnTo>
                  <a:lnTo>
                    <a:pt x="12498" y="3626"/>
                  </a:lnTo>
                  <a:lnTo>
                    <a:pt x="12695" y="3482"/>
                  </a:lnTo>
                  <a:lnTo>
                    <a:pt x="12874" y="3273"/>
                  </a:lnTo>
                  <a:lnTo>
                    <a:pt x="13035" y="3052"/>
                  </a:lnTo>
                  <a:lnTo>
                    <a:pt x="13178" y="2778"/>
                  </a:lnTo>
                  <a:lnTo>
                    <a:pt x="13285" y="2504"/>
                  </a:lnTo>
                  <a:lnTo>
                    <a:pt x="13321" y="2204"/>
                  </a:lnTo>
                  <a:lnTo>
                    <a:pt x="13356" y="1904"/>
                  </a:lnTo>
                  <a:lnTo>
                    <a:pt x="13285" y="1604"/>
                  </a:lnTo>
                  <a:lnTo>
                    <a:pt x="13178" y="1304"/>
                  </a:lnTo>
                  <a:lnTo>
                    <a:pt x="13035" y="1017"/>
                  </a:lnTo>
                  <a:lnTo>
                    <a:pt x="12945" y="900"/>
                  </a:lnTo>
                  <a:lnTo>
                    <a:pt x="12802" y="769"/>
                  </a:lnTo>
                  <a:lnTo>
                    <a:pt x="12659" y="652"/>
                  </a:lnTo>
                  <a:lnTo>
                    <a:pt x="12498" y="547"/>
                  </a:lnTo>
                  <a:lnTo>
                    <a:pt x="12319" y="443"/>
                  </a:lnTo>
                  <a:lnTo>
                    <a:pt x="12123" y="352"/>
                  </a:lnTo>
                  <a:lnTo>
                    <a:pt x="11872" y="273"/>
                  </a:lnTo>
                  <a:lnTo>
                    <a:pt x="11640" y="221"/>
                  </a:lnTo>
                  <a:lnTo>
                    <a:pt x="11354" y="143"/>
                  </a:lnTo>
                  <a:lnTo>
                    <a:pt x="11086" y="117"/>
                  </a:lnTo>
                  <a:lnTo>
                    <a:pt x="10782" y="91"/>
                  </a:lnTo>
                  <a:lnTo>
                    <a:pt x="10424" y="91"/>
                  </a:lnTo>
                  <a:lnTo>
                    <a:pt x="10120" y="91"/>
                  </a:lnTo>
                  <a:lnTo>
                    <a:pt x="9816" y="117"/>
                  </a:lnTo>
                  <a:lnTo>
                    <a:pt x="9548" y="143"/>
                  </a:lnTo>
                  <a:lnTo>
                    <a:pt x="9298" y="195"/>
                  </a:lnTo>
                  <a:lnTo>
                    <a:pt x="9065" y="247"/>
                  </a:lnTo>
                  <a:lnTo>
                    <a:pt x="8815" y="300"/>
                  </a:lnTo>
                  <a:lnTo>
                    <a:pt x="8618" y="378"/>
                  </a:lnTo>
                  <a:lnTo>
                    <a:pt x="8403" y="469"/>
                  </a:lnTo>
                  <a:lnTo>
                    <a:pt x="8243" y="547"/>
                  </a:lnTo>
                  <a:lnTo>
                    <a:pt x="8064" y="652"/>
                  </a:lnTo>
                  <a:lnTo>
                    <a:pt x="7921" y="743"/>
                  </a:lnTo>
                  <a:lnTo>
                    <a:pt x="7796" y="873"/>
                  </a:lnTo>
                  <a:lnTo>
                    <a:pt x="7581" y="1095"/>
                  </a:lnTo>
                  <a:lnTo>
                    <a:pt x="7402" y="1369"/>
                  </a:lnTo>
                  <a:lnTo>
                    <a:pt x="7313" y="1630"/>
                  </a:lnTo>
                  <a:lnTo>
                    <a:pt x="7277" y="1930"/>
                  </a:lnTo>
                  <a:lnTo>
                    <a:pt x="7277" y="2204"/>
                  </a:lnTo>
                  <a:lnTo>
                    <a:pt x="7313" y="2478"/>
                  </a:lnTo>
                  <a:lnTo>
                    <a:pt x="7402" y="2752"/>
                  </a:lnTo>
                  <a:lnTo>
                    <a:pt x="7581" y="3000"/>
                  </a:lnTo>
                  <a:lnTo>
                    <a:pt x="7796" y="3221"/>
                  </a:lnTo>
                  <a:lnTo>
                    <a:pt x="8028" y="3456"/>
                  </a:lnTo>
                  <a:lnTo>
                    <a:pt x="8260" y="3652"/>
                  </a:lnTo>
                  <a:lnTo>
                    <a:pt x="8475" y="3873"/>
                  </a:lnTo>
                  <a:lnTo>
                    <a:pt x="8654" y="4108"/>
                  </a:lnTo>
                  <a:lnTo>
                    <a:pt x="8743" y="4330"/>
                  </a:lnTo>
                  <a:lnTo>
                    <a:pt x="8815" y="4578"/>
                  </a:lnTo>
                  <a:lnTo>
                    <a:pt x="8815" y="4826"/>
                  </a:lnTo>
                  <a:lnTo>
                    <a:pt x="8779" y="5073"/>
                  </a:lnTo>
                  <a:lnTo>
                    <a:pt x="8690" y="5308"/>
                  </a:lnTo>
                  <a:lnTo>
                    <a:pt x="8547" y="5556"/>
                  </a:lnTo>
                  <a:lnTo>
                    <a:pt x="8332" y="5778"/>
                  </a:lnTo>
                  <a:lnTo>
                    <a:pt x="8100" y="5986"/>
                  </a:lnTo>
                  <a:lnTo>
                    <a:pt x="7796" y="6208"/>
                  </a:lnTo>
                  <a:lnTo>
                    <a:pt x="7438" y="6378"/>
                  </a:lnTo>
                  <a:lnTo>
                    <a:pt x="7027" y="6534"/>
                  </a:lnTo>
                  <a:lnTo>
                    <a:pt x="6544" y="6678"/>
                  </a:lnTo>
                  <a:lnTo>
                    <a:pt x="6043" y="6808"/>
                  </a:lnTo>
                  <a:lnTo>
                    <a:pt x="5632" y="6808"/>
                  </a:lnTo>
                  <a:lnTo>
                    <a:pt x="5078" y="6808"/>
                  </a:lnTo>
                  <a:lnTo>
                    <a:pt x="4488" y="6808"/>
                  </a:lnTo>
                  <a:lnTo>
                    <a:pt x="3808" y="6808"/>
                  </a:lnTo>
                  <a:lnTo>
                    <a:pt x="3075" y="6808"/>
                  </a:lnTo>
                  <a:lnTo>
                    <a:pt x="2288" y="6808"/>
                  </a:lnTo>
                  <a:lnTo>
                    <a:pt x="1466" y="6808"/>
                  </a:lnTo>
                  <a:lnTo>
                    <a:pt x="607" y="6808"/>
                  </a:lnTo>
                  <a:lnTo>
                    <a:pt x="500" y="7239"/>
                  </a:lnTo>
                  <a:lnTo>
                    <a:pt x="375" y="7839"/>
                  </a:lnTo>
                  <a:lnTo>
                    <a:pt x="268" y="8491"/>
                  </a:lnTo>
                  <a:lnTo>
                    <a:pt x="160" y="9182"/>
                  </a:lnTo>
                  <a:lnTo>
                    <a:pt x="53" y="9860"/>
                  </a:lnTo>
                  <a:lnTo>
                    <a:pt x="17" y="10486"/>
                  </a:lnTo>
                  <a:lnTo>
                    <a:pt x="17" y="10969"/>
                  </a:lnTo>
                  <a:lnTo>
                    <a:pt x="17" y="11295"/>
                  </a:lnTo>
                  <a:lnTo>
                    <a:pt x="125" y="11465"/>
                  </a:lnTo>
                  <a:lnTo>
                    <a:pt x="232" y="11634"/>
                  </a:lnTo>
                  <a:lnTo>
                    <a:pt x="411" y="11765"/>
                  </a:lnTo>
                  <a:lnTo>
                    <a:pt x="607" y="11895"/>
                  </a:lnTo>
                  <a:lnTo>
                    <a:pt x="858" y="12013"/>
                  </a:lnTo>
                  <a:lnTo>
                    <a:pt x="1126" y="12091"/>
                  </a:lnTo>
                  <a:lnTo>
                    <a:pt x="1430" y="12169"/>
                  </a:lnTo>
                  <a:lnTo>
                    <a:pt x="1716" y="12221"/>
                  </a:lnTo>
                  <a:lnTo>
                    <a:pt x="2056" y="12247"/>
                  </a:lnTo>
                  <a:lnTo>
                    <a:pt x="2360" y="12260"/>
                  </a:lnTo>
                  <a:lnTo>
                    <a:pt x="2664" y="12247"/>
                  </a:lnTo>
                  <a:lnTo>
                    <a:pt x="2986" y="12221"/>
                  </a:lnTo>
                  <a:lnTo>
                    <a:pt x="3290" y="12169"/>
                  </a:lnTo>
                  <a:lnTo>
                    <a:pt x="3558" y="12065"/>
                  </a:lnTo>
                  <a:lnTo>
                    <a:pt x="3808" y="11960"/>
                  </a:lnTo>
                  <a:lnTo>
                    <a:pt x="4041" y="11843"/>
                  </a:lnTo>
                  <a:lnTo>
                    <a:pt x="4255" y="11686"/>
                  </a:lnTo>
                  <a:lnTo>
                    <a:pt x="4523" y="11595"/>
                  </a:lnTo>
                  <a:lnTo>
                    <a:pt x="4792" y="11517"/>
                  </a:lnTo>
                  <a:lnTo>
                    <a:pt x="5113" y="11491"/>
                  </a:lnTo>
                  <a:lnTo>
                    <a:pt x="5453" y="11465"/>
                  </a:lnTo>
                  <a:lnTo>
                    <a:pt x="5757" y="11491"/>
                  </a:lnTo>
                  <a:lnTo>
                    <a:pt x="6097" y="11543"/>
                  </a:lnTo>
                  <a:lnTo>
                    <a:pt x="6454" y="11634"/>
                  </a:lnTo>
                  <a:lnTo>
                    <a:pt x="6758" y="11765"/>
                  </a:lnTo>
                  <a:lnTo>
                    <a:pt x="7062" y="11921"/>
                  </a:lnTo>
                  <a:lnTo>
                    <a:pt x="7313" y="12091"/>
                  </a:lnTo>
                  <a:lnTo>
                    <a:pt x="7545" y="12313"/>
                  </a:lnTo>
                  <a:lnTo>
                    <a:pt x="7760" y="12573"/>
                  </a:lnTo>
                  <a:lnTo>
                    <a:pt x="7885" y="12847"/>
                  </a:lnTo>
                  <a:lnTo>
                    <a:pt x="7992" y="13173"/>
                  </a:lnTo>
                  <a:lnTo>
                    <a:pt x="8028" y="13500"/>
                  </a:lnTo>
                  <a:lnTo>
                    <a:pt x="7992" y="13747"/>
                  </a:lnTo>
                  <a:lnTo>
                    <a:pt x="7885" y="13969"/>
                  </a:lnTo>
                  <a:lnTo>
                    <a:pt x="7760" y="14191"/>
                  </a:lnTo>
                  <a:lnTo>
                    <a:pt x="7545" y="14373"/>
                  </a:lnTo>
                  <a:lnTo>
                    <a:pt x="7313" y="14543"/>
                  </a:lnTo>
                  <a:lnTo>
                    <a:pt x="7062" y="14700"/>
                  </a:lnTo>
                  <a:lnTo>
                    <a:pt x="6758" y="14817"/>
                  </a:lnTo>
                  <a:lnTo>
                    <a:pt x="6454" y="14921"/>
                  </a:lnTo>
                  <a:lnTo>
                    <a:pt x="6097" y="15000"/>
                  </a:lnTo>
                  <a:lnTo>
                    <a:pt x="5757" y="15052"/>
                  </a:lnTo>
                  <a:lnTo>
                    <a:pt x="5453" y="15052"/>
                  </a:lnTo>
                  <a:lnTo>
                    <a:pt x="5113" y="15026"/>
                  </a:lnTo>
                  <a:lnTo>
                    <a:pt x="4792" y="14973"/>
                  </a:lnTo>
                  <a:lnTo>
                    <a:pt x="4523" y="14869"/>
                  </a:lnTo>
                  <a:lnTo>
                    <a:pt x="4255" y="14752"/>
                  </a:lnTo>
                  <a:lnTo>
                    <a:pt x="4041" y="14569"/>
                  </a:lnTo>
                  <a:lnTo>
                    <a:pt x="3844" y="14400"/>
                  </a:lnTo>
                  <a:lnTo>
                    <a:pt x="3594" y="14269"/>
                  </a:lnTo>
                  <a:lnTo>
                    <a:pt x="3361" y="14165"/>
                  </a:lnTo>
                  <a:lnTo>
                    <a:pt x="3111" y="14100"/>
                  </a:lnTo>
                  <a:lnTo>
                    <a:pt x="2843" y="14073"/>
                  </a:lnTo>
                  <a:lnTo>
                    <a:pt x="2574" y="14073"/>
                  </a:lnTo>
                  <a:lnTo>
                    <a:pt x="2288" y="14100"/>
                  </a:lnTo>
                  <a:lnTo>
                    <a:pt x="2020" y="14139"/>
                  </a:lnTo>
                  <a:lnTo>
                    <a:pt x="1734" y="14243"/>
                  </a:lnTo>
                  <a:lnTo>
                    <a:pt x="1466" y="14347"/>
                  </a:lnTo>
                  <a:lnTo>
                    <a:pt x="1233" y="14465"/>
                  </a:lnTo>
                  <a:lnTo>
                    <a:pt x="983" y="14621"/>
                  </a:lnTo>
                  <a:lnTo>
                    <a:pt x="786" y="14765"/>
                  </a:lnTo>
                  <a:lnTo>
                    <a:pt x="572" y="14947"/>
                  </a:lnTo>
                  <a:lnTo>
                    <a:pt x="411" y="15143"/>
                  </a:lnTo>
                  <a:lnTo>
                    <a:pt x="303" y="15378"/>
                  </a:lnTo>
                  <a:lnTo>
                    <a:pt x="196" y="15600"/>
                  </a:lnTo>
                  <a:lnTo>
                    <a:pt x="160" y="15873"/>
                  </a:lnTo>
                  <a:lnTo>
                    <a:pt x="196" y="16200"/>
                  </a:lnTo>
                  <a:lnTo>
                    <a:pt x="232" y="16526"/>
                  </a:lnTo>
                  <a:lnTo>
                    <a:pt x="411" y="17295"/>
                  </a:lnTo>
                  <a:lnTo>
                    <a:pt x="607" y="18104"/>
                  </a:lnTo>
                  <a:lnTo>
                    <a:pt x="715" y="18508"/>
                  </a:lnTo>
                  <a:lnTo>
                    <a:pt x="822" y="18926"/>
                  </a:lnTo>
                  <a:lnTo>
                    <a:pt x="876" y="19330"/>
                  </a:lnTo>
                  <a:lnTo>
                    <a:pt x="911" y="19734"/>
                  </a:lnTo>
                  <a:lnTo>
                    <a:pt x="911" y="20073"/>
                  </a:lnTo>
                  <a:lnTo>
                    <a:pt x="876" y="20426"/>
                  </a:lnTo>
                  <a:lnTo>
                    <a:pt x="858" y="20608"/>
                  </a:lnTo>
                  <a:lnTo>
                    <a:pt x="786" y="20752"/>
                  </a:lnTo>
                  <a:lnTo>
                    <a:pt x="715" y="20908"/>
                  </a:lnTo>
                  <a:lnTo>
                    <a:pt x="607" y="21026"/>
                  </a:lnTo>
                  <a:lnTo>
                    <a:pt x="1394" y="20934"/>
                  </a:lnTo>
                  <a:lnTo>
                    <a:pt x="2217" y="20804"/>
                  </a:lnTo>
                  <a:lnTo>
                    <a:pt x="3039" y="20726"/>
                  </a:lnTo>
                  <a:lnTo>
                    <a:pt x="3844" y="20660"/>
                  </a:lnTo>
                  <a:lnTo>
                    <a:pt x="4595" y="20634"/>
                  </a:lnTo>
                  <a:lnTo>
                    <a:pt x="5310" y="20634"/>
                  </a:lnTo>
                  <a:lnTo>
                    <a:pt x="5650" y="20660"/>
                  </a:lnTo>
                  <a:lnTo>
                    <a:pt x="6007" y="20700"/>
                  </a:lnTo>
                  <a:lnTo>
                    <a:pt x="6276" y="20752"/>
                  </a:lnTo>
                  <a:lnTo>
                    <a:pt x="6580" y="20830"/>
                  </a:lnTo>
                  <a:close/>
                </a:path>
              </a:pathLst>
            </a:custGeom>
            <a:solidFill>
              <a:schemeClr val="bg2"/>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bg2"/>
              </a:extrusionClr>
              <a:contourClr>
                <a:schemeClr val="bg2"/>
              </a:contourClr>
            </a:sp3d>
          </p:spPr>
          <p:txBody>
            <a:bodyPr anchor="ctr" anchorCtr="1">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000">
                  <a:latin typeface="Times New Roman" panose="02020603050405020304" pitchFamily="18" charset="0"/>
                </a:rPr>
                <a:t>Percentages</a:t>
              </a:r>
            </a:p>
          </p:txBody>
        </p:sp>
        <p:sp>
          <p:nvSpPr>
            <p:cNvPr id="45069" name="Puzzle2">
              <a:extLst>
                <a:ext uri="{FF2B5EF4-FFF2-40B4-BE49-F238E27FC236}">
                  <a16:creationId xmlns:a16="http://schemas.microsoft.com/office/drawing/2014/main" id="{A5E5C7E5-14FB-4DDB-ACED-C841B1248F5C}"/>
                </a:ext>
              </a:extLst>
            </p:cNvPr>
            <p:cNvSpPr>
              <a:spLocks noChangeAspect="1" noEditPoints="1" noChangeArrowheads="1"/>
            </p:cNvSpPr>
            <p:nvPr/>
          </p:nvSpPr>
          <p:spPr bwMode="blackWhite">
            <a:xfrm>
              <a:off x="3229" y="2069"/>
              <a:ext cx="960" cy="597"/>
            </a:xfrm>
            <a:custGeom>
              <a:avLst/>
              <a:gdLst>
                <a:gd name="T0" fmla="*/ 6548 w 21600"/>
                <a:gd name="T1" fmla="*/ 9190 h 21600"/>
                <a:gd name="T2" fmla="*/ 15683 w 21600"/>
                <a:gd name="T3" fmla="*/ 12555 h 21600"/>
              </a:gdLst>
              <a:ahLst/>
              <a:cxnLst/>
              <a:rect l="T0" t="T1" r="T2" b="T3"/>
              <a:pathLst>
                <a:path w="21600" h="21600">
                  <a:moveTo>
                    <a:pt x="9365" y="20836"/>
                  </a:moveTo>
                  <a:lnTo>
                    <a:pt x="9534" y="20836"/>
                  </a:lnTo>
                  <a:lnTo>
                    <a:pt x="9690" y="20762"/>
                  </a:lnTo>
                  <a:lnTo>
                    <a:pt x="9814" y="20687"/>
                  </a:lnTo>
                  <a:lnTo>
                    <a:pt x="9926" y="20575"/>
                  </a:lnTo>
                  <a:lnTo>
                    <a:pt x="10015" y="20426"/>
                  </a:lnTo>
                  <a:lnTo>
                    <a:pt x="10071" y="20296"/>
                  </a:lnTo>
                  <a:lnTo>
                    <a:pt x="10116" y="20110"/>
                  </a:lnTo>
                  <a:lnTo>
                    <a:pt x="10139" y="19905"/>
                  </a:lnTo>
                  <a:lnTo>
                    <a:pt x="10139" y="19682"/>
                  </a:lnTo>
                  <a:lnTo>
                    <a:pt x="10116" y="19440"/>
                  </a:lnTo>
                  <a:lnTo>
                    <a:pt x="10071" y="19142"/>
                  </a:lnTo>
                  <a:lnTo>
                    <a:pt x="10015" y="18900"/>
                  </a:lnTo>
                  <a:lnTo>
                    <a:pt x="9903" y="18620"/>
                  </a:lnTo>
                  <a:lnTo>
                    <a:pt x="9791" y="18285"/>
                  </a:lnTo>
                  <a:lnTo>
                    <a:pt x="9646" y="17968"/>
                  </a:lnTo>
                  <a:lnTo>
                    <a:pt x="9478" y="17652"/>
                  </a:lnTo>
                  <a:lnTo>
                    <a:pt x="9388" y="17466"/>
                  </a:lnTo>
                  <a:lnTo>
                    <a:pt x="9321" y="17298"/>
                  </a:lnTo>
                  <a:lnTo>
                    <a:pt x="9265" y="17112"/>
                  </a:lnTo>
                  <a:lnTo>
                    <a:pt x="9197" y="16926"/>
                  </a:lnTo>
                  <a:lnTo>
                    <a:pt x="9130" y="16535"/>
                  </a:lnTo>
                  <a:lnTo>
                    <a:pt x="9108" y="16144"/>
                  </a:lnTo>
                  <a:lnTo>
                    <a:pt x="9108" y="15753"/>
                  </a:lnTo>
                  <a:lnTo>
                    <a:pt x="9175" y="15362"/>
                  </a:lnTo>
                  <a:lnTo>
                    <a:pt x="9242" y="14971"/>
                  </a:lnTo>
                  <a:lnTo>
                    <a:pt x="9365" y="14580"/>
                  </a:lnTo>
                  <a:lnTo>
                    <a:pt x="9500" y="14244"/>
                  </a:lnTo>
                  <a:lnTo>
                    <a:pt x="9668" y="13891"/>
                  </a:lnTo>
                  <a:lnTo>
                    <a:pt x="9858" y="13611"/>
                  </a:lnTo>
                  <a:lnTo>
                    <a:pt x="10071" y="13351"/>
                  </a:lnTo>
                  <a:lnTo>
                    <a:pt x="10295" y="13146"/>
                  </a:lnTo>
                  <a:lnTo>
                    <a:pt x="10553" y="12997"/>
                  </a:lnTo>
                  <a:lnTo>
                    <a:pt x="10811" y="12885"/>
                  </a:lnTo>
                  <a:lnTo>
                    <a:pt x="11068" y="12866"/>
                  </a:lnTo>
                  <a:lnTo>
                    <a:pt x="11348" y="12885"/>
                  </a:lnTo>
                  <a:lnTo>
                    <a:pt x="11606" y="12997"/>
                  </a:lnTo>
                  <a:lnTo>
                    <a:pt x="11841" y="13183"/>
                  </a:lnTo>
                  <a:lnTo>
                    <a:pt x="12054" y="13388"/>
                  </a:lnTo>
                  <a:lnTo>
                    <a:pt x="12245" y="13648"/>
                  </a:lnTo>
                  <a:lnTo>
                    <a:pt x="12413" y="13928"/>
                  </a:lnTo>
                  <a:lnTo>
                    <a:pt x="12547" y="14244"/>
                  </a:lnTo>
                  <a:lnTo>
                    <a:pt x="12682" y="14617"/>
                  </a:lnTo>
                  <a:lnTo>
                    <a:pt x="12760" y="15008"/>
                  </a:lnTo>
                  <a:lnTo>
                    <a:pt x="12827" y="15399"/>
                  </a:lnTo>
                  <a:lnTo>
                    <a:pt x="12850" y="15753"/>
                  </a:lnTo>
                  <a:lnTo>
                    <a:pt x="12850" y="16144"/>
                  </a:lnTo>
                  <a:lnTo>
                    <a:pt x="12805" y="16535"/>
                  </a:lnTo>
                  <a:lnTo>
                    <a:pt x="12738" y="16888"/>
                  </a:lnTo>
                  <a:lnTo>
                    <a:pt x="12659" y="17224"/>
                  </a:lnTo>
                  <a:lnTo>
                    <a:pt x="12502" y="17503"/>
                  </a:lnTo>
                  <a:lnTo>
                    <a:pt x="12222" y="18043"/>
                  </a:lnTo>
                  <a:lnTo>
                    <a:pt x="11965" y="18546"/>
                  </a:lnTo>
                  <a:lnTo>
                    <a:pt x="11864" y="18751"/>
                  </a:lnTo>
                  <a:lnTo>
                    <a:pt x="11774" y="18974"/>
                  </a:lnTo>
                  <a:lnTo>
                    <a:pt x="11707" y="19179"/>
                  </a:lnTo>
                  <a:lnTo>
                    <a:pt x="11662" y="19365"/>
                  </a:lnTo>
                  <a:lnTo>
                    <a:pt x="11629" y="19570"/>
                  </a:lnTo>
                  <a:lnTo>
                    <a:pt x="11629" y="19756"/>
                  </a:lnTo>
                  <a:lnTo>
                    <a:pt x="11629" y="19942"/>
                  </a:lnTo>
                  <a:lnTo>
                    <a:pt x="11640" y="20110"/>
                  </a:lnTo>
                  <a:lnTo>
                    <a:pt x="11707" y="20296"/>
                  </a:lnTo>
                  <a:lnTo>
                    <a:pt x="11797" y="20464"/>
                  </a:lnTo>
                  <a:lnTo>
                    <a:pt x="11886" y="20650"/>
                  </a:lnTo>
                  <a:lnTo>
                    <a:pt x="12032" y="20836"/>
                  </a:lnTo>
                  <a:lnTo>
                    <a:pt x="12200" y="21004"/>
                  </a:lnTo>
                  <a:lnTo>
                    <a:pt x="12413" y="21190"/>
                  </a:lnTo>
                  <a:lnTo>
                    <a:pt x="12659" y="21320"/>
                  </a:lnTo>
                  <a:lnTo>
                    <a:pt x="12951" y="21432"/>
                  </a:lnTo>
                  <a:lnTo>
                    <a:pt x="13275" y="21544"/>
                  </a:lnTo>
                  <a:lnTo>
                    <a:pt x="13600" y="21655"/>
                  </a:lnTo>
                  <a:lnTo>
                    <a:pt x="13970" y="21693"/>
                  </a:lnTo>
                  <a:lnTo>
                    <a:pt x="14329" y="21730"/>
                  </a:lnTo>
                  <a:lnTo>
                    <a:pt x="14698" y="21730"/>
                  </a:lnTo>
                  <a:lnTo>
                    <a:pt x="15057" y="21730"/>
                  </a:lnTo>
                  <a:lnTo>
                    <a:pt x="15426" y="21655"/>
                  </a:lnTo>
                  <a:lnTo>
                    <a:pt x="15774" y="21581"/>
                  </a:lnTo>
                  <a:lnTo>
                    <a:pt x="16110" y="21432"/>
                  </a:lnTo>
                  <a:lnTo>
                    <a:pt x="16435" y="21302"/>
                  </a:lnTo>
                  <a:lnTo>
                    <a:pt x="16715" y="21078"/>
                  </a:lnTo>
                  <a:lnTo>
                    <a:pt x="16950" y="20836"/>
                  </a:lnTo>
                  <a:lnTo>
                    <a:pt x="17017" y="20650"/>
                  </a:lnTo>
                  <a:lnTo>
                    <a:pt x="17062" y="20426"/>
                  </a:lnTo>
                  <a:lnTo>
                    <a:pt x="17107" y="20222"/>
                  </a:lnTo>
                  <a:lnTo>
                    <a:pt x="17129" y="19980"/>
                  </a:lnTo>
                  <a:lnTo>
                    <a:pt x="17141" y="19477"/>
                  </a:lnTo>
                  <a:lnTo>
                    <a:pt x="17141" y="18974"/>
                  </a:lnTo>
                  <a:lnTo>
                    <a:pt x="17129" y="18397"/>
                  </a:lnTo>
                  <a:lnTo>
                    <a:pt x="17085" y="17820"/>
                  </a:lnTo>
                  <a:lnTo>
                    <a:pt x="17040" y="17261"/>
                  </a:lnTo>
                  <a:lnTo>
                    <a:pt x="16973" y="16646"/>
                  </a:lnTo>
                  <a:lnTo>
                    <a:pt x="16827" y="15511"/>
                  </a:lnTo>
                  <a:lnTo>
                    <a:pt x="16715" y="14393"/>
                  </a:lnTo>
                  <a:lnTo>
                    <a:pt x="16692" y="13928"/>
                  </a:lnTo>
                  <a:lnTo>
                    <a:pt x="16670" y="13462"/>
                  </a:lnTo>
                  <a:lnTo>
                    <a:pt x="16692" y="13071"/>
                  </a:lnTo>
                  <a:lnTo>
                    <a:pt x="16760" y="12755"/>
                  </a:lnTo>
                  <a:lnTo>
                    <a:pt x="16827" y="12419"/>
                  </a:lnTo>
                  <a:lnTo>
                    <a:pt x="16928" y="12140"/>
                  </a:lnTo>
                  <a:lnTo>
                    <a:pt x="17062" y="11898"/>
                  </a:lnTo>
                  <a:lnTo>
                    <a:pt x="17185" y="11675"/>
                  </a:lnTo>
                  <a:lnTo>
                    <a:pt x="17342" y="11470"/>
                  </a:lnTo>
                  <a:lnTo>
                    <a:pt x="17488" y="11284"/>
                  </a:lnTo>
                  <a:lnTo>
                    <a:pt x="17667" y="11135"/>
                  </a:lnTo>
                  <a:lnTo>
                    <a:pt x="17835" y="11042"/>
                  </a:lnTo>
                  <a:lnTo>
                    <a:pt x="18003" y="10930"/>
                  </a:lnTo>
                  <a:lnTo>
                    <a:pt x="18182" y="10893"/>
                  </a:lnTo>
                  <a:lnTo>
                    <a:pt x="18351" y="10893"/>
                  </a:lnTo>
                  <a:lnTo>
                    <a:pt x="18519" y="10967"/>
                  </a:lnTo>
                  <a:lnTo>
                    <a:pt x="18675" y="11042"/>
                  </a:lnTo>
                  <a:lnTo>
                    <a:pt x="18821" y="11172"/>
                  </a:lnTo>
                  <a:lnTo>
                    <a:pt x="18978" y="11358"/>
                  </a:lnTo>
                  <a:lnTo>
                    <a:pt x="19101" y="11600"/>
                  </a:lnTo>
                  <a:lnTo>
                    <a:pt x="19236" y="11861"/>
                  </a:lnTo>
                  <a:lnTo>
                    <a:pt x="19404" y="12028"/>
                  </a:lnTo>
                  <a:lnTo>
                    <a:pt x="19572" y="12177"/>
                  </a:lnTo>
                  <a:lnTo>
                    <a:pt x="19785" y="12289"/>
                  </a:lnTo>
                  <a:lnTo>
                    <a:pt x="19986" y="12289"/>
                  </a:lnTo>
                  <a:lnTo>
                    <a:pt x="20199" y="12289"/>
                  </a:lnTo>
                  <a:lnTo>
                    <a:pt x="20412" y="12215"/>
                  </a:lnTo>
                  <a:lnTo>
                    <a:pt x="20602" y="12103"/>
                  </a:lnTo>
                  <a:lnTo>
                    <a:pt x="20804" y="11973"/>
                  </a:lnTo>
                  <a:lnTo>
                    <a:pt x="20995" y="11786"/>
                  </a:lnTo>
                  <a:lnTo>
                    <a:pt x="21163" y="11563"/>
                  </a:lnTo>
                  <a:lnTo>
                    <a:pt x="21319" y="11321"/>
                  </a:lnTo>
                  <a:lnTo>
                    <a:pt x="21420" y="11079"/>
                  </a:lnTo>
                  <a:lnTo>
                    <a:pt x="21532" y="10744"/>
                  </a:lnTo>
                  <a:lnTo>
                    <a:pt x="21577" y="10427"/>
                  </a:lnTo>
                  <a:lnTo>
                    <a:pt x="21600" y="10111"/>
                  </a:lnTo>
                  <a:lnTo>
                    <a:pt x="21577" y="9608"/>
                  </a:lnTo>
                  <a:lnTo>
                    <a:pt x="21532" y="9142"/>
                  </a:lnTo>
                  <a:lnTo>
                    <a:pt x="21420" y="8751"/>
                  </a:lnTo>
                  <a:lnTo>
                    <a:pt x="21319" y="8397"/>
                  </a:lnTo>
                  <a:lnTo>
                    <a:pt x="21163" y="8062"/>
                  </a:lnTo>
                  <a:lnTo>
                    <a:pt x="20995" y="7820"/>
                  </a:lnTo>
                  <a:lnTo>
                    <a:pt x="20804" y="7597"/>
                  </a:lnTo>
                  <a:lnTo>
                    <a:pt x="20602" y="7429"/>
                  </a:lnTo>
                  <a:lnTo>
                    <a:pt x="20412" y="7317"/>
                  </a:lnTo>
                  <a:lnTo>
                    <a:pt x="20199" y="7206"/>
                  </a:lnTo>
                  <a:lnTo>
                    <a:pt x="19986" y="7168"/>
                  </a:lnTo>
                  <a:lnTo>
                    <a:pt x="19785" y="7206"/>
                  </a:lnTo>
                  <a:lnTo>
                    <a:pt x="19572" y="7243"/>
                  </a:lnTo>
                  <a:lnTo>
                    <a:pt x="19404" y="7355"/>
                  </a:lnTo>
                  <a:lnTo>
                    <a:pt x="19236" y="7504"/>
                  </a:lnTo>
                  <a:lnTo>
                    <a:pt x="19101" y="7708"/>
                  </a:lnTo>
                  <a:lnTo>
                    <a:pt x="18978" y="7895"/>
                  </a:lnTo>
                  <a:lnTo>
                    <a:pt x="18799" y="8025"/>
                  </a:lnTo>
                  <a:lnTo>
                    <a:pt x="18631" y="8174"/>
                  </a:lnTo>
                  <a:lnTo>
                    <a:pt x="18440" y="8248"/>
                  </a:lnTo>
                  <a:lnTo>
                    <a:pt x="18239" y="8286"/>
                  </a:lnTo>
                  <a:lnTo>
                    <a:pt x="18048" y="8323"/>
                  </a:lnTo>
                  <a:lnTo>
                    <a:pt x="17858" y="8323"/>
                  </a:lnTo>
                  <a:lnTo>
                    <a:pt x="17667" y="8248"/>
                  </a:lnTo>
                  <a:lnTo>
                    <a:pt x="17465" y="8174"/>
                  </a:lnTo>
                  <a:lnTo>
                    <a:pt x="17275" y="8062"/>
                  </a:lnTo>
                  <a:lnTo>
                    <a:pt x="17107" y="7969"/>
                  </a:lnTo>
                  <a:lnTo>
                    <a:pt x="16950" y="7783"/>
                  </a:lnTo>
                  <a:lnTo>
                    <a:pt x="16827" y="7597"/>
                  </a:lnTo>
                  <a:lnTo>
                    <a:pt x="16715" y="7429"/>
                  </a:lnTo>
                  <a:lnTo>
                    <a:pt x="16648" y="7168"/>
                  </a:lnTo>
                  <a:lnTo>
                    <a:pt x="16614" y="6926"/>
                  </a:lnTo>
                  <a:lnTo>
                    <a:pt x="16592" y="6498"/>
                  </a:lnTo>
                  <a:lnTo>
                    <a:pt x="16592" y="5772"/>
                  </a:lnTo>
                  <a:lnTo>
                    <a:pt x="16625" y="4915"/>
                  </a:lnTo>
                  <a:lnTo>
                    <a:pt x="16670" y="3928"/>
                  </a:lnTo>
                  <a:lnTo>
                    <a:pt x="16737" y="2960"/>
                  </a:lnTo>
                  <a:lnTo>
                    <a:pt x="16804" y="1992"/>
                  </a:lnTo>
                  <a:lnTo>
                    <a:pt x="16883" y="1173"/>
                  </a:lnTo>
                  <a:lnTo>
                    <a:pt x="16950" y="521"/>
                  </a:lnTo>
                  <a:lnTo>
                    <a:pt x="16928" y="521"/>
                  </a:lnTo>
                  <a:lnTo>
                    <a:pt x="16905" y="521"/>
                  </a:lnTo>
                  <a:lnTo>
                    <a:pt x="16244" y="484"/>
                  </a:lnTo>
                  <a:lnTo>
                    <a:pt x="15617" y="428"/>
                  </a:lnTo>
                  <a:lnTo>
                    <a:pt x="15046" y="353"/>
                  </a:lnTo>
                  <a:lnTo>
                    <a:pt x="14508" y="279"/>
                  </a:lnTo>
                  <a:lnTo>
                    <a:pt x="14026" y="167"/>
                  </a:lnTo>
                  <a:lnTo>
                    <a:pt x="13623" y="93"/>
                  </a:lnTo>
                  <a:lnTo>
                    <a:pt x="13320" y="18"/>
                  </a:lnTo>
                  <a:lnTo>
                    <a:pt x="13107" y="18"/>
                  </a:lnTo>
                  <a:lnTo>
                    <a:pt x="12973" y="18"/>
                  </a:lnTo>
                  <a:lnTo>
                    <a:pt x="12850" y="130"/>
                  </a:lnTo>
                  <a:lnTo>
                    <a:pt x="12715" y="279"/>
                  </a:lnTo>
                  <a:lnTo>
                    <a:pt x="12614" y="446"/>
                  </a:lnTo>
                  <a:lnTo>
                    <a:pt x="12502" y="670"/>
                  </a:lnTo>
                  <a:lnTo>
                    <a:pt x="12413" y="912"/>
                  </a:lnTo>
                  <a:lnTo>
                    <a:pt x="12357" y="1210"/>
                  </a:lnTo>
                  <a:lnTo>
                    <a:pt x="12312" y="1526"/>
                  </a:lnTo>
                  <a:lnTo>
                    <a:pt x="12267" y="1843"/>
                  </a:lnTo>
                  <a:lnTo>
                    <a:pt x="12245" y="2215"/>
                  </a:lnTo>
                  <a:lnTo>
                    <a:pt x="12267" y="2532"/>
                  </a:lnTo>
                  <a:lnTo>
                    <a:pt x="12312" y="2886"/>
                  </a:lnTo>
                  <a:lnTo>
                    <a:pt x="12379" y="3240"/>
                  </a:lnTo>
                  <a:lnTo>
                    <a:pt x="12458" y="3556"/>
                  </a:lnTo>
                  <a:lnTo>
                    <a:pt x="12570" y="3891"/>
                  </a:lnTo>
                  <a:lnTo>
                    <a:pt x="12738" y="4171"/>
                  </a:lnTo>
                  <a:lnTo>
                    <a:pt x="12917" y="4487"/>
                  </a:lnTo>
                  <a:lnTo>
                    <a:pt x="13040" y="4860"/>
                  </a:lnTo>
                  <a:lnTo>
                    <a:pt x="13152" y="5251"/>
                  </a:lnTo>
                  <a:lnTo>
                    <a:pt x="13208" y="5604"/>
                  </a:lnTo>
                  <a:lnTo>
                    <a:pt x="13253" y="5995"/>
                  </a:lnTo>
                  <a:lnTo>
                    <a:pt x="13231" y="6386"/>
                  </a:lnTo>
                  <a:lnTo>
                    <a:pt x="13208" y="6740"/>
                  </a:lnTo>
                  <a:lnTo>
                    <a:pt x="13130" y="7094"/>
                  </a:lnTo>
                  <a:lnTo>
                    <a:pt x="13040" y="7429"/>
                  </a:lnTo>
                  <a:lnTo>
                    <a:pt x="12895" y="7746"/>
                  </a:lnTo>
                  <a:lnTo>
                    <a:pt x="12715" y="8025"/>
                  </a:lnTo>
                  <a:lnTo>
                    <a:pt x="12525" y="8286"/>
                  </a:lnTo>
                  <a:lnTo>
                    <a:pt x="12312" y="8491"/>
                  </a:lnTo>
                  <a:lnTo>
                    <a:pt x="12054" y="8677"/>
                  </a:lnTo>
                  <a:lnTo>
                    <a:pt x="11752" y="8788"/>
                  </a:lnTo>
                  <a:lnTo>
                    <a:pt x="11449" y="8826"/>
                  </a:lnTo>
                  <a:lnTo>
                    <a:pt x="11281" y="8826"/>
                  </a:lnTo>
                  <a:lnTo>
                    <a:pt x="11124" y="8826"/>
                  </a:lnTo>
                  <a:lnTo>
                    <a:pt x="11001" y="8788"/>
                  </a:lnTo>
                  <a:lnTo>
                    <a:pt x="10844" y="8714"/>
                  </a:lnTo>
                  <a:lnTo>
                    <a:pt x="10721" y="8640"/>
                  </a:lnTo>
                  <a:lnTo>
                    <a:pt x="10609" y="8565"/>
                  </a:lnTo>
                  <a:lnTo>
                    <a:pt x="10486" y="8453"/>
                  </a:lnTo>
                  <a:lnTo>
                    <a:pt x="10374" y="8323"/>
                  </a:lnTo>
                  <a:lnTo>
                    <a:pt x="10183" y="8062"/>
                  </a:lnTo>
                  <a:lnTo>
                    <a:pt x="10038" y="7746"/>
                  </a:lnTo>
                  <a:lnTo>
                    <a:pt x="9903" y="7392"/>
                  </a:lnTo>
                  <a:lnTo>
                    <a:pt x="9791" y="7001"/>
                  </a:lnTo>
                  <a:lnTo>
                    <a:pt x="9735" y="6610"/>
                  </a:lnTo>
                  <a:lnTo>
                    <a:pt x="9690" y="6219"/>
                  </a:lnTo>
                  <a:lnTo>
                    <a:pt x="9668" y="5772"/>
                  </a:lnTo>
                  <a:lnTo>
                    <a:pt x="9690" y="5381"/>
                  </a:lnTo>
                  <a:lnTo>
                    <a:pt x="9758" y="4990"/>
                  </a:lnTo>
                  <a:lnTo>
                    <a:pt x="9836" y="4636"/>
                  </a:lnTo>
                  <a:lnTo>
                    <a:pt x="9948" y="4320"/>
                  </a:lnTo>
                  <a:lnTo>
                    <a:pt x="10071" y="4022"/>
                  </a:lnTo>
                  <a:lnTo>
                    <a:pt x="10206" y="3817"/>
                  </a:lnTo>
                  <a:lnTo>
                    <a:pt x="10318" y="3593"/>
                  </a:lnTo>
                  <a:lnTo>
                    <a:pt x="10396" y="3351"/>
                  </a:lnTo>
                  <a:lnTo>
                    <a:pt x="10463" y="3109"/>
                  </a:lnTo>
                  <a:lnTo>
                    <a:pt x="10508" y="2848"/>
                  </a:lnTo>
                  <a:lnTo>
                    <a:pt x="10531" y="2606"/>
                  </a:lnTo>
                  <a:lnTo>
                    <a:pt x="10508" y="2346"/>
                  </a:lnTo>
                  <a:lnTo>
                    <a:pt x="10463" y="2141"/>
                  </a:lnTo>
                  <a:lnTo>
                    <a:pt x="10396" y="1880"/>
                  </a:lnTo>
                  <a:lnTo>
                    <a:pt x="10295" y="1638"/>
                  </a:lnTo>
                  <a:lnTo>
                    <a:pt x="10161" y="1415"/>
                  </a:lnTo>
                  <a:lnTo>
                    <a:pt x="9970" y="1210"/>
                  </a:lnTo>
                  <a:lnTo>
                    <a:pt x="9758" y="986"/>
                  </a:lnTo>
                  <a:lnTo>
                    <a:pt x="9500" y="819"/>
                  </a:lnTo>
                  <a:lnTo>
                    <a:pt x="9197" y="670"/>
                  </a:lnTo>
                  <a:lnTo>
                    <a:pt x="8850" y="521"/>
                  </a:lnTo>
                  <a:lnTo>
                    <a:pt x="8480" y="446"/>
                  </a:lnTo>
                  <a:lnTo>
                    <a:pt x="8010" y="428"/>
                  </a:lnTo>
                  <a:lnTo>
                    <a:pt x="7427" y="428"/>
                  </a:lnTo>
                  <a:lnTo>
                    <a:pt x="6834" y="446"/>
                  </a:lnTo>
                  <a:lnTo>
                    <a:pt x="6206" y="521"/>
                  </a:lnTo>
                  <a:lnTo>
                    <a:pt x="5624" y="633"/>
                  </a:lnTo>
                  <a:lnTo>
                    <a:pt x="5131" y="744"/>
                  </a:lnTo>
                  <a:lnTo>
                    <a:pt x="4750" y="856"/>
                  </a:lnTo>
                  <a:lnTo>
                    <a:pt x="4873" y="1564"/>
                  </a:lnTo>
                  <a:lnTo>
                    <a:pt x="5052" y="2495"/>
                  </a:lnTo>
                  <a:lnTo>
                    <a:pt x="5198" y="3556"/>
                  </a:lnTo>
                  <a:lnTo>
                    <a:pt x="5321" y="4673"/>
                  </a:lnTo>
                  <a:lnTo>
                    <a:pt x="5366" y="5213"/>
                  </a:lnTo>
                  <a:lnTo>
                    <a:pt x="5411" y="5753"/>
                  </a:lnTo>
                  <a:lnTo>
                    <a:pt x="5433" y="6275"/>
                  </a:lnTo>
                  <a:lnTo>
                    <a:pt x="5433" y="6740"/>
                  </a:lnTo>
                  <a:lnTo>
                    <a:pt x="5388" y="7168"/>
                  </a:lnTo>
                  <a:lnTo>
                    <a:pt x="5343" y="7541"/>
                  </a:lnTo>
                  <a:lnTo>
                    <a:pt x="5310" y="7708"/>
                  </a:lnTo>
                  <a:lnTo>
                    <a:pt x="5265" y="7857"/>
                  </a:lnTo>
                  <a:lnTo>
                    <a:pt x="5220" y="7969"/>
                  </a:lnTo>
                  <a:lnTo>
                    <a:pt x="5153" y="8062"/>
                  </a:lnTo>
                  <a:lnTo>
                    <a:pt x="5030" y="8248"/>
                  </a:lnTo>
                  <a:lnTo>
                    <a:pt x="4873" y="8397"/>
                  </a:lnTo>
                  <a:lnTo>
                    <a:pt x="4750" y="8528"/>
                  </a:lnTo>
                  <a:lnTo>
                    <a:pt x="4593" y="8640"/>
                  </a:lnTo>
                  <a:lnTo>
                    <a:pt x="4447" y="8714"/>
                  </a:lnTo>
                  <a:lnTo>
                    <a:pt x="4290" y="8751"/>
                  </a:lnTo>
                  <a:lnTo>
                    <a:pt x="4122" y="8788"/>
                  </a:lnTo>
                  <a:lnTo>
                    <a:pt x="3977" y="8788"/>
                  </a:lnTo>
                  <a:lnTo>
                    <a:pt x="3820" y="8751"/>
                  </a:lnTo>
                  <a:lnTo>
                    <a:pt x="3697" y="8714"/>
                  </a:lnTo>
                  <a:lnTo>
                    <a:pt x="3540" y="8677"/>
                  </a:lnTo>
                  <a:lnTo>
                    <a:pt x="3417" y="8602"/>
                  </a:lnTo>
                  <a:lnTo>
                    <a:pt x="3282" y="8491"/>
                  </a:lnTo>
                  <a:lnTo>
                    <a:pt x="3159" y="8360"/>
                  </a:lnTo>
                  <a:lnTo>
                    <a:pt x="3047" y="8248"/>
                  </a:lnTo>
                  <a:lnTo>
                    <a:pt x="2957" y="8062"/>
                  </a:lnTo>
                  <a:lnTo>
                    <a:pt x="2812" y="7857"/>
                  </a:lnTo>
                  <a:lnTo>
                    <a:pt x="2643" y="7671"/>
                  </a:lnTo>
                  <a:lnTo>
                    <a:pt x="2442" y="7541"/>
                  </a:lnTo>
                  <a:lnTo>
                    <a:pt x="2207" y="7466"/>
                  </a:lnTo>
                  <a:lnTo>
                    <a:pt x="1994" y="7429"/>
                  </a:lnTo>
                  <a:lnTo>
                    <a:pt x="1736" y="7429"/>
                  </a:lnTo>
                  <a:lnTo>
                    <a:pt x="1501" y="7466"/>
                  </a:lnTo>
                  <a:lnTo>
                    <a:pt x="1265" y="7559"/>
                  </a:lnTo>
                  <a:lnTo>
                    <a:pt x="1030" y="7708"/>
                  </a:lnTo>
                  <a:lnTo>
                    <a:pt x="817" y="7932"/>
                  </a:lnTo>
                  <a:lnTo>
                    <a:pt x="593" y="8211"/>
                  </a:lnTo>
                  <a:lnTo>
                    <a:pt x="425" y="8528"/>
                  </a:lnTo>
                  <a:lnTo>
                    <a:pt x="358" y="8714"/>
                  </a:lnTo>
                  <a:lnTo>
                    <a:pt x="280" y="8919"/>
                  </a:lnTo>
                  <a:lnTo>
                    <a:pt x="235" y="9142"/>
                  </a:lnTo>
                  <a:lnTo>
                    <a:pt x="168" y="9347"/>
                  </a:lnTo>
                  <a:lnTo>
                    <a:pt x="123" y="9608"/>
                  </a:lnTo>
                  <a:lnTo>
                    <a:pt x="100" y="9887"/>
                  </a:lnTo>
                  <a:lnTo>
                    <a:pt x="78" y="10185"/>
                  </a:lnTo>
                  <a:lnTo>
                    <a:pt x="78" y="10464"/>
                  </a:lnTo>
                  <a:lnTo>
                    <a:pt x="78" y="10706"/>
                  </a:lnTo>
                  <a:lnTo>
                    <a:pt x="100" y="10967"/>
                  </a:lnTo>
                  <a:lnTo>
                    <a:pt x="123" y="11172"/>
                  </a:lnTo>
                  <a:lnTo>
                    <a:pt x="168" y="11395"/>
                  </a:lnTo>
                  <a:lnTo>
                    <a:pt x="212" y="11600"/>
                  </a:lnTo>
                  <a:lnTo>
                    <a:pt x="280" y="11786"/>
                  </a:lnTo>
                  <a:lnTo>
                    <a:pt x="336" y="11973"/>
                  </a:lnTo>
                  <a:lnTo>
                    <a:pt x="425" y="12140"/>
                  </a:lnTo>
                  <a:lnTo>
                    <a:pt x="582" y="12419"/>
                  </a:lnTo>
                  <a:lnTo>
                    <a:pt x="773" y="12680"/>
                  </a:lnTo>
                  <a:lnTo>
                    <a:pt x="985" y="12866"/>
                  </a:lnTo>
                  <a:lnTo>
                    <a:pt x="1198" y="12997"/>
                  </a:lnTo>
                  <a:lnTo>
                    <a:pt x="1434" y="13108"/>
                  </a:lnTo>
                  <a:lnTo>
                    <a:pt x="1646" y="13183"/>
                  </a:lnTo>
                  <a:lnTo>
                    <a:pt x="1893" y="13183"/>
                  </a:lnTo>
                  <a:lnTo>
                    <a:pt x="2106" y="13146"/>
                  </a:lnTo>
                  <a:lnTo>
                    <a:pt x="2296" y="13071"/>
                  </a:lnTo>
                  <a:lnTo>
                    <a:pt x="2464" y="12960"/>
                  </a:lnTo>
                  <a:lnTo>
                    <a:pt x="2621" y="12792"/>
                  </a:lnTo>
                  <a:lnTo>
                    <a:pt x="2722" y="12606"/>
                  </a:lnTo>
                  <a:lnTo>
                    <a:pt x="2834" y="12419"/>
                  </a:lnTo>
                  <a:lnTo>
                    <a:pt x="2957" y="12289"/>
                  </a:lnTo>
                  <a:lnTo>
                    <a:pt x="3114" y="12177"/>
                  </a:lnTo>
                  <a:lnTo>
                    <a:pt x="3260" y="12103"/>
                  </a:lnTo>
                  <a:lnTo>
                    <a:pt x="3439" y="12103"/>
                  </a:lnTo>
                  <a:lnTo>
                    <a:pt x="3607" y="12103"/>
                  </a:lnTo>
                  <a:lnTo>
                    <a:pt x="3753" y="12177"/>
                  </a:lnTo>
                  <a:lnTo>
                    <a:pt x="3932" y="12252"/>
                  </a:lnTo>
                  <a:lnTo>
                    <a:pt x="4100" y="12364"/>
                  </a:lnTo>
                  <a:lnTo>
                    <a:pt x="4257" y="12494"/>
                  </a:lnTo>
                  <a:lnTo>
                    <a:pt x="4380" y="12643"/>
                  </a:lnTo>
                  <a:lnTo>
                    <a:pt x="4514" y="12829"/>
                  </a:lnTo>
                  <a:lnTo>
                    <a:pt x="4593" y="13034"/>
                  </a:lnTo>
                  <a:lnTo>
                    <a:pt x="4682" y="13257"/>
                  </a:lnTo>
                  <a:lnTo>
                    <a:pt x="4727" y="13462"/>
                  </a:lnTo>
                  <a:lnTo>
                    <a:pt x="4750" y="13686"/>
                  </a:lnTo>
                  <a:lnTo>
                    <a:pt x="4727" y="14282"/>
                  </a:lnTo>
                  <a:lnTo>
                    <a:pt x="4682" y="15045"/>
                  </a:lnTo>
                  <a:lnTo>
                    <a:pt x="4638" y="15976"/>
                  </a:lnTo>
                  <a:lnTo>
                    <a:pt x="4615" y="16926"/>
                  </a:lnTo>
                  <a:lnTo>
                    <a:pt x="4593" y="17968"/>
                  </a:lnTo>
                  <a:lnTo>
                    <a:pt x="4593" y="19011"/>
                  </a:lnTo>
                  <a:lnTo>
                    <a:pt x="4615" y="19514"/>
                  </a:lnTo>
                  <a:lnTo>
                    <a:pt x="4638" y="19980"/>
                  </a:lnTo>
                  <a:lnTo>
                    <a:pt x="4682" y="20426"/>
                  </a:lnTo>
                  <a:lnTo>
                    <a:pt x="4750" y="20836"/>
                  </a:lnTo>
                  <a:lnTo>
                    <a:pt x="4873" y="20929"/>
                  </a:lnTo>
                  <a:lnTo>
                    <a:pt x="5063" y="21004"/>
                  </a:lnTo>
                  <a:lnTo>
                    <a:pt x="5287" y="21078"/>
                  </a:lnTo>
                  <a:lnTo>
                    <a:pt x="5500" y="21115"/>
                  </a:lnTo>
                  <a:lnTo>
                    <a:pt x="6060" y="21115"/>
                  </a:lnTo>
                  <a:lnTo>
                    <a:pt x="6654" y="21078"/>
                  </a:lnTo>
                  <a:lnTo>
                    <a:pt x="7326" y="21004"/>
                  </a:lnTo>
                  <a:lnTo>
                    <a:pt x="8010" y="20929"/>
                  </a:lnTo>
                  <a:lnTo>
                    <a:pt x="8704" y="20855"/>
                  </a:lnTo>
                  <a:lnTo>
                    <a:pt x="9365" y="20836"/>
                  </a:lnTo>
                  <a:close/>
                </a:path>
              </a:pathLst>
            </a:custGeom>
            <a:solidFill>
              <a:schemeClr val="bg2"/>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bg2"/>
              </a:extrusionClr>
              <a:contourClr>
                <a:schemeClr val="bg2"/>
              </a:contourClr>
            </a:sp3d>
          </p:spPr>
          <p:txBody>
            <a:bodyPr anchor="ctr" anchorCtr="1">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800">
                  <a:latin typeface="Times New Roman" panose="02020603050405020304" pitchFamily="18" charset="0"/>
                </a:rPr>
                <a:t>Data</a:t>
              </a:r>
            </a:p>
          </p:txBody>
        </p:sp>
        <p:sp>
          <p:nvSpPr>
            <p:cNvPr id="45070" name="Puzzle3">
              <a:extLst>
                <a:ext uri="{FF2B5EF4-FFF2-40B4-BE49-F238E27FC236}">
                  <a16:creationId xmlns:a16="http://schemas.microsoft.com/office/drawing/2014/main" id="{636FA665-9912-428D-8088-2AE4D89AFFFB}"/>
                </a:ext>
              </a:extLst>
            </p:cNvPr>
            <p:cNvSpPr>
              <a:spLocks noChangeAspect="1" noEditPoints="1" noChangeArrowheads="1"/>
            </p:cNvSpPr>
            <p:nvPr/>
          </p:nvSpPr>
          <p:spPr bwMode="blackWhite">
            <a:xfrm>
              <a:off x="3966" y="1824"/>
              <a:ext cx="607" cy="836"/>
            </a:xfrm>
            <a:custGeom>
              <a:avLst/>
              <a:gdLst>
                <a:gd name="T0" fmla="*/ 1068 w 21600"/>
                <a:gd name="T1" fmla="*/ 7570 h 21600"/>
                <a:gd name="T2" fmla="*/ 19856 w 21600"/>
                <a:gd name="T3" fmla="*/ 11291 h 21600"/>
              </a:gdLst>
              <a:ahLst/>
              <a:cxnLst/>
              <a:rect l="T0" t="T1" r="T2" b="T3"/>
              <a:pathLst>
                <a:path w="21600" h="21600">
                  <a:moveTo>
                    <a:pt x="6580" y="20830"/>
                  </a:moveTo>
                  <a:lnTo>
                    <a:pt x="7062" y="20960"/>
                  </a:lnTo>
                  <a:lnTo>
                    <a:pt x="7474" y="21026"/>
                  </a:lnTo>
                  <a:lnTo>
                    <a:pt x="7885" y="21052"/>
                  </a:lnTo>
                  <a:lnTo>
                    <a:pt x="8207" y="21052"/>
                  </a:lnTo>
                  <a:lnTo>
                    <a:pt x="8511" y="21000"/>
                  </a:lnTo>
                  <a:lnTo>
                    <a:pt x="8779" y="20934"/>
                  </a:lnTo>
                  <a:lnTo>
                    <a:pt x="8994" y="20830"/>
                  </a:lnTo>
                  <a:lnTo>
                    <a:pt x="9119" y="20700"/>
                  </a:lnTo>
                  <a:lnTo>
                    <a:pt x="9262" y="20556"/>
                  </a:lnTo>
                  <a:lnTo>
                    <a:pt x="9333" y="20400"/>
                  </a:lnTo>
                  <a:lnTo>
                    <a:pt x="9369" y="20230"/>
                  </a:lnTo>
                  <a:lnTo>
                    <a:pt x="9369" y="20034"/>
                  </a:lnTo>
                  <a:lnTo>
                    <a:pt x="9298" y="19852"/>
                  </a:lnTo>
                  <a:lnTo>
                    <a:pt x="9190" y="19682"/>
                  </a:lnTo>
                  <a:lnTo>
                    <a:pt x="9065" y="19500"/>
                  </a:lnTo>
                  <a:lnTo>
                    <a:pt x="8886" y="19330"/>
                  </a:lnTo>
                  <a:lnTo>
                    <a:pt x="8618" y="19108"/>
                  </a:lnTo>
                  <a:lnTo>
                    <a:pt x="8403" y="18847"/>
                  </a:lnTo>
                  <a:lnTo>
                    <a:pt x="8243" y="18573"/>
                  </a:lnTo>
                  <a:lnTo>
                    <a:pt x="8100" y="18300"/>
                  </a:lnTo>
                  <a:lnTo>
                    <a:pt x="7992" y="18000"/>
                  </a:lnTo>
                  <a:lnTo>
                    <a:pt x="7956" y="17700"/>
                  </a:lnTo>
                  <a:lnTo>
                    <a:pt x="7956" y="17426"/>
                  </a:lnTo>
                  <a:lnTo>
                    <a:pt x="7992" y="17126"/>
                  </a:lnTo>
                  <a:lnTo>
                    <a:pt x="8100" y="16878"/>
                  </a:lnTo>
                  <a:lnTo>
                    <a:pt x="8243" y="16630"/>
                  </a:lnTo>
                  <a:lnTo>
                    <a:pt x="8332" y="16500"/>
                  </a:lnTo>
                  <a:lnTo>
                    <a:pt x="8439" y="16369"/>
                  </a:lnTo>
                  <a:lnTo>
                    <a:pt x="8582" y="16278"/>
                  </a:lnTo>
                  <a:lnTo>
                    <a:pt x="8707" y="16173"/>
                  </a:lnTo>
                  <a:lnTo>
                    <a:pt x="8850" y="16095"/>
                  </a:lnTo>
                  <a:lnTo>
                    <a:pt x="9029" y="16017"/>
                  </a:lnTo>
                  <a:lnTo>
                    <a:pt x="9226" y="15952"/>
                  </a:lnTo>
                  <a:lnTo>
                    <a:pt x="9405" y="15873"/>
                  </a:lnTo>
                  <a:lnTo>
                    <a:pt x="9637" y="15847"/>
                  </a:lnTo>
                  <a:lnTo>
                    <a:pt x="9852" y="15795"/>
                  </a:lnTo>
                  <a:lnTo>
                    <a:pt x="10120" y="15769"/>
                  </a:lnTo>
                  <a:lnTo>
                    <a:pt x="10370" y="15769"/>
                  </a:lnTo>
                  <a:lnTo>
                    <a:pt x="10710" y="15769"/>
                  </a:lnTo>
                  <a:lnTo>
                    <a:pt x="10978" y="15769"/>
                  </a:lnTo>
                  <a:lnTo>
                    <a:pt x="11264" y="15795"/>
                  </a:lnTo>
                  <a:lnTo>
                    <a:pt x="11533" y="15847"/>
                  </a:lnTo>
                  <a:lnTo>
                    <a:pt x="11765" y="15900"/>
                  </a:lnTo>
                  <a:lnTo>
                    <a:pt x="12015" y="15952"/>
                  </a:lnTo>
                  <a:lnTo>
                    <a:pt x="12212" y="16017"/>
                  </a:lnTo>
                  <a:lnTo>
                    <a:pt x="12427" y="16095"/>
                  </a:lnTo>
                  <a:lnTo>
                    <a:pt x="12605" y="16173"/>
                  </a:lnTo>
                  <a:lnTo>
                    <a:pt x="12766" y="16278"/>
                  </a:lnTo>
                  <a:lnTo>
                    <a:pt x="12909" y="16369"/>
                  </a:lnTo>
                  <a:lnTo>
                    <a:pt x="13035" y="16473"/>
                  </a:lnTo>
                  <a:lnTo>
                    <a:pt x="13249" y="16695"/>
                  </a:lnTo>
                  <a:lnTo>
                    <a:pt x="13428" y="16943"/>
                  </a:lnTo>
                  <a:lnTo>
                    <a:pt x="13517" y="17204"/>
                  </a:lnTo>
                  <a:lnTo>
                    <a:pt x="13589" y="17478"/>
                  </a:lnTo>
                  <a:lnTo>
                    <a:pt x="13589" y="17752"/>
                  </a:lnTo>
                  <a:lnTo>
                    <a:pt x="13517" y="18026"/>
                  </a:lnTo>
                  <a:lnTo>
                    <a:pt x="13428" y="18273"/>
                  </a:lnTo>
                  <a:lnTo>
                    <a:pt x="13285" y="18521"/>
                  </a:lnTo>
                  <a:lnTo>
                    <a:pt x="13106" y="18756"/>
                  </a:lnTo>
                  <a:lnTo>
                    <a:pt x="12874" y="18978"/>
                  </a:lnTo>
                  <a:lnTo>
                    <a:pt x="12427" y="19356"/>
                  </a:lnTo>
                  <a:lnTo>
                    <a:pt x="12123" y="19682"/>
                  </a:lnTo>
                  <a:lnTo>
                    <a:pt x="12015" y="19800"/>
                  </a:lnTo>
                  <a:lnTo>
                    <a:pt x="11908" y="19956"/>
                  </a:lnTo>
                  <a:lnTo>
                    <a:pt x="11872" y="20073"/>
                  </a:lnTo>
                  <a:lnTo>
                    <a:pt x="11872" y="20204"/>
                  </a:lnTo>
                  <a:lnTo>
                    <a:pt x="11872" y="20334"/>
                  </a:lnTo>
                  <a:lnTo>
                    <a:pt x="11944" y="20426"/>
                  </a:lnTo>
                  <a:lnTo>
                    <a:pt x="12051" y="20530"/>
                  </a:lnTo>
                  <a:lnTo>
                    <a:pt x="12176" y="20634"/>
                  </a:lnTo>
                  <a:lnTo>
                    <a:pt x="12319" y="20726"/>
                  </a:lnTo>
                  <a:lnTo>
                    <a:pt x="12534" y="20830"/>
                  </a:lnTo>
                  <a:lnTo>
                    <a:pt x="12766" y="20934"/>
                  </a:lnTo>
                  <a:lnTo>
                    <a:pt x="13070" y="21026"/>
                  </a:lnTo>
                  <a:lnTo>
                    <a:pt x="13428" y="21130"/>
                  </a:lnTo>
                  <a:lnTo>
                    <a:pt x="13875" y="21234"/>
                  </a:lnTo>
                  <a:lnTo>
                    <a:pt x="14322" y="21326"/>
                  </a:lnTo>
                  <a:lnTo>
                    <a:pt x="14787" y="21404"/>
                  </a:lnTo>
                  <a:lnTo>
                    <a:pt x="15305" y="21482"/>
                  </a:lnTo>
                  <a:lnTo>
                    <a:pt x="15824" y="21534"/>
                  </a:lnTo>
                  <a:lnTo>
                    <a:pt x="16378" y="21586"/>
                  </a:lnTo>
                  <a:lnTo>
                    <a:pt x="16897" y="21613"/>
                  </a:lnTo>
                  <a:lnTo>
                    <a:pt x="17433" y="21613"/>
                  </a:lnTo>
                  <a:lnTo>
                    <a:pt x="17988" y="21613"/>
                  </a:lnTo>
                  <a:lnTo>
                    <a:pt x="18506" y="21586"/>
                  </a:lnTo>
                  <a:lnTo>
                    <a:pt x="18989" y="21508"/>
                  </a:lnTo>
                  <a:lnTo>
                    <a:pt x="19436" y="21430"/>
                  </a:lnTo>
                  <a:lnTo>
                    <a:pt x="19883" y="21326"/>
                  </a:lnTo>
                  <a:lnTo>
                    <a:pt x="20258" y="21208"/>
                  </a:lnTo>
                  <a:lnTo>
                    <a:pt x="20598" y="21026"/>
                  </a:lnTo>
                  <a:lnTo>
                    <a:pt x="20527" y="20726"/>
                  </a:lnTo>
                  <a:lnTo>
                    <a:pt x="20455" y="20426"/>
                  </a:lnTo>
                  <a:lnTo>
                    <a:pt x="20401" y="20100"/>
                  </a:lnTo>
                  <a:lnTo>
                    <a:pt x="20401" y="19747"/>
                  </a:lnTo>
                  <a:lnTo>
                    <a:pt x="20366" y="19030"/>
                  </a:lnTo>
                  <a:lnTo>
                    <a:pt x="20401" y="18300"/>
                  </a:lnTo>
                  <a:lnTo>
                    <a:pt x="20455" y="17595"/>
                  </a:lnTo>
                  <a:lnTo>
                    <a:pt x="20527" y="16969"/>
                  </a:lnTo>
                  <a:lnTo>
                    <a:pt x="20598" y="16447"/>
                  </a:lnTo>
                  <a:lnTo>
                    <a:pt x="20598" y="16017"/>
                  </a:lnTo>
                  <a:lnTo>
                    <a:pt x="20598" y="15873"/>
                  </a:lnTo>
                  <a:lnTo>
                    <a:pt x="20491" y="15717"/>
                  </a:lnTo>
                  <a:lnTo>
                    <a:pt x="20401" y="15573"/>
                  </a:lnTo>
                  <a:lnTo>
                    <a:pt x="20223" y="15417"/>
                  </a:lnTo>
                  <a:lnTo>
                    <a:pt x="20044" y="15300"/>
                  </a:lnTo>
                  <a:lnTo>
                    <a:pt x="19811" y="15195"/>
                  </a:lnTo>
                  <a:lnTo>
                    <a:pt x="19561" y="15091"/>
                  </a:lnTo>
                  <a:lnTo>
                    <a:pt x="19329" y="15026"/>
                  </a:lnTo>
                  <a:lnTo>
                    <a:pt x="19060" y="14973"/>
                  </a:lnTo>
                  <a:lnTo>
                    <a:pt x="18774" y="14921"/>
                  </a:lnTo>
                  <a:lnTo>
                    <a:pt x="18542" y="14921"/>
                  </a:lnTo>
                  <a:lnTo>
                    <a:pt x="18256" y="14921"/>
                  </a:lnTo>
                  <a:lnTo>
                    <a:pt x="18023" y="14973"/>
                  </a:lnTo>
                  <a:lnTo>
                    <a:pt x="17791" y="15052"/>
                  </a:lnTo>
                  <a:lnTo>
                    <a:pt x="17576" y="15143"/>
                  </a:lnTo>
                  <a:lnTo>
                    <a:pt x="17398" y="15273"/>
                  </a:lnTo>
                  <a:lnTo>
                    <a:pt x="17201" y="15391"/>
                  </a:lnTo>
                  <a:lnTo>
                    <a:pt x="16950" y="15521"/>
                  </a:lnTo>
                  <a:lnTo>
                    <a:pt x="16682" y="15600"/>
                  </a:lnTo>
                  <a:lnTo>
                    <a:pt x="16378" y="15652"/>
                  </a:lnTo>
                  <a:lnTo>
                    <a:pt x="16039" y="15678"/>
                  </a:lnTo>
                  <a:lnTo>
                    <a:pt x="15681" y="15652"/>
                  </a:lnTo>
                  <a:lnTo>
                    <a:pt x="15305" y="15626"/>
                  </a:lnTo>
                  <a:lnTo>
                    <a:pt x="14966" y="15547"/>
                  </a:lnTo>
                  <a:lnTo>
                    <a:pt x="14626" y="15443"/>
                  </a:lnTo>
                  <a:lnTo>
                    <a:pt x="14286" y="15300"/>
                  </a:lnTo>
                  <a:lnTo>
                    <a:pt x="13964" y="15143"/>
                  </a:lnTo>
                  <a:lnTo>
                    <a:pt x="13696" y="14947"/>
                  </a:lnTo>
                  <a:lnTo>
                    <a:pt x="13589" y="14817"/>
                  </a:lnTo>
                  <a:lnTo>
                    <a:pt x="13482" y="14700"/>
                  </a:lnTo>
                  <a:lnTo>
                    <a:pt x="13392" y="14569"/>
                  </a:lnTo>
                  <a:lnTo>
                    <a:pt x="13321" y="14426"/>
                  </a:lnTo>
                  <a:lnTo>
                    <a:pt x="13249" y="14269"/>
                  </a:lnTo>
                  <a:lnTo>
                    <a:pt x="13213" y="14126"/>
                  </a:lnTo>
                  <a:lnTo>
                    <a:pt x="13178" y="13943"/>
                  </a:lnTo>
                  <a:lnTo>
                    <a:pt x="13178" y="13773"/>
                  </a:lnTo>
                  <a:lnTo>
                    <a:pt x="13178" y="13565"/>
                  </a:lnTo>
                  <a:lnTo>
                    <a:pt x="13213" y="13369"/>
                  </a:lnTo>
                  <a:lnTo>
                    <a:pt x="13249" y="13173"/>
                  </a:lnTo>
                  <a:lnTo>
                    <a:pt x="13321" y="12991"/>
                  </a:lnTo>
                  <a:lnTo>
                    <a:pt x="13392" y="12847"/>
                  </a:lnTo>
                  <a:lnTo>
                    <a:pt x="13482" y="12691"/>
                  </a:lnTo>
                  <a:lnTo>
                    <a:pt x="13589" y="12547"/>
                  </a:lnTo>
                  <a:lnTo>
                    <a:pt x="13732" y="12417"/>
                  </a:lnTo>
                  <a:lnTo>
                    <a:pt x="14000" y="12195"/>
                  </a:lnTo>
                  <a:lnTo>
                    <a:pt x="14340" y="11986"/>
                  </a:lnTo>
                  <a:lnTo>
                    <a:pt x="14698" y="11843"/>
                  </a:lnTo>
                  <a:lnTo>
                    <a:pt x="15073" y="11739"/>
                  </a:lnTo>
                  <a:lnTo>
                    <a:pt x="15449" y="11660"/>
                  </a:lnTo>
                  <a:lnTo>
                    <a:pt x="15824" y="11621"/>
                  </a:lnTo>
                  <a:lnTo>
                    <a:pt x="16200" y="11621"/>
                  </a:lnTo>
                  <a:lnTo>
                    <a:pt x="16575" y="11660"/>
                  </a:lnTo>
                  <a:lnTo>
                    <a:pt x="16933" y="11713"/>
                  </a:lnTo>
                  <a:lnTo>
                    <a:pt x="17272" y="11817"/>
                  </a:lnTo>
                  <a:lnTo>
                    <a:pt x="17541" y="11947"/>
                  </a:lnTo>
                  <a:lnTo>
                    <a:pt x="17791" y="12091"/>
                  </a:lnTo>
                  <a:lnTo>
                    <a:pt x="17916" y="12195"/>
                  </a:lnTo>
                  <a:lnTo>
                    <a:pt x="18095" y="12286"/>
                  </a:lnTo>
                  <a:lnTo>
                    <a:pt x="18292" y="12391"/>
                  </a:lnTo>
                  <a:lnTo>
                    <a:pt x="18470" y="12443"/>
                  </a:lnTo>
                  <a:lnTo>
                    <a:pt x="18703" y="12521"/>
                  </a:lnTo>
                  <a:lnTo>
                    <a:pt x="18917" y="12547"/>
                  </a:lnTo>
                  <a:lnTo>
                    <a:pt x="19150" y="12573"/>
                  </a:lnTo>
                  <a:lnTo>
                    <a:pt x="19400" y="12586"/>
                  </a:lnTo>
                  <a:lnTo>
                    <a:pt x="19633" y="12586"/>
                  </a:lnTo>
                  <a:lnTo>
                    <a:pt x="19883" y="12573"/>
                  </a:lnTo>
                  <a:lnTo>
                    <a:pt x="20115" y="12521"/>
                  </a:lnTo>
                  <a:lnTo>
                    <a:pt x="20366" y="12469"/>
                  </a:lnTo>
                  <a:lnTo>
                    <a:pt x="20598" y="12417"/>
                  </a:lnTo>
                  <a:lnTo>
                    <a:pt x="20849" y="12313"/>
                  </a:lnTo>
                  <a:lnTo>
                    <a:pt x="21045" y="12221"/>
                  </a:lnTo>
                  <a:lnTo>
                    <a:pt x="21296" y="12091"/>
                  </a:lnTo>
                  <a:lnTo>
                    <a:pt x="21349" y="12013"/>
                  </a:lnTo>
                  <a:lnTo>
                    <a:pt x="21456" y="11947"/>
                  </a:lnTo>
                  <a:lnTo>
                    <a:pt x="21528" y="11843"/>
                  </a:lnTo>
                  <a:lnTo>
                    <a:pt x="21564" y="11713"/>
                  </a:lnTo>
                  <a:lnTo>
                    <a:pt x="21671" y="11465"/>
                  </a:lnTo>
                  <a:lnTo>
                    <a:pt x="21707" y="11165"/>
                  </a:lnTo>
                  <a:lnTo>
                    <a:pt x="21707" y="10813"/>
                  </a:lnTo>
                  <a:lnTo>
                    <a:pt x="21707" y="10460"/>
                  </a:lnTo>
                  <a:lnTo>
                    <a:pt x="21635" y="10082"/>
                  </a:lnTo>
                  <a:lnTo>
                    <a:pt x="21564" y="9717"/>
                  </a:lnTo>
                  <a:lnTo>
                    <a:pt x="21349" y="8908"/>
                  </a:lnTo>
                  <a:lnTo>
                    <a:pt x="21117" y="8191"/>
                  </a:lnTo>
                  <a:lnTo>
                    <a:pt x="20849" y="7539"/>
                  </a:lnTo>
                  <a:lnTo>
                    <a:pt x="20598" y="7030"/>
                  </a:lnTo>
                  <a:lnTo>
                    <a:pt x="20044" y="7108"/>
                  </a:lnTo>
                  <a:lnTo>
                    <a:pt x="19472" y="7160"/>
                  </a:lnTo>
                  <a:lnTo>
                    <a:pt x="18882" y="7213"/>
                  </a:lnTo>
                  <a:lnTo>
                    <a:pt x="18256" y="7213"/>
                  </a:lnTo>
                  <a:lnTo>
                    <a:pt x="17684" y="7213"/>
                  </a:lnTo>
                  <a:lnTo>
                    <a:pt x="17094" y="7186"/>
                  </a:lnTo>
                  <a:lnTo>
                    <a:pt x="16503" y="7160"/>
                  </a:lnTo>
                  <a:lnTo>
                    <a:pt x="16003" y="7108"/>
                  </a:lnTo>
                  <a:lnTo>
                    <a:pt x="15001" y="7004"/>
                  </a:lnTo>
                  <a:lnTo>
                    <a:pt x="14215" y="6913"/>
                  </a:lnTo>
                  <a:lnTo>
                    <a:pt x="13696" y="6834"/>
                  </a:lnTo>
                  <a:lnTo>
                    <a:pt x="13517" y="6808"/>
                  </a:lnTo>
                  <a:lnTo>
                    <a:pt x="13070" y="6652"/>
                  </a:lnTo>
                  <a:lnTo>
                    <a:pt x="12695" y="6482"/>
                  </a:lnTo>
                  <a:lnTo>
                    <a:pt x="12355" y="6313"/>
                  </a:lnTo>
                  <a:lnTo>
                    <a:pt x="12123" y="6104"/>
                  </a:lnTo>
                  <a:lnTo>
                    <a:pt x="11908" y="5882"/>
                  </a:lnTo>
                  <a:lnTo>
                    <a:pt x="11765" y="5660"/>
                  </a:lnTo>
                  <a:lnTo>
                    <a:pt x="11676" y="5426"/>
                  </a:lnTo>
                  <a:lnTo>
                    <a:pt x="11604" y="5204"/>
                  </a:lnTo>
                  <a:lnTo>
                    <a:pt x="11604" y="4956"/>
                  </a:lnTo>
                  <a:lnTo>
                    <a:pt x="11640" y="4734"/>
                  </a:lnTo>
                  <a:lnTo>
                    <a:pt x="11711" y="4500"/>
                  </a:lnTo>
                  <a:lnTo>
                    <a:pt x="11801" y="4304"/>
                  </a:lnTo>
                  <a:lnTo>
                    <a:pt x="11908" y="4108"/>
                  </a:lnTo>
                  <a:lnTo>
                    <a:pt x="12087" y="3926"/>
                  </a:lnTo>
                  <a:lnTo>
                    <a:pt x="12284" y="3756"/>
                  </a:lnTo>
                  <a:lnTo>
                    <a:pt x="12498" y="3626"/>
                  </a:lnTo>
                  <a:lnTo>
                    <a:pt x="12695" y="3482"/>
                  </a:lnTo>
                  <a:lnTo>
                    <a:pt x="12874" y="3273"/>
                  </a:lnTo>
                  <a:lnTo>
                    <a:pt x="13035" y="3052"/>
                  </a:lnTo>
                  <a:lnTo>
                    <a:pt x="13178" y="2778"/>
                  </a:lnTo>
                  <a:lnTo>
                    <a:pt x="13285" y="2504"/>
                  </a:lnTo>
                  <a:lnTo>
                    <a:pt x="13321" y="2204"/>
                  </a:lnTo>
                  <a:lnTo>
                    <a:pt x="13356" y="1904"/>
                  </a:lnTo>
                  <a:lnTo>
                    <a:pt x="13285" y="1604"/>
                  </a:lnTo>
                  <a:lnTo>
                    <a:pt x="13178" y="1304"/>
                  </a:lnTo>
                  <a:lnTo>
                    <a:pt x="13035" y="1017"/>
                  </a:lnTo>
                  <a:lnTo>
                    <a:pt x="12945" y="900"/>
                  </a:lnTo>
                  <a:lnTo>
                    <a:pt x="12802" y="769"/>
                  </a:lnTo>
                  <a:lnTo>
                    <a:pt x="12659" y="652"/>
                  </a:lnTo>
                  <a:lnTo>
                    <a:pt x="12498" y="547"/>
                  </a:lnTo>
                  <a:lnTo>
                    <a:pt x="12319" y="443"/>
                  </a:lnTo>
                  <a:lnTo>
                    <a:pt x="12123" y="352"/>
                  </a:lnTo>
                  <a:lnTo>
                    <a:pt x="11872" y="273"/>
                  </a:lnTo>
                  <a:lnTo>
                    <a:pt x="11640" y="221"/>
                  </a:lnTo>
                  <a:lnTo>
                    <a:pt x="11354" y="143"/>
                  </a:lnTo>
                  <a:lnTo>
                    <a:pt x="11086" y="117"/>
                  </a:lnTo>
                  <a:lnTo>
                    <a:pt x="10782" y="91"/>
                  </a:lnTo>
                  <a:lnTo>
                    <a:pt x="10424" y="91"/>
                  </a:lnTo>
                  <a:lnTo>
                    <a:pt x="10120" y="91"/>
                  </a:lnTo>
                  <a:lnTo>
                    <a:pt x="9816" y="117"/>
                  </a:lnTo>
                  <a:lnTo>
                    <a:pt x="9548" y="143"/>
                  </a:lnTo>
                  <a:lnTo>
                    <a:pt x="9298" y="195"/>
                  </a:lnTo>
                  <a:lnTo>
                    <a:pt x="9065" y="247"/>
                  </a:lnTo>
                  <a:lnTo>
                    <a:pt x="8815" y="300"/>
                  </a:lnTo>
                  <a:lnTo>
                    <a:pt x="8618" y="378"/>
                  </a:lnTo>
                  <a:lnTo>
                    <a:pt x="8403" y="469"/>
                  </a:lnTo>
                  <a:lnTo>
                    <a:pt x="8243" y="547"/>
                  </a:lnTo>
                  <a:lnTo>
                    <a:pt x="8064" y="652"/>
                  </a:lnTo>
                  <a:lnTo>
                    <a:pt x="7921" y="743"/>
                  </a:lnTo>
                  <a:lnTo>
                    <a:pt x="7796" y="873"/>
                  </a:lnTo>
                  <a:lnTo>
                    <a:pt x="7581" y="1095"/>
                  </a:lnTo>
                  <a:lnTo>
                    <a:pt x="7402" y="1369"/>
                  </a:lnTo>
                  <a:lnTo>
                    <a:pt x="7313" y="1630"/>
                  </a:lnTo>
                  <a:lnTo>
                    <a:pt x="7277" y="1930"/>
                  </a:lnTo>
                  <a:lnTo>
                    <a:pt x="7277" y="2204"/>
                  </a:lnTo>
                  <a:lnTo>
                    <a:pt x="7313" y="2478"/>
                  </a:lnTo>
                  <a:lnTo>
                    <a:pt x="7402" y="2752"/>
                  </a:lnTo>
                  <a:lnTo>
                    <a:pt x="7581" y="3000"/>
                  </a:lnTo>
                  <a:lnTo>
                    <a:pt x="7796" y="3221"/>
                  </a:lnTo>
                  <a:lnTo>
                    <a:pt x="8028" y="3456"/>
                  </a:lnTo>
                  <a:lnTo>
                    <a:pt x="8260" y="3652"/>
                  </a:lnTo>
                  <a:lnTo>
                    <a:pt x="8475" y="3873"/>
                  </a:lnTo>
                  <a:lnTo>
                    <a:pt x="8654" y="4108"/>
                  </a:lnTo>
                  <a:lnTo>
                    <a:pt x="8743" y="4330"/>
                  </a:lnTo>
                  <a:lnTo>
                    <a:pt x="8815" y="4578"/>
                  </a:lnTo>
                  <a:lnTo>
                    <a:pt x="8815" y="4826"/>
                  </a:lnTo>
                  <a:lnTo>
                    <a:pt x="8779" y="5073"/>
                  </a:lnTo>
                  <a:lnTo>
                    <a:pt x="8690" y="5308"/>
                  </a:lnTo>
                  <a:lnTo>
                    <a:pt x="8547" y="5556"/>
                  </a:lnTo>
                  <a:lnTo>
                    <a:pt x="8332" y="5778"/>
                  </a:lnTo>
                  <a:lnTo>
                    <a:pt x="8100" y="5986"/>
                  </a:lnTo>
                  <a:lnTo>
                    <a:pt x="7796" y="6208"/>
                  </a:lnTo>
                  <a:lnTo>
                    <a:pt x="7438" y="6378"/>
                  </a:lnTo>
                  <a:lnTo>
                    <a:pt x="7027" y="6534"/>
                  </a:lnTo>
                  <a:lnTo>
                    <a:pt x="6544" y="6678"/>
                  </a:lnTo>
                  <a:lnTo>
                    <a:pt x="6043" y="6808"/>
                  </a:lnTo>
                  <a:lnTo>
                    <a:pt x="5632" y="6808"/>
                  </a:lnTo>
                  <a:lnTo>
                    <a:pt x="5078" y="6808"/>
                  </a:lnTo>
                  <a:lnTo>
                    <a:pt x="4488" y="6808"/>
                  </a:lnTo>
                  <a:lnTo>
                    <a:pt x="3808" y="6808"/>
                  </a:lnTo>
                  <a:lnTo>
                    <a:pt x="3075" y="6808"/>
                  </a:lnTo>
                  <a:lnTo>
                    <a:pt x="2288" y="6808"/>
                  </a:lnTo>
                  <a:lnTo>
                    <a:pt x="1466" y="6808"/>
                  </a:lnTo>
                  <a:lnTo>
                    <a:pt x="607" y="6808"/>
                  </a:lnTo>
                  <a:lnTo>
                    <a:pt x="500" y="7239"/>
                  </a:lnTo>
                  <a:lnTo>
                    <a:pt x="375" y="7839"/>
                  </a:lnTo>
                  <a:lnTo>
                    <a:pt x="268" y="8491"/>
                  </a:lnTo>
                  <a:lnTo>
                    <a:pt x="160" y="9182"/>
                  </a:lnTo>
                  <a:lnTo>
                    <a:pt x="53" y="9860"/>
                  </a:lnTo>
                  <a:lnTo>
                    <a:pt x="17" y="10486"/>
                  </a:lnTo>
                  <a:lnTo>
                    <a:pt x="17" y="10969"/>
                  </a:lnTo>
                  <a:lnTo>
                    <a:pt x="17" y="11295"/>
                  </a:lnTo>
                  <a:lnTo>
                    <a:pt x="125" y="11465"/>
                  </a:lnTo>
                  <a:lnTo>
                    <a:pt x="232" y="11634"/>
                  </a:lnTo>
                  <a:lnTo>
                    <a:pt x="411" y="11765"/>
                  </a:lnTo>
                  <a:lnTo>
                    <a:pt x="607" y="11895"/>
                  </a:lnTo>
                  <a:lnTo>
                    <a:pt x="858" y="12013"/>
                  </a:lnTo>
                  <a:lnTo>
                    <a:pt x="1126" y="12091"/>
                  </a:lnTo>
                  <a:lnTo>
                    <a:pt x="1430" y="12169"/>
                  </a:lnTo>
                  <a:lnTo>
                    <a:pt x="1716" y="12221"/>
                  </a:lnTo>
                  <a:lnTo>
                    <a:pt x="2056" y="12247"/>
                  </a:lnTo>
                  <a:lnTo>
                    <a:pt x="2360" y="12260"/>
                  </a:lnTo>
                  <a:lnTo>
                    <a:pt x="2664" y="12247"/>
                  </a:lnTo>
                  <a:lnTo>
                    <a:pt x="2986" y="12221"/>
                  </a:lnTo>
                  <a:lnTo>
                    <a:pt x="3290" y="12169"/>
                  </a:lnTo>
                  <a:lnTo>
                    <a:pt x="3558" y="12065"/>
                  </a:lnTo>
                  <a:lnTo>
                    <a:pt x="3808" y="11960"/>
                  </a:lnTo>
                  <a:lnTo>
                    <a:pt x="4041" y="11843"/>
                  </a:lnTo>
                  <a:lnTo>
                    <a:pt x="4255" y="11686"/>
                  </a:lnTo>
                  <a:lnTo>
                    <a:pt x="4523" y="11595"/>
                  </a:lnTo>
                  <a:lnTo>
                    <a:pt x="4792" y="11517"/>
                  </a:lnTo>
                  <a:lnTo>
                    <a:pt x="5113" y="11491"/>
                  </a:lnTo>
                  <a:lnTo>
                    <a:pt x="5453" y="11465"/>
                  </a:lnTo>
                  <a:lnTo>
                    <a:pt x="5757" y="11491"/>
                  </a:lnTo>
                  <a:lnTo>
                    <a:pt x="6097" y="11543"/>
                  </a:lnTo>
                  <a:lnTo>
                    <a:pt x="6454" y="11634"/>
                  </a:lnTo>
                  <a:lnTo>
                    <a:pt x="6758" y="11765"/>
                  </a:lnTo>
                  <a:lnTo>
                    <a:pt x="7062" y="11921"/>
                  </a:lnTo>
                  <a:lnTo>
                    <a:pt x="7313" y="12091"/>
                  </a:lnTo>
                  <a:lnTo>
                    <a:pt x="7545" y="12313"/>
                  </a:lnTo>
                  <a:lnTo>
                    <a:pt x="7760" y="12573"/>
                  </a:lnTo>
                  <a:lnTo>
                    <a:pt x="7885" y="12847"/>
                  </a:lnTo>
                  <a:lnTo>
                    <a:pt x="7992" y="13173"/>
                  </a:lnTo>
                  <a:lnTo>
                    <a:pt x="8028" y="13500"/>
                  </a:lnTo>
                  <a:lnTo>
                    <a:pt x="7992" y="13747"/>
                  </a:lnTo>
                  <a:lnTo>
                    <a:pt x="7885" y="13969"/>
                  </a:lnTo>
                  <a:lnTo>
                    <a:pt x="7760" y="14191"/>
                  </a:lnTo>
                  <a:lnTo>
                    <a:pt x="7545" y="14373"/>
                  </a:lnTo>
                  <a:lnTo>
                    <a:pt x="7313" y="14543"/>
                  </a:lnTo>
                  <a:lnTo>
                    <a:pt x="7062" y="14700"/>
                  </a:lnTo>
                  <a:lnTo>
                    <a:pt x="6758" y="14817"/>
                  </a:lnTo>
                  <a:lnTo>
                    <a:pt x="6454" y="14921"/>
                  </a:lnTo>
                  <a:lnTo>
                    <a:pt x="6097" y="15000"/>
                  </a:lnTo>
                  <a:lnTo>
                    <a:pt x="5757" y="15052"/>
                  </a:lnTo>
                  <a:lnTo>
                    <a:pt x="5453" y="15052"/>
                  </a:lnTo>
                  <a:lnTo>
                    <a:pt x="5113" y="15026"/>
                  </a:lnTo>
                  <a:lnTo>
                    <a:pt x="4792" y="14973"/>
                  </a:lnTo>
                  <a:lnTo>
                    <a:pt x="4523" y="14869"/>
                  </a:lnTo>
                  <a:lnTo>
                    <a:pt x="4255" y="14752"/>
                  </a:lnTo>
                  <a:lnTo>
                    <a:pt x="4041" y="14569"/>
                  </a:lnTo>
                  <a:lnTo>
                    <a:pt x="3844" y="14400"/>
                  </a:lnTo>
                  <a:lnTo>
                    <a:pt x="3594" y="14269"/>
                  </a:lnTo>
                  <a:lnTo>
                    <a:pt x="3361" y="14165"/>
                  </a:lnTo>
                  <a:lnTo>
                    <a:pt x="3111" y="14100"/>
                  </a:lnTo>
                  <a:lnTo>
                    <a:pt x="2843" y="14073"/>
                  </a:lnTo>
                  <a:lnTo>
                    <a:pt x="2574" y="14073"/>
                  </a:lnTo>
                  <a:lnTo>
                    <a:pt x="2288" y="14100"/>
                  </a:lnTo>
                  <a:lnTo>
                    <a:pt x="2020" y="14139"/>
                  </a:lnTo>
                  <a:lnTo>
                    <a:pt x="1734" y="14243"/>
                  </a:lnTo>
                  <a:lnTo>
                    <a:pt x="1466" y="14347"/>
                  </a:lnTo>
                  <a:lnTo>
                    <a:pt x="1233" y="14465"/>
                  </a:lnTo>
                  <a:lnTo>
                    <a:pt x="983" y="14621"/>
                  </a:lnTo>
                  <a:lnTo>
                    <a:pt x="786" y="14765"/>
                  </a:lnTo>
                  <a:lnTo>
                    <a:pt x="572" y="14947"/>
                  </a:lnTo>
                  <a:lnTo>
                    <a:pt x="411" y="15143"/>
                  </a:lnTo>
                  <a:lnTo>
                    <a:pt x="303" y="15378"/>
                  </a:lnTo>
                  <a:lnTo>
                    <a:pt x="196" y="15600"/>
                  </a:lnTo>
                  <a:lnTo>
                    <a:pt x="160" y="15873"/>
                  </a:lnTo>
                  <a:lnTo>
                    <a:pt x="196" y="16200"/>
                  </a:lnTo>
                  <a:lnTo>
                    <a:pt x="232" y="16526"/>
                  </a:lnTo>
                  <a:lnTo>
                    <a:pt x="411" y="17295"/>
                  </a:lnTo>
                  <a:lnTo>
                    <a:pt x="607" y="18104"/>
                  </a:lnTo>
                  <a:lnTo>
                    <a:pt x="715" y="18508"/>
                  </a:lnTo>
                  <a:lnTo>
                    <a:pt x="822" y="18926"/>
                  </a:lnTo>
                  <a:lnTo>
                    <a:pt x="876" y="19330"/>
                  </a:lnTo>
                  <a:lnTo>
                    <a:pt x="911" y="19734"/>
                  </a:lnTo>
                  <a:lnTo>
                    <a:pt x="911" y="20073"/>
                  </a:lnTo>
                  <a:lnTo>
                    <a:pt x="876" y="20426"/>
                  </a:lnTo>
                  <a:lnTo>
                    <a:pt x="858" y="20608"/>
                  </a:lnTo>
                  <a:lnTo>
                    <a:pt x="786" y="20752"/>
                  </a:lnTo>
                  <a:lnTo>
                    <a:pt x="715" y="20908"/>
                  </a:lnTo>
                  <a:lnTo>
                    <a:pt x="607" y="21026"/>
                  </a:lnTo>
                  <a:lnTo>
                    <a:pt x="1394" y="20934"/>
                  </a:lnTo>
                  <a:lnTo>
                    <a:pt x="2217" y="20804"/>
                  </a:lnTo>
                  <a:lnTo>
                    <a:pt x="3039" y="20726"/>
                  </a:lnTo>
                  <a:lnTo>
                    <a:pt x="3844" y="20660"/>
                  </a:lnTo>
                  <a:lnTo>
                    <a:pt x="4595" y="20634"/>
                  </a:lnTo>
                  <a:lnTo>
                    <a:pt x="5310" y="20634"/>
                  </a:lnTo>
                  <a:lnTo>
                    <a:pt x="5650" y="20660"/>
                  </a:lnTo>
                  <a:lnTo>
                    <a:pt x="6007" y="20700"/>
                  </a:lnTo>
                  <a:lnTo>
                    <a:pt x="6276" y="20752"/>
                  </a:lnTo>
                  <a:lnTo>
                    <a:pt x="6580" y="20830"/>
                  </a:lnTo>
                  <a:close/>
                </a:path>
              </a:pathLst>
            </a:custGeom>
            <a:solidFill>
              <a:schemeClr val="hlink"/>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hlink"/>
              </a:extrusionClr>
              <a:contourClr>
                <a:schemeClr val="hlink"/>
              </a:contourClr>
            </a:sp3d>
          </p:spPr>
          <p:txBody>
            <a:bodyPr anchor="ctr" anchorCtr="1">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400">
                  <a:latin typeface="Times New Roman" panose="02020603050405020304" pitchFamily="18" charset="0"/>
                </a:rPr>
                <a:t>Statistics</a:t>
              </a:r>
            </a:p>
          </p:txBody>
        </p:sp>
        <p:sp>
          <p:nvSpPr>
            <p:cNvPr id="45071" name="Puzzle3">
              <a:extLst>
                <a:ext uri="{FF2B5EF4-FFF2-40B4-BE49-F238E27FC236}">
                  <a16:creationId xmlns:a16="http://schemas.microsoft.com/office/drawing/2014/main" id="{9F6E670F-88DE-4F10-96B4-3283DF9BDFEC}"/>
                </a:ext>
              </a:extLst>
            </p:cNvPr>
            <p:cNvSpPr>
              <a:spLocks noChangeAspect="1" noEditPoints="1" noChangeArrowheads="1"/>
            </p:cNvSpPr>
            <p:nvPr/>
          </p:nvSpPr>
          <p:spPr bwMode="blackWhite">
            <a:xfrm>
              <a:off x="2880" y="1827"/>
              <a:ext cx="607" cy="836"/>
            </a:xfrm>
            <a:custGeom>
              <a:avLst/>
              <a:gdLst>
                <a:gd name="T0" fmla="*/ 1068 w 21600"/>
                <a:gd name="T1" fmla="*/ 7570 h 21600"/>
                <a:gd name="T2" fmla="*/ 19856 w 21600"/>
                <a:gd name="T3" fmla="*/ 11291 h 21600"/>
              </a:gdLst>
              <a:ahLst/>
              <a:cxnLst/>
              <a:rect l="T0" t="T1" r="T2" b="T3"/>
              <a:pathLst>
                <a:path w="21600" h="21600">
                  <a:moveTo>
                    <a:pt x="6580" y="20830"/>
                  </a:moveTo>
                  <a:lnTo>
                    <a:pt x="7062" y="20960"/>
                  </a:lnTo>
                  <a:lnTo>
                    <a:pt x="7474" y="21026"/>
                  </a:lnTo>
                  <a:lnTo>
                    <a:pt x="7885" y="21052"/>
                  </a:lnTo>
                  <a:lnTo>
                    <a:pt x="8207" y="21052"/>
                  </a:lnTo>
                  <a:lnTo>
                    <a:pt x="8511" y="21000"/>
                  </a:lnTo>
                  <a:lnTo>
                    <a:pt x="8779" y="20934"/>
                  </a:lnTo>
                  <a:lnTo>
                    <a:pt x="8994" y="20830"/>
                  </a:lnTo>
                  <a:lnTo>
                    <a:pt x="9119" y="20700"/>
                  </a:lnTo>
                  <a:lnTo>
                    <a:pt x="9262" y="20556"/>
                  </a:lnTo>
                  <a:lnTo>
                    <a:pt x="9333" y="20400"/>
                  </a:lnTo>
                  <a:lnTo>
                    <a:pt x="9369" y="20230"/>
                  </a:lnTo>
                  <a:lnTo>
                    <a:pt x="9369" y="20034"/>
                  </a:lnTo>
                  <a:lnTo>
                    <a:pt x="9298" y="19852"/>
                  </a:lnTo>
                  <a:lnTo>
                    <a:pt x="9190" y="19682"/>
                  </a:lnTo>
                  <a:lnTo>
                    <a:pt x="9065" y="19500"/>
                  </a:lnTo>
                  <a:lnTo>
                    <a:pt x="8886" y="19330"/>
                  </a:lnTo>
                  <a:lnTo>
                    <a:pt x="8618" y="19108"/>
                  </a:lnTo>
                  <a:lnTo>
                    <a:pt x="8403" y="18847"/>
                  </a:lnTo>
                  <a:lnTo>
                    <a:pt x="8243" y="18573"/>
                  </a:lnTo>
                  <a:lnTo>
                    <a:pt x="8100" y="18300"/>
                  </a:lnTo>
                  <a:lnTo>
                    <a:pt x="7992" y="18000"/>
                  </a:lnTo>
                  <a:lnTo>
                    <a:pt x="7956" y="17700"/>
                  </a:lnTo>
                  <a:lnTo>
                    <a:pt x="7956" y="17426"/>
                  </a:lnTo>
                  <a:lnTo>
                    <a:pt x="7992" y="17126"/>
                  </a:lnTo>
                  <a:lnTo>
                    <a:pt x="8100" y="16878"/>
                  </a:lnTo>
                  <a:lnTo>
                    <a:pt x="8243" y="16630"/>
                  </a:lnTo>
                  <a:lnTo>
                    <a:pt x="8332" y="16500"/>
                  </a:lnTo>
                  <a:lnTo>
                    <a:pt x="8439" y="16369"/>
                  </a:lnTo>
                  <a:lnTo>
                    <a:pt x="8582" y="16278"/>
                  </a:lnTo>
                  <a:lnTo>
                    <a:pt x="8707" y="16173"/>
                  </a:lnTo>
                  <a:lnTo>
                    <a:pt x="8850" y="16095"/>
                  </a:lnTo>
                  <a:lnTo>
                    <a:pt x="9029" y="16017"/>
                  </a:lnTo>
                  <a:lnTo>
                    <a:pt x="9226" y="15952"/>
                  </a:lnTo>
                  <a:lnTo>
                    <a:pt x="9405" y="15873"/>
                  </a:lnTo>
                  <a:lnTo>
                    <a:pt x="9637" y="15847"/>
                  </a:lnTo>
                  <a:lnTo>
                    <a:pt x="9852" y="15795"/>
                  </a:lnTo>
                  <a:lnTo>
                    <a:pt x="10120" y="15769"/>
                  </a:lnTo>
                  <a:lnTo>
                    <a:pt x="10370" y="15769"/>
                  </a:lnTo>
                  <a:lnTo>
                    <a:pt x="10710" y="15769"/>
                  </a:lnTo>
                  <a:lnTo>
                    <a:pt x="10978" y="15769"/>
                  </a:lnTo>
                  <a:lnTo>
                    <a:pt x="11264" y="15795"/>
                  </a:lnTo>
                  <a:lnTo>
                    <a:pt x="11533" y="15847"/>
                  </a:lnTo>
                  <a:lnTo>
                    <a:pt x="11765" y="15900"/>
                  </a:lnTo>
                  <a:lnTo>
                    <a:pt x="12015" y="15952"/>
                  </a:lnTo>
                  <a:lnTo>
                    <a:pt x="12212" y="16017"/>
                  </a:lnTo>
                  <a:lnTo>
                    <a:pt x="12427" y="16095"/>
                  </a:lnTo>
                  <a:lnTo>
                    <a:pt x="12605" y="16173"/>
                  </a:lnTo>
                  <a:lnTo>
                    <a:pt x="12766" y="16278"/>
                  </a:lnTo>
                  <a:lnTo>
                    <a:pt x="12909" y="16369"/>
                  </a:lnTo>
                  <a:lnTo>
                    <a:pt x="13035" y="16473"/>
                  </a:lnTo>
                  <a:lnTo>
                    <a:pt x="13249" y="16695"/>
                  </a:lnTo>
                  <a:lnTo>
                    <a:pt x="13428" y="16943"/>
                  </a:lnTo>
                  <a:lnTo>
                    <a:pt x="13517" y="17204"/>
                  </a:lnTo>
                  <a:lnTo>
                    <a:pt x="13589" y="17478"/>
                  </a:lnTo>
                  <a:lnTo>
                    <a:pt x="13589" y="17752"/>
                  </a:lnTo>
                  <a:lnTo>
                    <a:pt x="13517" y="18026"/>
                  </a:lnTo>
                  <a:lnTo>
                    <a:pt x="13428" y="18273"/>
                  </a:lnTo>
                  <a:lnTo>
                    <a:pt x="13285" y="18521"/>
                  </a:lnTo>
                  <a:lnTo>
                    <a:pt x="13106" y="18756"/>
                  </a:lnTo>
                  <a:lnTo>
                    <a:pt x="12874" y="18978"/>
                  </a:lnTo>
                  <a:lnTo>
                    <a:pt x="12427" y="19356"/>
                  </a:lnTo>
                  <a:lnTo>
                    <a:pt x="12123" y="19682"/>
                  </a:lnTo>
                  <a:lnTo>
                    <a:pt x="12015" y="19800"/>
                  </a:lnTo>
                  <a:lnTo>
                    <a:pt x="11908" y="19956"/>
                  </a:lnTo>
                  <a:lnTo>
                    <a:pt x="11872" y="20073"/>
                  </a:lnTo>
                  <a:lnTo>
                    <a:pt x="11872" y="20204"/>
                  </a:lnTo>
                  <a:lnTo>
                    <a:pt x="11872" y="20334"/>
                  </a:lnTo>
                  <a:lnTo>
                    <a:pt x="11944" y="20426"/>
                  </a:lnTo>
                  <a:lnTo>
                    <a:pt x="12051" y="20530"/>
                  </a:lnTo>
                  <a:lnTo>
                    <a:pt x="12176" y="20634"/>
                  </a:lnTo>
                  <a:lnTo>
                    <a:pt x="12319" y="20726"/>
                  </a:lnTo>
                  <a:lnTo>
                    <a:pt x="12534" y="20830"/>
                  </a:lnTo>
                  <a:lnTo>
                    <a:pt x="12766" y="20934"/>
                  </a:lnTo>
                  <a:lnTo>
                    <a:pt x="13070" y="21026"/>
                  </a:lnTo>
                  <a:lnTo>
                    <a:pt x="13428" y="21130"/>
                  </a:lnTo>
                  <a:lnTo>
                    <a:pt x="13875" y="21234"/>
                  </a:lnTo>
                  <a:lnTo>
                    <a:pt x="14322" y="21326"/>
                  </a:lnTo>
                  <a:lnTo>
                    <a:pt x="14787" y="21404"/>
                  </a:lnTo>
                  <a:lnTo>
                    <a:pt x="15305" y="21482"/>
                  </a:lnTo>
                  <a:lnTo>
                    <a:pt x="15824" y="21534"/>
                  </a:lnTo>
                  <a:lnTo>
                    <a:pt x="16378" y="21586"/>
                  </a:lnTo>
                  <a:lnTo>
                    <a:pt x="16897" y="21613"/>
                  </a:lnTo>
                  <a:lnTo>
                    <a:pt x="17433" y="21613"/>
                  </a:lnTo>
                  <a:lnTo>
                    <a:pt x="17988" y="21613"/>
                  </a:lnTo>
                  <a:lnTo>
                    <a:pt x="18506" y="21586"/>
                  </a:lnTo>
                  <a:lnTo>
                    <a:pt x="18989" y="21508"/>
                  </a:lnTo>
                  <a:lnTo>
                    <a:pt x="19436" y="21430"/>
                  </a:lnTo>
                  <a:lnTo>
                    <a:pt x="19883" y="21326"/>
                  </a:lnTo>
                  <a:lnTo>
                    <a:pt x="20258" y="21208"/>
                  </a:lnTo>
                  <a:lnTo>
                    <a:pt x="20598" y="21026"/>
                  </a:lnTo>
                  <a:lnTo>
                    <a:pt x="20527" y="20726"/>
                  </a:lnTo>
                  <a:lnTo>
                    <a:pt x="20455" y="20426"/>
                  </a:lnTo>
                  <a:lnTo>
                    <a:pt x="20401" y="20100"/>
                  </a:lnTo>
                  <a:lnTo>
                    <a:pt x="20401" y="19747"/>
                  </a:lnTo>
                  <a:lnTo>
                    <a:pt x="20366" y="19030"/>
                  </a:lnTo>
                  <a:lnTo>
                    <a:pt x="20401" y="18300"/>
                  </a:lnTo>
                  <a:lnTo>
                    <a:pt x="20455" y="17595"/>
                  </a:lnTo>
                  <a:lnTo>
                    <a:pt x="20527" y="16969"/>
                  </a:lnTo>
                  <a:lnTo>
                    <a:pt x="20598" y="16447"/>
                  </a:lnTo>
                  <a:lnTo>
                    <a:pt x="20598" y="16017"/>
                  </a:lnTo>
                  <a:lnTo>
                    <a:pt x="20598" y="15873"/>
                  </a:lnTo>
                  <a:lnTo>
                    <a:pt x="20491" y="15717"/>
                  </a:lnTo>
                  <a:lnTo>
                    <a:pt x="20401" y="15573"/>
                  </a:lnTo>
                  <a:lnTo>
                    <a:pt x="20223" y="15417"/>
                  </a:lnTo>
                  <a:lnTo>
                    <a:pt x="20044" y="15300"/>
                  </a:lnTo>
                  <a:lnTo>
                    <a:pt x="19811" y="15195"/>
                  </a:lnTo>
                  <a:lnTo>
                    <a:pt x="19561" y="15091"/>
                  </a:lnTo>
                  <a:lnTo>
                    <a:pt x="19329" y="15026"/>
                  </a:lnTo>
                  <a:lnTo>
                    <a:pt x="19060" y="14973"/>
                  </a:lnTo>
                  <a:lnTo>
                    <a:pt x="18774" y="14921"/>
                  </a:lnTo>
                  <a:lnTo>
                    <a:pt x="18542" y="14921"/>
                  </a:lnTo>
                  <a:lnTo>
                    <a:pt x="18256" y="14921"/>
                  </a:lnTo>
                  <a:lnTo>
                    <a:pt x="18023" y="14973"/>
                  </a:lnTo>
                  <a:lnTo>
                    <a:pt x="17791" y="15052"/>
                  </a:lnTo>
                  <a:lnTo>
                    <a:pt x="17576" y="15143"/>
                  </a:lnTo>
                  <a:lnTo>
                    <a:pt x="17398" y="15273"/>
                  </a:lnTo>
                  <a:lnTo>
                    <a:pt x="17201" y="15391"/>
                  </a:lnTo>
                  <a:lnTo>
                    <a:pt x="16950" y="15521"/>
                  </a:lnTo>
                  <a:lnTo>
                    <a:pt x="16682" y="15600"/>
                  </a:lnTo>
                  <a:lnTo>
                    <a:pt x="16378" y="15652"/>
                  </a:lnTo>
                  <a:lnTo>
                    <a:pt x="16039" y="15678"/>
                  </a:lnTo>
                  <a:lnTo>
                    <a:pt x="15681" y="15652"/>
                  </a:lnTo>
                  <a:lnTo>
                    <a:pt x="15305" y="15626"/>
                  </a:lnTo>
                  <a:lnTo>
                    <a:pt x="14966" y="15547"/>
                  </a:lnTo>
                  <a:lnTo>
                    <a:pt x="14626" y="15443"/>
                  </a:lnTo>
                  <a:lnTo>
                    <a:pt x="14286" y="15300"/>
                  </a:lnTo>
                  <a:lnTo>
                    <a:pt x="13964" y="15143"/>
                  </a:lnTo>
                  <a:lnTo>
                    <a:pt x="13696" y="14947"/>
                  </a:lnTo>
                  <a:lnTo>
                    <a:pt x="13589" y="14817"/>
                  </a:lnTo>
                  <a:lnTo>
                    <a:pt x="13482" y="14700"/>
                  </a:lnTo>
                  <a:lnTo>
                    <a:pt x="13392" y="14569"/>
                  </a:lnTo>
                  <a:lnTo>
                    <a:pt x="13321" y="14426"/>
                  </a:lnTo>
                  <a:lnTo>
                    <a:pt x="13249" y="14269"/>
                  </a:lnTo>
                  <a:lnTo>
                    <a:pt x="13213" y="14126"/>
                  </a:lnTo>
                  <a:lnTo>
                    <a:pt x="13178" y="13943"/>
                  </a:lnTo>
                  <a:lnTo>
                    <a:pt x="13178" y="13773"/>
                  </a:lnTo>
                  <a:lnTo>
                    <a:pt x="13178" y="13565"/>
                  </a:lnTo>
                  <a:lnTo>
                    <a:pt x="13213" y="13369"/>
                  </a:lnTo>
                  <a:lnTo>
                    <a:pt x="13249" y="13173"/>
                  </a:lnTo>
                  <a:lnTo>
                    <a:pt x="13321" y="12991"/>
                  </a:lnTo>
                  <a:lnTo>
                    <a:pt x="13392" y="12847"/>
                  </a:lnTo>
                  <a:lnTo>
                    <a:pt x="13482" y="12691"/>
                  </a:lnTo>
                  <a:lnTo>
                    <a:pt x="13589" y="12547"/>
                  </a:lnTo>
                  <a:lnTo>
                    <a:pt x="13732" y="12417"/>
                  </a:lnTo>
                  <a:lnTo>
                    <a:pt x="14000" y="12195"/>
                  </a:lnTo>
                  <a:lnTo>
                    <a:pt x="14340" y="11986"/>
                  </a:lnTo>
                  <a:lnTo>
                    <a:pt x="14698" y="11843"/>
                  </a:lnTo>
                  <a:lnTo>
                    <a:pt x="15073" y="11739"/>
                  </a:lnTo>
                  <a:lnTo>
                    <a:pt x="15449" y="11660"/>
                  </a:lnTo>
                  <a:lnTo>
                    <a:pt x="15824" y="11621"/>
                  </a:lnTo>
                  <a:lnTo>
                    <a:pt x="16200" y="11621"/>
                  </a:lnTo>
                  <a:lnTo>
                    <a:pt x="16575" y="11660"/>
                  </a:lnTo>
                  <a:lnTo>
                    <a:pt x="16933" y="11713"/>
                  </a:lnTo>
                  <a:lnTo>
                    <a:pt x="17272" y="11817"/>
                  </a:lnTo>
                  <a:lnTo>
                    <a:pt x="17541" y="11947"/>
                  </a:lnTo>
                  <a:lnTo>
                    <a:pt x="17791" y="12091"/>
                  </a:lnTo>
                  <a:lnTo>
                    <a:pt x="17916" y="12195"/>
                  </a:lnTo>
                  <a:lnTo>
                    <a:pt x="18095" y="12286"/>
                  </a:lnTo>
                  <a:lnTo>
                    <a:pt x="18292" y="12391"/>
                  </a:lnTo>
                  <a:lnTo>
                    <a:pt x="18470" y="12443"/>
                  </a:lnTo>
                  <a:lnTo>
                    <a:pt x="18703" y="12521"/>
                  </a:lnTo>
                  <a:lnTo>
                    <a:pt x="18917" y="12547"/>
                  </a:lnTo>
                  <a:lnTo>
                    <a:pt x="19150" y="12573"/>
                  </a:lnTo>
                  <a:lnTo>
                    <a:pt x="19400" y="12586"/>
                  </a:lnTo>
                  <a:lnTo>
                    <a:pt x="19633" y="12586"/>
                  </a:lnTo>
                  <a:lnTo>
                    <a:pt x="19883" y="12573"/>
                  </a:lnTo>
                  <a:lnTo>
                    <a:pt x="20115" y="12521"/>
                  </a:lnTo>
                  <a:lnTo>
                    <a:pt x="20366" y="12469"/>
                  </a:lnTo>
                  <a:lnTo>
                    <a:pt x="20598" y="12417"/>
                  </a:lnTo>
                  <a:lnTo>
                    <a:pt x="20849" y="12313"/>
                  </a:lnTo>
                  <a:lnTo>
                    <a:pt x="21045" y="12221"/>
                  </a:lnTo>
                  <a:lnTo>
                    <a:pt x="21296" y="12091"/>
                  </a:lnTo>
                  <a:lnTo>
                    <a:pt x="21349" y="12013"/>
                  </a:lnTo>
                  <a:lnTo>
                    <a:pt x="21456" y="11947"/>
                  </a:lnTo>
                  <a:lnTo>
                    <a:pt x="21528" y="11843"/>
                  </a:lnTo>
                  <a:lnTo>
                    <a:pt x="21564" y="11713"/>
                  </a:lnTo>
                  <a:lnTo>
                    <a:pt x="21671" y="11465"/>
                  </a:lnTo>
                  <a:lnTo>
                    <a:pt x="21707" y="11165"/>
                  </a:lnTo>
                  <a:lnTo>
                    <a:pt x="21707" y="10813"/>
                  </a:lnTo>
                  <a:lnTo>
                    <a:pt x="21707" y="10460"/>
                  </a:lnTo>
                  <a:lnTo>
                    <a:pt x="21635" y="10082"/>
                  </a:lnTo>
                  <a:lnTo>
                    <a:pt x="21564" y="9717"/>
                  </a:lnTo>
                  <a:lnTo>
                    <a:pt x="21349" y="8908"/>
                  </a:lnTo>
                  <a:lnTo>
                    <a:pt x="21117" y="8191"/>
                  </a:lnTo>
                  <a:lnTo>
                    <a:pt x="20849" y="7539"/>
                  </a:lnTo>
                  <a:lnTo>
                    <a:pt x="20598" y="7030"/>
                  </a:lnTo>
                  <a:lnTo>
                    <a:pt x="20044" y="7108"/>
                  </a:lnTo>
                  <a:lnTo>
                    <a:pt x="19472" y="7160"/>
                  </a:lnTo>
                  <a:lnTo>
                    <a:pt x="18882" y="7213"/>
                  </a:lnTo>
                  <a:lnTo>
                    <a:pt x="18256" y="7213"/>
                  </a:lnTo>
                  <a:lnTo>
                    <a:pt x="17684" y="7213"/>
                  </a:lnTo>
                  <a:lnTo>
                    <a:pt x="17094" y="7186"/>
                  </a:lnTo>
                  <a:lnTo>
                    <a:pt x="16503" y="7160"/>
                  </a:lnTo>
                  <a:lnTo>
                    <a:pt x="16003" y="7108"/>
                  </a:lnTo>
                  <a:lnTo>
                    <a:pt x="15001" y="7004"/>
                  </a:lnTo>
                  <a:lnTo>
                    <a:pt x="14215" y="6913"/>
                  </a:lnTo>
                  <a:lnTo>
                    <a:pt x="13696" y="6834"/>
                  </a:lnTo>
                  <a:lnTo>
                    <a:pt x="13517" y="6808"/>
                  </a:lnTo>
                  <a:lnTo>
                    <a:pt x="13070" y="6652"/>
                  </a:lnTo>
                  <a:lnTo>
                    <a:pt x="12695" y="6482"/>
                  </a:lnTo>
                  <a:lnTo>
                    <a:pt x="12355" y="6313"/>
                  </a:lnTo>
                  <a:lnTo>
                    <a:pt x="12123" y="6104"/>
                  </a:lnTo>
                  <a:lnTo>
                    <a:pt x="11908" y="5882"/>
                  </a:lnTo>
                  <a:lnTo>
                    <a:pt x="11765" y="5660"/>
                  </a:lnTo>
                  <a:lnTo>
                    <a:pt x="11676" y="5426"/>
                  </a:lnTo>
                  <a:lnTo>
                    <a:pt x="11604" y="5204"/>
                  </a:lnTo>
                  <a:lnTo>
                    <a:pt x="11604" y="4956"/>
                  </a:lnTo>
                  <a:lnTo>
                    <a:pt x="11640" y="4734"/>
                  </a:lnTo>
                  <a:lnTo>
                    <a:pt x="11711" y="4500"/>
                  </a:lnTo>
                  <a:lnTo>
                    <a:pt x="11801" y="4304"/>
                  </a:lnTo>
                  <a:lnTo>
                    <a:pt x="11908" y="4108"/>
                  </a:lnTo>
                  <a:lnTo>
                    <a:pt x="12087" y="3926"/>
                  </a:lnTo>
                  <a:lnTo>
                    <a:pt x="12284" y="3756"/>
                  </a:lnTo>
                  <a:lnTo>
                    <a:pt x="12498" y="3626"/>
                  </a:lnTo>
                  <a:lnTo>
                    <a:pt x="12695" y="3482"/>
                  </a:lnTo>
                  <a:lnTo>
                    <a:pt x="12874" y="3273"/>
                  </a:lnTo>
                  <a:lnTo>
                    <a:pt x="13035" y="3052"/>
                  </a:lnTo>
                  <a:lnTo>
                    <a:pt x="13178" y="2778"/>
                  </a:lnTo>
                  <a:lnTo>
                    <a:pt x="13285" y="2504"/>
                  </a:lnTo>
                  <a:lnTo>
                    <a:pt x="13321" y="2204"/>
                  </a:lnTo>
                  <a:lnTo>
                    <a:pt x="13356" y="1904"/>
                  </a:lnTo>
                  <a:lnTo>
                    <a:pt x="13285" y="1604"/>
                  </a:lnTo>
                  <a:lnTo>
                    <a:pt x="13178" y="1304"/>
                  </a:lnTo>
                  <a:lnTo>
                    <a:pt x="13035" y="1017"/>
                  </a:lnTo>
                  <a:lnTo>
                    <a:pt x="12945" y="900"/>
                  </a:lnTo>
                  <a:lnTo>
                    <a:pt x="12802" y="769"/>
                  </a:lnTo>
                  <a:lnTo>
                    <a:pt x="12659" y="652"/>
                  </a:lnTo>
                  <a:lnTo>
                    <a:pt x="12498" y="547"/>
                  </a:lnTo>
                  <a:lnTo>
                    <a:pt x="12319" y="443"/>
                  </a:lnTo>
                  <a:lnTo>
                    <a:pt x="12123" y="352"/>
                  </a:lnTo>
                  <a:lnTo>
                    <a:pt x="11872" y="273"/>
                  </a:lnTo>
                  <a:lnTo>
                    <a:pt x="11640" y="221"/>
                  </a:lnTo>
                  <a:lnTo>
                    <a:pt x="11354" y="143"/>
                  </a:lnTo>
                  <a:lnTo>
                    <a:pt x="11086" y="117"/>
                  </a:lnTo>
                  <a:lnTo>
                    <a:pt x="10782" y="91"/>
                  </a:lnTo>
                  <a:lnTo>
                    <a:pt x="10424" y="91"/>
                  </a:lnTo>
                  <a:lnTo>
                    <a:pt x="10120" y="91"/>
                  </a:lnTo>
                  <a:lnTo>
                    <a:pt x="9816" y="117"/>
                  </a:lnTo>
                  <a:lnTo>
                    <a:pt x="9548" y="143"/>
                  </a:lnTo>
                  <a:lnTo>
                    <a:pt x="9298" y="195"/>
                  </a:lnTo>
                  <a:lnTo>
                    <a:pt x="9065" y="247"/>
                  </a:lnTo>
                  <a:lnTo>
                    <a:pt x="8815" y="300"/>
                  </a:lnTo>
                  <a:lnTo>
                    <a:pt x="8618" y="378"/>
                  </a:lnTo>
                  <a:lnTo>
                    <a:pt x="8403" y="469"/>
                  </a:lnTo>
                  <a:lnTo>
                    <a:pt x="8243" y="547"/>
                  </a:lnTo>
                  <a:lnTo>
                    <a:pt x="8064" y="652"/>
                  </a:lnTo>
                  <a:lnTo>
                    <a:pt x="7921" y="743"/>
                  </a:lnTo>
                  <a:lnTo>
                    <a:pt x="7796" y="873"/>
                  </a:lnTo>
                  <a:lnTo>
                    <a:pt x="7581" y="1095"/>
                  </a:lnTo>
                  <a:lnTo>
                    <a:pt x="7402" y="1369"/>
                  </a:lnTo>
                  <a:lnTo>
                    <a:pt x="7313" y="1630"/>
                  </a:lnTo>
                  <a:lnTo>
                    <a:pt x="7277" y="1930"/>
                  </a:lnTo>
                  <a:lnTo>
                    <a:pt x="7277" y="2204"/>
                  </a:lnTo>
                  <a:lnTo>
                    <a:pt x="7313" y="2478"/>
                  </a:lnTo>
                  <a:lnTo>
                    <a:pt x="7402" y="2752"/>
                  </a:lnTo>
                  <a:lnTo>
                    <a:pt x="7581" y="3000"/>
                  </a:lnTo>
                  <a:lnTo>
                    <a:pt x="7796" y="3221"/>
                  </a:lnTo>
                  <a:lnTo>
                    <a:pt x="8028" y="3456"/>
                  </a:lnTo>
                  <a:lnTo>
                    <a:pt x="8260" y="3652"/>
                  </a:lnTo>
                  <a:lnTo>
                    <a:pt x="8475" y="3873"/>
                  </a:lnTo>
                  <a:lnTo>
                    <a:pt x="8654" y="4108"/>
                  </a:lnTo>
                  <a:lnTo>
                    <a:pt x="8743" y="4330"/>
                  </a:lnTo>
                  <a:lnTo>
                    <a:pt x="8815" y="4578"/>
                  </a:lnTo>
                  <a:lnTo>
                    <a:pt x="8815" y="4826"/>
                  </a:lnTo>
                  <a:lnTo>
                    <a:pt x="8779" y="5073"/>
                  </a:lnTo>
                  <a:lnTo>
                    <a:pt x="8690" y="5308"/>
                  </a:lnTo>
                  <a:lnTo>
                    <a:pt x="8547" y="5556"/>
                  </a:lnTo>
                  <a:lnTo>
                    <a:pt x="8332" y="5778"/>
                  </a:lnTo>
                  <a:lnTo>
                    <a:pt x="8100" y="5986"/>
                  </a:lnTo>
                  <a:lnTo>
                    <a:pt x="7796" y="6208"/>
                  </a:lnTo>
                  <a:lnTo>
                    <a:pt x="7438" y="6378"/>
                  </a:lnTo>
                  <a:lnTo>
                    <a:pt x="7027" y="6534"/>
                  </a:lnTo>
                  <a:lnTo>
                    <a:pt x="6544" y="6678"/>
                  </a:lnTo>
                  <a:lnTo>
                    <a:pt x="6043" y="6808"/>
                  </a:lnTo>
                  <a:lnTo>
                    <a:pt x="5632" y="6808"/>
                  </a:lnTo>
                  <a:lnTo>
                    <a:pt x="5078" y="6808"/>
                  </a:lnTo>
                  <a:lnTo>
                    <a:pt x="4488" y="6808"/>
                  </a:lnTo>
                  <a:lnTo>
                    <a:pt x="3808" y="6808"/>
                  </a:lnTo>
                  <a:lnTo>
                    <a:pt x="3075" y="6808"/>
                  </a:lnTo>
                  <a:lnTo>
                    <a:pt x="2288" y="6808"/>
                  </a:lnTo>
                  <a:lnTo>
                    <a:pt x="1466" y="6808"/>
                  </a:lnTo>
                  <a:lnTo>
                    <a:pt x="607" y="6808"/>
                  </a:lnTo>
                  <a:lnTo>
                    <a:pt x="500" y="7239"/>
                  </a:lnTo>
                  <a:lnTo>
                    <a:pt x="375" y="7839"/>
                  </a:lnTo>
                  <a:lnTo>
                    <a:pt x="268" y="8491"/>
                  </a:lnTo>
                  <a:lnTo>
                    <a:pt x="160" y="9182"/>
                  </a:lnTo>
                  <a:lnTo>
                    <a:pt x="53" y="9860"/>
                  </a:lnTo>
                  <a:lnTo>
                    <a:pt x="17" y="10486"/>
                  </a:lnTo>
                  <a:lnTo>
                    <a:pt x="17" y="10969"/>
                  </a:lnTo>
                  <a:lnTo>
                    <a:pt x="17" y="11295"/>
                  </a:lnTo>
                  <a:lnTo>
                    <a:pt x="125" y="11465"/>
                  </a:lnTo>
                  <a:lnTo>
                    <a:pt x="232" y="11634"/>
                  </a:lnTo>
                  <a:lnTo>
                    <a:pt x="411" y="11765"/>
                  </a:lnTo>
                  <a:lnTo>
                    <a:pt x="607" y="11895"/>
                  </a:lnTo>
                  <a:lnTo>
                    <a:pt x="858" y="12013"/>
                  </a:lnTo>
                  <a:lnTo>
                    <a:pt x="1126" y="12091"/>
                  </a:lnTo>
                  <a:lnTo>
                    <a:pt x="1430" y="12169"/>
                  </a:lnTo>
                  <a:lnTo>
                    <a:pt x="1716" y="12221"/>
                  </a:lnTo>
                  <a:lnTo>
                    <a:pt x="2056" y="12247"/>
                  </a:lnTo>
                  <a:lnTo>
                    <a:pt x="2360" y="12260"/>
                  </a:lnTo>
                  <a:lnTo>
                    <a:pt x="2664" y="12247"/>
                  </a:lnTo>
                  <a:lnTo>
                    <a:pt x="2986" y="12221"/>
                  </a:lnTo>
                  <a:lnTo>
                    <a:pt x="3290" y="12169"/>
                  </a:lnTo>
                  <a:lnTo>
                    <a:pt x="3558" y="12065"/>
                  </a:lnTo>
                  <a:lnTo>
                    <a:pt x="3808" y="11960"/>
                  </a:lnTo>
                  <a:lnTo>
                    <a:pt x="4041" y="11843"/>
                  </a:lnTo>
                  <a:lnTo>
                    <a:pt x="4255" y="11686"/>
                  </a:lnTo>
                  <a:lnTo>
                    <a:pt x="4523" y="11595"/>
                  </a:lnTo>
                  <a:lnTo>
                    <a:pt x="4792" y="11517"/>
                  </a:lnTo>
                  <a:lnTo>
                    <a:pt x="5113" y="11491"/>
                  </a:lnTo>
                  <a:lnTo>
                    <a:pt x="5453" y="11465"/>
                  </a:lnTo>
                  <a:lnTo>
                    <a:pt x="5757" y="11491"/>
                  </a:lnTo>
                  <a:lnTo>
                    <a:pt x="6097" y="11543"/>
                  </a:lnTo>
                  <a:lnTo>
                    <a:pt x="6454" y="11634"/>
                  </a:lnTo>
                  <a:lnTo>
                    <a:pt x="6758" y="11765"/>
                  </a:lnTo>
                  <a:lnTo>
                    <a:pt x="7062" y="11921"/>
                  </a:lnTo>
                  <a:lnTo>
                    <a:pt x="7313" y="12091"/>
                  </a:lnTo>
                  <a:lnTo>
                    <a:pt x="7545" y="12313"/>
                  </a:lnTo>
                  <a:lnTo>
                    <a:pt x="7760" y="12573"/>
                  </a:lnTo>
                  <a:lnTo>
                    <a:pt x="7885" y="12847"/>
                  </a:lnTo>
                  <a:lnTo>
                    <a:pt x="7992" y="13173"/>
                  </a:lnTo>
                  <a:lnTo>
                    <a:pt x="8028" y="13500"/>
                  </a:lnTo>
                  <a:lnTo>
                    <a:pt x="7992" y="13747"/>
                  </a:lnTo>
                  <a:lnTo>
                    <a:pt x="7885" y="13969"/>
                  </a:lnTo>
                  <a:lnTo>
                    <a:pt x="7760" y="14191"/>
                  </a:lnTo>
                  <a:lnTo>
                    <a:pt x="7545" y="14373"/>
                  </a:lnTo>
                  <a:lnTo>
                    <a:pt x="7313" y="14543"/>
                  </a:lnTo>
                  <a:lnTo>
                    <a:pt x="7062" y="14700"/>
                  </a:lnTo>
                  <a:lnTo>
                    <a:pt x="6758" y="14817"/>
                  </a:lnTo>
                  <a:lnTo>
                    <a:pt x="6454" y="14921"/>
                  </a:lnTo>
                  <a:lnTo>
                    <a:pt x="6097" y="15000"/>
                  </a:lnTo>
                  <a:lnTo>
                    <a:pt x="5757" y="15052"/>
                  </a:lnTo>
                  <a:lnTo>
                    <a:pt x="5453" y="15052"/>
                  </a:lnTo>
                  <a:lnTo>
                    <a:pt x="5113" y="15026"/>
                  </a:lnTo>
                  <a:lnTo>
                    <a:pt x="4792" y="14973"/>
                  </a:lnTo>
                  <a:lnTo>
                    <a:pt x="4523" y="14869"/>
                  </a:lnTo>
                  <a:lnTo>
                    <a:pt x="4255" y="14752"/>
                  </a:lnTo>
                  <a:lnTo>
                    <a:pt x="4041" y="14569"/>
                  </a:lnTo>
                  <a:lnTo>
                    <a:pt x="3844" y="14400"/>
                  </a:lnTo>
                  <a:lnTo>
                    <a:pt x="3594" y="14269"/>
                  </a:lnTo>
                  <a:lnTo>
                    <a:pt x="3361" y="14165"/>
                  </a:lnTo>
                  <a:lnTo>
                    <a:pt x="3111" y="14100"/>
                  </a:lnTo>
                  <a:lnTo>
                    <a:pt x="2843" y="14073"/>
                  </a:lnTo>
                  <a:lnTo>
                    <a:pt x="2574" y="14073"/>
                  </a:lnTo>
                  <a:lnTo>
                    <a:pt x="2288" y="14100"/>
                  </a:lnTo>
                  <a:lnTo>
                    <a:pt x="2020" y="14139"/>
                  </a:lnTo>
                  <a:lnTo>
                    <a:pt x="1734" y="14243"/>
                  </a:lnTo>
                  <a:lnTo>
                    <a:pt x="1466" y="14347"/>
                  </a:lnTo>
                  <a:lnTo>
                    <a:pt x="1233" y="14465"/>
                  </a:lnTo>
                  <a:lnTo>
                    <a:pt x="983" y="14621"/>
                  </a:lnTo>
                  <a:lnTo>
                    <a:pt x="786" y="14765"/>
                  </a:lnTo>
                  <a:lnTo>
                    <a:pt x="572" y="14947"/>
                  </a:lnTo>
                  <a:lnTo>
                    <a:pt x="411" y="15143"/>
                  </a:lnTo>
                  <a:lnTo>
                    <a:pt x="303" y="15378"/>
                  </a:lnTo>
                  <a:lnTo>
                    <a:pt x="196" y="15600"/>
                  </a:lnTo>
                  <a:lnTo>
                    <a:pt x="160" y="15873"/>
                  </a:lnTo>
                  <a:lnTo>
                    <a:pt x="196" y="16200"/>
                  </a:lnTo>
                  <a:lnTo>
                    <a:pt x="232" y="16526"/>
                  </a:lnTo>
                  <a:lnTo>
                    <a:pt x="411" y="17295"/>
                  </a:lnTo>
                  <a:lnTo>
                    <a:pt x="607" y="18104"/>
                  </a:lnTo>
                  <a:lnTo>
                    <a:pt x="715" y="18508"/>
                  </a:lnTo>
                  <a:lnTo>
                    <a:pt x="822" y="18926"/>
                  </a:lnTo>
                  <a:lnTo>
                    <a:pt x="876" y="19330"/>
                  </a:lnTo>
                  <a:lnTo>
                    <a:pt x="911" y="19734"/>
                  </a:lnTo>
                  <a:lnTo>
                    <a:pt x="911" y="20073"/>
                  </a:lnTo>
                  <a:lnTo>
                    <a:pt x="876" y="20426"/>
                  </a:lnTo>
                  <a:lnTo>
                    <a:pt x="858" y="20608"/>
                  </a:lnTo>
                  <a:lnTo>
                    <a:pt x="786" y="20752"/>
                  </a:lnTo>
                  <a:lnTo>
                    <a:pt x="715" y="20908"/>
                  </a:lnTo>
                  <a:lnTo>
                    <a:pt x="607" y="21026"/>
                  </a:lnTo>
                  <a:lnTo>
                    <a:pt x="1394" y="20934"/>
                  </a:lnTo>
                  <a:lnTo>
                    <a:pt x="2217" y="20804"/>
                  </a:lnTo>
                  <a:lnTo>
                    <a:pt x="3039" y="20726"/>
                  </a:lnTo>
                  <a:lnTo>
                    <a:pt x="3844" y="20660"/>
                  </a:lnTo>
                  <a:lnTo>
                    <a:pt x="4595" y="20634"/>
                  </a:lnTo>
                  <a:lnTo>
                    <a:pt x="5310" y="20634"/>
                  </a:lnTo>
                  <a:lnTo>
                    <a:pt x="5650" y="20660"/>
                  </a:lnTo>
                  <a:lnTo>
                    <a:pt x="6007" y="20700"/>
                  </a:lnTo>
                  <a:lnTo>
                    <a:pt x="6276" y="20752"/>
                  </a:lnTo>
                  <a:lnTo>
                    <a:pt x="6580" y="20830"/>
                  </a:lnTo>
                  <a:close/>
                </a:path>
              </a:pathLst>
            </a:custGeom>
            <a:solidFill>
              <a:schemeClr val="bg1"/>
            </a:solidFill>
            <a:ln w="9525">
              <a:miter lim="800000"/>
              <a:headEnd/>
              <a:tailEnd/>
            </a:ln>
            <a:scene3d>
              <a:camera prst="legacyPerspectiveFront">
                <a:rot lat="0" lon="300000" rev="0"/>
              </a:camera>
              <a:lightRig rig="legacyFlat4" dir="b"/>
            </a:scene3d>
            <a:sp3d extrusionH="227000" prstMaterial="legacyMatte">
              <a:bevelT w="13500" h="13500" prst="angle"/>
              <a:bevelB w="13500" h="13500" prst="angle"/>
              <a:extrusionClr>
                <a:schemeClr val="bg1"/>
              </a:extrusionClr>
              <a:contourClr>
                <a:schemeClr val="bg1"/>
              </a:contourClr>
            </a:sp3d>
          </p:spPr>
          <p:txBody>
            <a:bodyPr anchor="ctr" anchorCtr="1">
              <a:flatTx/>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1400">
                  <a:latin typeface="Times New Roman" panose="02020603050405020304" pitchFamily="18" charset="0"/>
                </a:rPr>
                <a:t>Concepts</a:t>
              </a:r>
            </a:p>
          </p:txBody>
        </p:sp>
      </p:grpSp>
      <p:sp>
        <p:nvSpPr>
          <p:cNvPr id="45061" name="Footer Placeholder 1">
            <a:extLst>
              <a:ext uri="{FF2B5EF4-FFF2-40B4-BE49-F238E27FC236}">
                <a16:creationId xmlns:a16="http://schemas.microsoft.com/office/drawing/2014/main" id="{506E1587-19F8-4A30-8522-3A689BCC7B8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45062" name="Slide Number Placeholder 2">
            <a:extLst>
              <a:ext uri="{FF2B5EF4-FFF2-40B4-BE49-F238E27FC236}">
                <a16:creationId xmlns:a16="http://schemas.microsoft.com/office/drawing/2014/main" id="{FDEF622C-1343-4D4A-9424-EF143BAB348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9C29FA4-0CA9-4F23-A4EC-48E137FAAECE}" type="slidenum">
              <a:rPr lang="en-US" altLang="en-US" sz="900">
                <a:solidFill>
                  <a:schemeClr val="bg1"/>
                </a:solidFill>
                <a:latin typeface="Arial" panose="020B0604020202020204" pitchFamily="34" charset="0"/>
              </a:rPr>
              <a:pPr eaLnBrk="1" hangingPunct="1">
                <a:spcBef>
                  <a:spcPct val="0"/>
                </a:spcBef>
                <a:spcAft>
                  <a:spcPct val="40000"/>
                </a:spcAft>
                <a:buFontTx/>
                <a:buNone/>
              </a:pPr>
              <a:t>4</a:t>
            </a:fld>
            <a:endParaRPr lang="en-US" altLang="en-US" sz="900">
              <a:solidFill>
                <a:schemeClr val="bg1"/>
              </a:solidFill>
              <a:latin typeface="Arial" panose="020B0604020202020204" pitchFamily="34" charset="0"/>
            </a:endParaRPr>
          </a:p>
        </p:txBody>
      </p:sp>
    </p:spTree>
  </p:cSld>
  <p:clrMapOvr>
    <a:masterClrMapping/>
  </p:clrMapOvr>
  <p:transition>
    <p:check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7">
            <a:extLst>
              <a:ext uri="{FF2B5EF4-FFF2-40B4-BE49-F238E27FC236}">
                <a16:creationId xmlns:a16="http://schemas.microsoft.com/office/drawing/2014/main" id="{D5369080-D663-485F-AFA2-917816BF3033}"/>
              </a:ext>
            </a:extLst>
          </p:cNvPr>
          <p:cNvSpPr>
            <a:spLocks noGrp="1" noChangeArrowheads="1"/>
          </p:cNvSpPr>
          <p:nvPr>
            <p:ph type="title"/>
          </p:nvPr>
        </p:nvSpPr>
        <p:spPr/>
        <p:txBody>
          <a:bodyPr/>
          <a:lstStyle/>
          <a:p>
            <a:pPr eaLnBrk="1" hangingPunct="1">
              <a:defRPr/>
            </a:pPr>
            <a:r>
              <a:rPr lang="en-US" dirty="0">
                <a:solidFill>
                  <a:schemeClr val="accent4"/>
                </a:solidFill>
              </a:rPr>
              <a:t>Risky Business</a:t>
            </a:r>
          </a:p>
        </p:txBody>
      </p:sp>
      <p:sp>
        <p:nvSpPr>
          <p:cNvPr id="81923" name="Rectangle 38">
            <a:extLst>
              <a:ext uri="{FF2B5EF4-FFF2-40B4-BE49-F238E27FC236}">
                <a16:creationId xmlns:a16="http://schemas.microsoft.com/office/drawing/2014/main" id="{EC26C013-8F67-43F9-A935-429E8EDEE964}"/>
              </a:ext>
            </a:extLst>
          </p:cNvPr>
          <p:cNvSpPr>
            <a:spLocks noGrp="1" noChangeArrowheads="1"/>
          </p:cNvSpPr>
          <p:nvPr>
            <p:ph idx="1"/>
          </p:nvPr>
        </p:nvSpPr>
        <p:spPr>
          <a:xfrm>
            <a:off x="533400" y="990600"/>
            <a:ext cx="8234363" cy="5410200"/>
          </a:xfrm>
        </p:spPr>
        <p:txBody>
          <a:bodyPr/>
          <a:lstStyle/>
          <a:p>
            <a:pPr marL="0" indent="0" eaLnBrk="1" hangingPunct="1">
              <a:buFontTx/>
              <a:buNone/>
            </a:pPr>
            <a:r>
              <a:rPr lang="en-US" altLang="en-US" b="1"/>
              <a:t>No matter how good we think we are...</a:t>
            </a:r>
            <a:endParaRPr lang="en-US" altLang="en-US"/>
          </a:p>
          <a:p>
            <a:pPr lvl="1" eaLnBrk="1" hangingPunct="1"/>
            <a:r>
              <a:rPr lang="en-US" altLang="en-US"/>
              <a:t>We are going to make incorrect decisions</a:t>
            </a:r>
          </a:p>
          <a:p>
            <a:pPr lvl="1" eaLnBrk="1" hangingPunct="1"/>
            <a:r>
              <a:rPr lang="en-US" altLang="en-US"/>
              <a:t>Statistical tools quantify and limit how often we make incorrect decisions</a:t>
            </a:r>
          </a:p>
          <a:p>
            <a:pPr lvl="1" eaLnBrk="1" hangingPunct="1">
              <a:buFontTx/>
              <a:buNone/>
            </a:pPr>
            <a:r>
              <a:rPr lang="en-US" altLang="en-US" b="1"/>
              <a:t>   Courtroom Example:</a:t>
            </a:r>
          </a:p>
          <a:p>
            <a:pPr marL="0" indent="0" eaLnBrk="1" hangingPunct="1">
              <a:buFontTx/>
              <a:buNone/>
            </a:pPr>
            <a:endParaRPr lang="en-US" altLang="en-US"/>
          </a:p>
        </p:txBody>
      </p:sp>
      <p:sp>
        <p:nvSpPr>
          <p:cNvPr id="81924" name="Slide Number Placeholder 3">
            <a:extLst>
              <a:ext uri="{FF2B5EF4-FFF2-40B4-BE49-F238E27FC236}">
                <a16:creationId xmlns:a16="http://schemas.microsoft.com/office/drawing/2014/main" id="{1A306721-719A-464A-BAE8-79A66CDAD69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A3E118C-E25F-49CA-9697-C2BD89D4A23D}" type="slidenum">
              <a:rPr lang="en-US" altLang="en-US" sz="800">
                <a:solidFill>
                  <a:schemeClr val="bg1"/>
                </a:solidFill>
                <a:latin typeface="Arial" panose="020B0604020202020204" pitchFamily="34" charset="0"/>
              </a:rPr>
              <a:pPr eaLnBrk="1" hangingPunct="1">
                <a:spcBef>
                  <a:spcPct val="0"/>
                </a:spcBef>
                <a:spcAft>
                  <a:spcPct val="40000"/>
                </a:spcAft>
                <a:buFontTx/>
                <a:buNone/>
              </a:pPr>
              <a:t>40</a:t>
            </a:fld>
            <a:endParaRPr lang="en-US" altLang="en-US" sz="800">
              <a:solidFill>
                <a:schemeClr val="bg1"/>
              </a:solidFill>
              <a:latin typeface="Arial" panose="020B0604020202020204" pitchFamily="34" charset="0"/>
            </a:endParaRPr>
          </a:p>
        </p:txBody>
      </p:sp>
      <p:graphicFrame>
        <p:nvGraphicFramePr>
          <p:cNvPr id="605187" name="Group 3">
            <a:extLst>
              <a:ext uri="{FF2B5EF4-FFF2-40B4-BE49-F238E27FC236}">
                <a16:creationId xmlns:a16="http://schemas.microsoft.com/office/drawing/2014/main" id="{DF46FD80-3B84-45B7-B0B8-E99612180604}"/>
              </a:ext>
            </a:extLst>
          </p:cNvPr>
          <p:cNvGraphicFramePr>
            <a:graphicFrameLocks noGrp="1"/>
          </p:cNvGraphicFramePr>
          <p:nvPr/>
        </p:nvGraphicFramePr>
        <p:xfrm>
          <a:off x="1752600" y="2786063"/>
          <a:ext cx="5715000" cy="3386137"/>
        </p:xfrm>
        <a:graphic>
          <a:graphicData uri="http://schemas.openxmlformats.org/drawingml/2006/table">
            <a:tbl>
              <a:tblPr/>
              <a:tblGrid>
                <a:gridCol w="1295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820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Defendant is Actually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en-US"/>
                    </a:p>
                  </a:txBody>
                  <a:tcPr/>
                </a:tc>
                <a:extLst>
                  <a:ext uri="{0D108BD9-81ED-4DB2-BD59-A6C34878D82A}">
                    <a16:rowId xmlns:a16="http://schemas.microsoft.com/office/drawing/2014/main" val="10000"/>
                  </a:ext>
                </a:extLst>
              </a:tr>
              <a:tr h="533400">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Not Guilty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Guilty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6000">
                <a:tc rowSpan="2">
                  <a:txBody>
                    <a:bodyPr/>
                    <a:lstStyle/>
                    <a:p>
                      <a:pPr marL="0" marR="0" lvl="0" indent="0" algn="ctr"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Jury</a:t>
                      </a:r>
                    </a:p>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Decides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Not</a:t>
                      </a:r>
                    </a:p>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Guilty(H</a:t>
                      </a:r>
                      <a:r>
                        <a:rPr kumimoji="0" lang="en-US" sz="2000" b="0" i="0" u="none" strike="noStrike" cap="none" normalizeH="0" baseline="-25000">
                          <a:ln>
                            <a:noFill/>
                          </a:ln>
                          <a:solidFill>
                            <a:schemeClr val="tx1"/>
                          </a:solidFill>
                          <a:effectLst/>
                          <a:latin typeface="Arial" pitchFamily="34" charset="0"/>
                        </a:rPr>
                        <a:t>0</a:t>
                      </a:r>
                      <a:r>
                        <a:rPr kumimoji="0" lang="en-US" sz="2000" b="0" i="0" u="none" strike="noStrike" cap="none" normalizeH="0" baseline="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dirty="0">
                          <a:ln>
                            <a:noFill/>
                          </a:ln>
                          <a:solidFill>
                            <a:schemeClr val="tx1"/>
                          </a:solidFill>
                          <a:effectLst/>
                          <a:latin typeface="Arial" pitchFamily="34" charset="0"/>
                        </a:rPr>
                        <a:t>Type II Error (</a:t>
                      </a:r>
                      <a:r>
                        <a:rPr kumimoji="0" lang="el-GR" sz="2000" b="0" i="0" u="none" strike="noStrike" cap="none" normalizeH="0" baseline="0" dirty="0">
                          <a:ln>
                            <a:noFill/>
                          </a:ln>
                          <a:solidFill>
                            <a:schemeClr val="tx1"/>
                          </a:solidFill>
                          <a:effectLst/>
                          <a:latin typeface="Arial" pitchFamily="34" charset="0"/>
                        </a:rPr>
                        <a:t>β</a:t>
                      </a:r>
                      <a:r>
                        <a:rPr kumimoji="0" lang="en-US" sz="2000" b="0" i="0" u="none" strike="noStrike" cap="none" normalizeH="0" baseline="0" dirty="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6000">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Guilty</a:t>
                      </a:r>
                    </a:p>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(H</a:t>
                      </a:r>
                      <a:r>
                        <a:rPr kumimoji="0" lang="en-US" sz="2000" b="0" i="0" u="none" strike="noStrike" cap="none" normalizeH="0" baseline="-25000">
                          <a:ln>
                            <a:noFill/>
                          </a:ln>
                          <a:solidFill>
                            <a:schemeClr val="tx1"/>
                          </a:solidFill>
                          <a:effectLst/>
                          <a:latin typeface="Arial" pitchFamily="34" charset="0"/>
                        </a:rPr>
                        <a:t>a</a:t>
                      </a:r>
                      <a:r>
                        <a:rPr kumimoji="0" lang="en-US" sz="2000" b="0" i="0" u="none" strike="noStrike" cap="none" normalizeH="0" baseline="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dirty="0">
                          <a:ln>
                            <a:noFill/>
                          </a:ln>
                          <a:solidFill>
                            <a:schemeClr val="tx1"/>
                          </a:solidFill>
                          <a:effectLst/>
                          <a:latin typeface="Arial" pitchFamily="34" charset="0"/>
                        </a:rPr>
                        <a:t>Type I Error (</a:t>
                      </a:r>
                      <a:r>
                        <a:rPr kumimoji="0" lang="el-GR" sz="2000" b="0" i="0" u="none" strike="noStrike" cap="none" normalizeH="0" baseline="0" dirty="0">
                          <a:ln>
                            <a:noFill/>
                          </a:ln>
                          <a:solidFill>
                            <a:schemeClr val="tx1"/>
                          </a:solidFill>
                          <a:effectLst/>
                          <a:latin typeface="Arial" pitchFamily="34" charset="0"/>
                        </a:rPr>
                        <a:t>α</a:t>
                      </a:r>
                      <a:r>
                        <a:rPr kumimoji="0" lang="en-US" sz="2000" b="0" i="0" u="none" strike="noStrike" cap="none" normalizeH="0" baseline="0" dirty="0">
                          <a:ln>
                            <a:noFill/>
                          </a:ln>
                          <a:solidFill>
                            <a:schemeClr val="tx1"/>
                          </a:solidFill>
                          <a:effectLst/>
                          <a:latin typeface="Arial"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Right!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1950" name="Footer Placeholder 1">
            <a:extLst>
              <a:ext uri="{FF2B5EF4-FFF2-40B4-BE49-F238E27FC236}">
                <a16:creationId xmlns:a16="http://schemas.microsoft.com/office/drawing/2014/main" id="{939BBF98-8545-4A78-B487-4175AFC9D116}"/>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7">
            <a:extLst>
              <a:ext uri="{FF2B5EF4-FFF2-40B4-BE49-F238E27FC236}">
                <a16:creationId xmlns:a16="http://schemas.microsoft.com/office/drawing/2014/main" id="{20FA3DD3-F989-4287-B981-0DED3B22BA54}"/>
              </a:ext>
            </a:extLst>
          </p:cNvPr>
          <p:cNvSpPr>
            <a:spLocks noGrp="1" noChangeArrowheads="1"/>
          </p:cNvSpPr>
          <p:nvPr>
            <p:ph type="title"/>
          </p:nvPr>
        </p:nvSpPr>
        <p:spPr/>
        <p:txBody>
          <a:bodyPr/>
          <a:lstStyle/>
          <a:p>
            <a:pPr eaLnBrk="1" hangingPunct="1">
              <a:defRPr/>
            </a:pPr>
            <a:r>
              <a:rPr lang="en-US">
                <a:solidFill>
                  <a:schemeClr val="accent4"/>
                </a:solidFill>
              </a:rPr>
              <a:t>Hypothesis Testing</a:t>
            </a:r>
          </a:p>
        </p:txBody>
      </p:sp>
      <p:sp>
        <p:nvSpPr>
          <p:cNvPr id="82947" name="Slide Number Placeholder 2">
            <a:extLst>
              <a:ext uri="{FF2B5EF4-FFF2-40B4-BE49-F238E27FC236}">
                <a16:creationId xmlns:a16="http://schemas.microsoft.com/office/drawing/2014/main" id="{82D8EB01-44CD-402D-8C8E-E71921982F9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C3AB2A4-414C-4044-8C1D-F00250F66943}" type="slidenum">
              <a:rPr lang="en-US" altLang="en-US" sz="800">
                <a:solidFill>
                  <a:schemeClr val="bg1"/>
                </a:solidFill>
                <a:latin typeface="Arial" panose="020B0604020202020204" pitchFamily="34" charset="0"/>
              </a:rPr>
              <a:pPr eaLnBrk="1" hangingPunct="1">
                <a:spcBef>
                  <a:spcPct val="0"/>
                </a:spcBef>
                <a:spcAft>
                  <a:spcPct val="40000"/>
                </a:spcAft>
                <a:buFontTx/>
                <a:buNone/>
              </a:pPr>
              <a:t>41</a:t>
            </a:fld>
            <a:endParaRPr lang="en-US" altLang="en-US" sz="800">
              <a:solidFill>
                <a:schemeClr val="bg1"/>
              </a:solidFill>
              <a:latin typeface="Arial" panose="020B0604020202020204" pitchFamily="34" charset="0"/>
            </a:endParaRPr>
          </a:p>
        </p:txBody>
      </p:sp>
      <p:sp>
        <p:nvSpPr>
          <p:cNvPr id="82948" name="Rectangle 2">
            <a:extLst>
              <a:ext uri="{FF2B5EF4-FFF2-40B4-BE49-F238E27FC236}">
                <a16:creationId xmlns:a16="http://schemas.microsoft.com/office/drawing/2014/main" id="{ADC6A010-219A-42DC-8353-54B03B2F0E1A}"/>
              </a:ext>
            </a:extLst>
          </p:cNvPr>
          <p:cNvSpPr>
            <a:spLocks noChangeArrowheads="1"/>
          </p:cNvSpPr>
          <p:nvPr/>
        </p:nvSpPr>
        <p:spPr bwMode="auto">
          <a:xfrm>
            <a:off x="457200" y="1066800"/>
            <a:ext cx="411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400" b="1">
                <a:latin typeface="Arial" panose="020B0604020202020204" pitchFamily="34" charset="0"/>
              </a:rPr>
              <a:t>Is New Solvent A stronger </a:t>
            </a:r>
            <a:br>
              <a:rPr lang="en-US" altLang="en-US" sz="2400" b="1">
                <a:latin typeface="Arial" panose="020B0604020202020204" pitchFamily="34" charset="0"/>
              </a:rPr>
            </a:br>
            <a:r>
              <a:rPr lang="en-US" altLang="en-US" sz="2400" b="1">
                <a:latin typeface="Arial" panose="020B0604020202020204" pitchFamily="34" charset="0"/>
              </a:rPr>
              <a:t>than Cyclohexanone?</a:t>
            </a:r>
          </a:p>
        </p:txBody>
      </p:sp>
      <p:graphicFrame>
        <p:nvGraphicFramePr>
          <p:cNvPr id="606259" name="Group 51">
            <a:extLst>
              <a:ext uri="{FF2B5EF4-FFF2-40B4-BE49-F238E27FC236}">
                <a16:creationId xmlns:a16="http://schemas.microsoft.com/office/drawing/2014/main" id="{91F09F7B-5A4C-4CB0-8051-1F8768A4D8BB}"/>
              </a:ext>
            </a:extLst>
          </p:cNvPr>
          <p:cNvGraphicFramePr>
            <a:graphicFrameLocks noGrp="1"/>
          </p:cNvGraphicFramePr>
          <p:nvPr/>
        </p:nvGraphicFramePr>
        <p:xfrm>
          <a:off x="1981200" y="1139825"/>
          <a:ext cx="5943600" cy="2898775"/>
        </p:xfrm>
        <a:graphic>
          <a:graphicData uri="http://schemas.openxmlformats.org/drawingml/2006/table">
            <a:tbl>
              <a:tblPr/>
              <a:tblGrid>
                <a:gridCol w="1733550">
                  <a:extLst>
                    <a:ext uri="{9D8B030D-6E8A-4147-A177-3AD203B41FA5}">
                      <a16:colId xmlns:a16="http://schemas.microsoft.com/office/drawing/2014/main" val="20000"/>
                    </a:ext>
                  </a:extLst>
                </a:gridCol>
                <a:gridCol w="1733550">
                  <a:extLst>
                    <a:ext uri="{9D8B030D-6E8A-4147-A177-3AD203B41FA5}">
                      <a16:colId xmlns:a16="http://schemas.microsoft.com/office/drawing/2014/main" val="20001"/>
                    </a:ext>
                  </a:extLst>
                </a:gridCol>
                <a:gridCol w="1201738">
                  <a:extLst>
                    <a:ext uri="{9D8B030D-6E8A-4147-A177-3AD203B41FA5}">
                      <a16:colId xmlns:a16="http://schemas.microsoft.com/office/drawing/2014/main" val="20002"/>
                    </a:ext>
                  </a:extLst>
                </a:gridCol>
                <a:gridCol w="1274762">
                  <a:extLst>
                    <a:ext uri="{9D8B030D-6E8A-4147-A177-3AD203B41FA5}">
                      <a16:colId xmlns:a16="http://schemas.microsoft.com/office/drawing/2014/main" val="20003"/>
                    </a:ext>
                  </a:extLst>
                </a:gridCol>
              </a:tblGrid>
              <a:tr h="592396">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700" b="0" i="0" u="none" strike="noStrike" cap="none" normalizeH="0" baseline="0" dirty="0">
                        <a:ln>
                          <a:noFill/>
                        </a:ln>
                        <a:solidFill>
                          <a:schemeClr val="tx1"/>
                        </a:solidFill>
                        <a:effectLst/>
                        <a:latin typeface="Arial" pitchFamily="34" charset="0"/>
                      </a:endParaRPr>
                    </a:p>
                  </a:txBody>
                  <a:tcPr marT="38083" marB="38083"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700" b="0" i="0" u="none" strike="noStrike" cap="none" normalizeH="0" baseline="0">
                        <a:ln>
                          <a:noFill/>
                        </a:ln>
                        <a:solidFill>
                          <a:schemeClr val="tx1"/>
                        </a:solidFill>
                        <a:effectLst/>
                        <a:latin typeface="Arial" pitchFamily="34" charset="0"/>
                      </a:endParaRPr>
                    </a:p>
                  </a:txBody>
                  <a:tcPr marT="38083" marB="38083" horzOverflow="overflow">
                    <a:lnL>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a:ln>
                            <a:noFill/>
                          </a:ln>
                          <a:solidFill>
                            <a:schemeClr val="tx1"/>
                          </a:solidFill>
                          <a:effectLst/>
                          <a:latin typeface="Arial" pitchFamily="34" charset="0"/>
                        </a:rPr>
                        <a:t>Solvent A is actually</a:t>
                      </a:r>
                    </a:p>
                  </a:txBody>
                  <a:tcPr marT="38083" marB="3808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en-US"/>
                    </a:p>
                  </a:txBody>
                  <a:tcPr/>
                </a:tc>
                <a:extLst>
                  <a:ext uri="{0D108BD9-81ED-4DB2-BD59-A6C34878D82A}">
                    <a16:rowId xmlns:a16="http://schemas.microsoft.com/office/drawing/2014/main" val="10000"/>
                  </a:ext>
                </a:extLst>
              </a:tr>
              <a:tr h="630744">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700" b="0" i="0" u="none" strike="noStrike" cap="none" normalizeH="0" baseline="0">
                        <a:ln>
                          <a:noFill/>
                        </a:ln>
                        <a:solidFill>
                          <a:schemeClr val="tx1"/>
                        </a:solidFill>
                        <a:effectLst/>
                        <a:latin typeface="Arial" pitchFamily="34" charset="0"/>
                      </a:endParaRPr>
                    </a:p>
                  </a:txBody>
                  <a:tcPr marT="38083" marB="38083"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700" b="0" i="0" u="none" strike="noStrike" cap="none" normalizeH="0" baseline="0">
                        <a:ln>
                          <a:noFill/>
                        </a:ln>
                        <a:solidFill>
                          <a:schemeClr val="tx1"/>
                        </a:solidFill>
                        <a:effectLst/>
                        <a:latin typeface="Arial" pitchFamily="34" charset="0"/>
                      </a:endParaRPr>
                    </a:p>
                  </a:txBody>
                  <a:tcPr marT="38083" marB="38083"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a:ln>
                            <a:noFill/>
                          </a:ln>
                          <a:solidFill>
                            <a:schemeClr val="tx1"/>
                          </a:solidFill>
                          <a:effectLst/>
                          <a:latin typeface="Arial" pitchFamily="34" charset="0"/>
                        </a:rPr>
                        <a:t>Not Stronger</a:t>
                      </a:r>
                    </a:p>
                  </a:txBody>
                  <a:tcPr marT="38083" marB="3808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a:ln>
                            <a:noFill/>
                          </a:ln>
                          <a:solidFill>
                            <a:schemeClr val="tx1"/>
                          </a:solidFill>
                          <a:effectLst/>
                          <a:latin typeface="Arial" pitchFamily="34" charset="0"/>
                        </a:rPr>
                        <a:t>Stronger</a:t>
                      </a:r>
                    </a:p>
                  </a:txBody>
                  <a:tcPr marT="38083" marB="3808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37818">
                <a:tc rowSpan="2">
                  <a:txBody>
                    <a:bodyPr/>
                    <a:lstStyle/>
                    <a:p>
                      <a:pPr marL="0" marR="0" lvl="0" indent="0" algn="ctr" defTabSz="914400" rtl="0" eaLnBrk="1" fontAlgn="base" latinLnBrk="0" hangingPunct="1">
                        <a:lnSpc>
                          <a:spcPct val="100000"/>
                        </a:lnSpc>
                        <a:spcBef>
                          <a:spcPct val="0"/>
                        </a:spcBef>
                        <a:spcAft>
                          <a:spcPct val="50000"/>
                        </a:spcAft>
                        <a:buClrTx/>
                        <a:buSzTx/>
                        <a:buFontTx/>
                        <a:buNone/>
                        <a:tabLst/>
                      </a:pPr>
                      <a:br>
                        <a:rPr kumimoji="0" lang="en-US" sz="1700" b="0" i="0" u="none" strike="noStrike" cap="none" normalizeH="0" baseline="0">
                          <a:ln>
                            <a:noFill/>
                          </a:ln>
                          <a:solidFill>
                            <a:schemeClr val="tx1"/>
                          </a:solidFill>
                          <a:effectLst/>
                          <a:latin typeface="Arial" pitchFamily="34" charset="0"/>
                        </a:rPr>
                      </a:br>
                      <a:r>
                        <a:rPr kumimoji="0" lang="en-US" sz="1700" b="0" i="0" u="none" strike="noStrike" cap="none" normalizeH="0" baseline="0">
                          <a:ln>
                            <a:noFill/>
                          </a:ln>
                          <a:solidFill>
                            <a:schemeClr val="tx1"/>
                          </a:solidFill>
                          <a:effectLst/>
                          <a:latin typeface="Arial" pitchFamily="34" charset="0"/>
                        </a:rPr>
                        <a:t>Engineer</a:t>
                      </a:r>
                      <a:br>
                        <a:rPr kumimoji="0" lang="en-US" sz="1700" b="0" i="0" u="none" strike="noStrike" cap="none" normalizeH="0" baseline="0">
                          <a:ln>
                            <a:noFill/>
                          </a:ln>
                          <a:solidFill>
                            <a:schemeClr val="tx1"/>
                          </a:solidFill>
                          <a:effectLst/>
                          <a:latin typeface="Arial" pitchFamily="34" charset="0"/>
                        </a:rPr>
                      </a:br>
                      <a:r>
                        <a:rPr kumimoji="0" lang="en-US" sz="1700" b="0" i="0" u="none" strike="noStrike" cap="none" normalizeH="0" baseline="0">
                          <a:ln>
                            <a:noFill/>
                          </a:ln>
                          <a:solidFill>
                            <a:schemeClr val="tx1"/>
                          </a:solidFill>
                          <a:effectLst/>
                          <a:latin typeface="Arial" pitchFamily="34" charset="0"/>
                        </a:rPr>
                        <a:t>Decides Solvent A is</a:t>
                      </a:r>
                    </a:p>
                  </a:txBody>
                  <a:tcPr marT="38083" marB="3808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a:ln>
                            <a:noFill/>
                          </a:ln>
                          <a:solidFill>
                            <a:schemeClr val="tx1"/>
                          </a:solidFill>
                          <a:effectLst/>
                          <a:latin typeface="Arial" pitchFamily="34" charset="0"/>
                        </a:rPr>
                        <a:t>Not</a:t>
                      </a:r>
                      <a:br>
                        <a:rPr kumimoji="0" lang="en-US" sz="1700" b="0" i="0" u="none" strike="noStrike" cap="none" normalizeH="0" baseline="0">
                          <a:ln>
                            <a:noFill/>
                          </a:ln>
                          <a:solidFill>
                            <a:schemeClr val="tx1"/>
                          </a:solidFill>
                          <a:effectLst/>
                          <a:latin typeface="Arial" pitchFamily="34" charset="0"/>
                        </a:rPr>
                      </a:br>
                      <a:r>
                        <a:rPr kumimoji="0" lang="en-US" sz="1700" b="0" i="0" u="none" strike="noStrike" cap="none" normalizeH="0" baseline="0">
                          <a:ln>
                            <a:noFill/>
                          </a:ln>
                          <a:solidFill>
                            <a:schemeClr val="tx1"/>
                          </a:solidFill>
                          <a:effectLst/>
                          <a:latin typeface="Arial" pitchFamily="34" charset="0"/>
                        </a:rPr>
                        <a:t>Stronger(H</a:t>
                      </a:r>
                      <a:r>
                        <a:rPr kumimoji="0" lang="en-US" sz="1700" b="0" i="0" u="none" strike="noStrike" cap="none" normalizeH="0" baseline="-25000">
                          <a:ln>
                            <a:noFill/>
                          </a:ln>
                          <a:solidFill>
                            <a:schemeClr val="tx1"/>
                          </a:solidFill>
                          <a:effectLst/>
                          <a:latin typeface="Arial" pitchFamily="34" charset="0"/>
                        </a:rPr>
                        <a:t>0</a:t>
                      </a:r>
                      <a:r>
                        <a:rPr kumimoji="0" lang="en-US" sz="1700" b="0" i="0" u="none" strike="noStrike" cap="none" normalizeH="0" baseline="0">
                          <a:ln>
                            <a:noFill/>
                          </a:ln>
                          <a:solidFill>
                            <a:schemeClr val="tx1"/>
                          </a:solidFill>
                          <a:effectLst/>
                          <a:latin typeface="Arial" pitchFamily="34" charset="0"/>
                        </a:rPr>
                        <a:t>)</a:t>
                      </a:r>
                    </a:p>
                  </a:txBody>
                  <a:tcPr marT="38083" marB="3808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dirty="0">
                          <a:ln>
                            <a:noFill/>
                          </a:ln>
                          <a:solidFill>
                            <a:schemeClr val="tx1"/>
                          </a:solidFill>
                          <a:effectLst/>
                          <a:latin typeface="Arial" pitchFamily="34" charset="0"/>
                        </a:rPr>
                        <a:t>Right!</a:t>
                      </a:r>
                    </a:p>
                  </a:txBody>
                  <a:tcPr marT="38083" marB="3808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dirty="0">
                          <a:ln>
                            <a:noFill/>
                          </a:ln>
                          <a:solidFill>
                            <a:schemeClr val="tx1"/>
                          </a:solidFill>
                          <a:effectLst/>
                          <a:latin typeface="Arial" pitchFamily="34" charset="0"/>
                        </a:rPr>
                        <a:t>Type II Error (</a:t>
                      </a:r>
                      <a:r>
                        <a:rPr kumimoji="0" lang="el-GR" sz="1700" b="0" i="0" u="none" strike="noStrike" cap="none" normalizeH="0" baseline="0" dirty="0">
                          <a:ln>
                            <a:noFill/>
                          </a:ln>
                          <a:solidFill>
                            <a:schemeClr val="tx1"/>
                          </a:solidFill>
                          <a:effectLst/>
                          <a:latin typeface="Arial" pitchFamily="34" charset="0"/>
                        </a:rPr>
                        <a:t>β</a:t>
                      </a:r>
                      <a:r>
                        <a:rPr kumimoji="0" lang="en-US" sz="1700" b="0" i="0" u="none" strike="noStrike" cap="none" normalizeH="0" baseline="0" dirty="0">
                          <a:ln>
                            <a:noFill/>
                          </a:ln>
                          <a:solidFill>
                            <a:schemeClr val="tx1"/>
                          </a:solidFill>
                          <a:effectLst/>
                          <a:latin typeface="Arial" pitchFamily="34" charset="0"/>
                        </a:rPr>
                        <a:t>)</a:t>
                      </a:r>
                    </a:p>
                  </a:txBody>
                  <a:tcPr marT="38083" marB="3808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7818">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a:ln>
                            <a:noFill/>
                          </a:ln>
                          <a:solidFill>
                            <a:schemeClr val="tx1"/>
                          </a:solidFill>
                          <a:effectLst/>
                          <a:latin typeface="Arial" pitchFamily="34" charset="0"/>
                        </a:rPr>
                        <a:t>Stronger</a:t>
                      </a:r>
                      <a:br>
                        <a:rPr kumimoji="0" lang="en-US" sz="1700" b="0" i="0" u="none" strike="noStrike" cap="none" normalizeH="0" baseline="0">
                          <a:ln>
                            <a:noFill/>
                          </a:ln>
                          <a:solidFill>
                            <a:schemeClr val="tx1"/>
                          </a:solidFill>
                          <a:effectLst/>
                          <a:latin typeface="Arial" pitchFamily="34" charset="0"/>
                        </a:rPr>
                      </a:br>
                      <a:r>
                        <a:rPr kumimoji="0" lang="en-US" sz="1700" b="0" i="0" u="none" strike="noStrike" cap="none" normalizeH="0" baseline="0">
                          <a:ln>
                            <a:noFill/>
                          </a:ln>
                          <a:solidFill>
                            <a:schemeClr val="tx1"/>
                          </a:solidFill>
                          <a:effectLst/>
                          <a:latin typeface="Arial" pitchFamily="34" charset="0"/>
                        </a:rPr>
                        <a:t>(H</a:t>
                      </a:r>
                      <a:r>
                        <a:rPr kumimoji="0" lang="en-US" sz="1700" b="0" i="0" u="none" strike="noStrike" cap="none" normalizeH="0" baseline="-14000">
                          <a:ln>
                            <a:noFill/>
                          </a:ln>
                          <a:solidFill>
                            <a:schemeClr val="tx1"/>
                          </a:solidFill>
                          <a:effectLst/>
                          <a:latin typeface="Arial" pitchFamily="34" charset="0"/>
                        </a:rPr>
                        <a:t>a</a:t>
                      </a:r>
                      <a:r>
                        <a:rPr kumimoji="0" lang="en-US" sz="1700" b="0" i="0" u="none" strike="noStrike" cap="none" normalizeH="0" baseline="0">
                          <a:ln>
                            <a:noFill/>
                          </a:ln>
                          <a:solidFill>
                            <a:schemeClr val="tx1"/>
                          </a:solidFill>
                          <a:effectLst/>
                          <a:latin typeface="Arial" pitchFamily="34" charset="0"/>
                        </a:rPr>
                        <a:t>)</a:t>
                      </a:r>
                    </a:p>
                  </a:txBody>
                  <a:tcPr marT="38083" marB="3808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dirty="0">
                          <a:ln>
                            <a:noFill/>
                          </a:ln>
                          <a:solidFill>
                            <a:schemeClr val="tx1"/>
                          </a:solidFill>
                          <a:effectLst/>
                          <a:latin typeface="Arial" pitchFamily="34" charset="0"/>
                        </a:rPr>
                        <a:t>Type I Error (</a:t>
                      </a:r>
                      <a:r>
                        <a:rPr kumimoji="0" lang="el-GR" sz="1700" b="0" i="0" u="none" strike="noStrike" cap="none" normalizeH="0" baseline="0" dirty="0">
                          <a:ln>
                            <a:noFill/>
                          </a:ln>
                          <a:solidFill>
                            <a:schemeClr val="tx1"/>
                          </a:solidFill>
                          <a:effectLst/>
                          <a:latin typeface="Arial" pitchFamily="34" charset="0"/>
                        </a:rPr>
                        <a:t>α</a:t>
                      </a:r>
                      <a:r>
                        <a:rPr kumimoji="0" lang="en-US" sz="1700" b="0" i="0" u="none" strike="noStrike" cap="none" normalizeH="0" baseline="0" dirty="0">
                          <a:ln>
                            <a:noFill/>
                          </a:ln>
                          <a:solidFill>
                            <a:schemeClr val="tx1"/>
                          </a:solidFill>
                          <a:effectLst/>
                          <a:latin typeface="Arial" pitchFamily="34" charset="0"/>
                        </a:rPr>
                        <a:t>)</a:t>
                      </a:r>
                    </a:p>
                  </a:txBody>
                  <a:tcPr marT="38083" marB="3808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700" b="0" i="0" u="none" strike="noStrike" cap="none" normalizeH="0" baseline="0" dirty="0">
                          <a:ln>
                            <a:noFill/>
                          </a:ln>
                          <a:solidFill>
                            <a:schemeClr val="tx1"/>
                          </a:solidFill>
                          <a:effectLst/>
                          <a:latin typeface="Arial" pitchFamily="34" charset="0"/>
                        </a:rPr>
                        <a:t>Right!</a:t>
                      </a:r>
                    </a:p>
                  </a:txBody>
                  <a:tcPr marT="38083" marB="3808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2974" name="Rectangle 36">
            <a:extLst>
              <a:ext uri="{FF2B5EF4-FFF2-40B4-BE49-F238E27FC236}">
                <a16:creationId xmlns:a16="http://schemas.microsoft.com/office/drawing/2014/main" id="{3E2E6FB6-ABD0-4986-A73A-938DEC793EBA}"/>
              </a:ext>
            </a:extLst>
          </p:cNvPr>
          <p:cNvSpPr>
            <a:spLocks noChangeArrowheads="1"/>
          </p:cNvSpPr>
          <p:nvPr/>
        </p:nvSpPr>
        <p:spPr bwMode="auto">
          <a:xfrm>
            <a:off x="457200" y="4343400"/>
            <a:ext cx="830580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solidFill>
                  <a:srgbClr val="000080"/>
                </a:solidFill>
                <a:latin typeface="Arial" panose="020B0604020202020204" pitchFamily="34" charset="0"/>
              </a:rPr>
              <a:t>The Possibilities:</a:t>
            </a:r>
            <a:br>
              <a:rPr lang="en-US" altLang="en-US" sz="2000" b="1">
                <a:solidFill>
                  <a:srgbClr val="000080"/>
                </a:solidFill>
                <a:latin typeface="Arial" panose="020B0604020202020204" pitchFamily="34" charset="0"/>
              </a:rPr>
            </a:br>
            <a:r>
              <a:rPr lang="en-US" altLang="en-US" sz="2000">
                <a:latin typeface="Arial" panose="020B0604020202020204" pitchFamily="34" charset="0"/>
              </a:rPr>
              <a:t>1. </a:t>
            </a:r>
            <a:r>
              <a:rPr lang="en-US" altLang="en-US" sz="1800">
                <a:latin typeface="Arial" panose="020B0604020202020204" pitchFamily="34" charset="0"/>
              </a:rPr>
              <a:t>We can make a correct decision</a:t>
            </a:r>
            <a:br>
              <a:rPr lang="en-US" altLang="en-US" sz="1800">
                <a:latin typeface="Arial" panose="020B0604020202020204" pitchFamily="34" charset="0"/>
              </a:rPr>
            </a:br>
            <a:r>
              <a:rPr lang="en-US" altLang="en-US" sz="1800">
                <a:latin typeface="Arial" panose="020B0604020202020204" pitchFamily="34" charset="0"/>
              </a:rPr>
              <a:t>2. We can make a Type I error</a:t>
            </a:r>
            <a:br>
              <a:rPr lang="en-US" altLang="en-US" sz="1800">
                <a:latin typeface="Arial" panose="020B0604020202020204" pitchFamily="34" charset="0"/>
              </a:rPr>
            </a:br>
            <a:r>
              <a:rPr lang="en-US" altLang="en-US" sz="1800">
                <a:latin typeface="Arial" panose="020B0604020202020204" pitchFamily="34" charset="0"/>
              </a:rPr>
              <a:t>3. We can make a Type II error</a:t>
            </a:r>
            <a:br>
              <a:rPr lang="en-US" altLang="en-US" sz="1800">
                <a:latin typeface="Arial" panose="020B0604020202020204" pitchFamily="34" charset="0"/>
              </a:rPr>
            </a:br>
            <a:r>
              <a:rPr lang="en-US" altLang="en-US" sz="1800">
                <a:latin typeface="Arial" panose="020B0604020202020204" pitchFamily="34" charset="0"/>
              </a:rPr>
              <a:t>	• Hypothesis testing controls/quantifies these errors</a:t>
            </a:r>
            <a:br>
              <a:rPr lang="en-US" altLang="en-US" sz="1800">
                <a:latin typeface="Arial" panose="020B0604020202020204" pitchFamily="34" charset="0"/>
              </a:rPr>
            </a:br>
            <a:r>
              <a:rPr lang="en-US" altLang="en-US" sz="1800">
                <a:latin typeface="Arial" panose="020B0604020202020204" pitchFamily="34" charset="0"/>
              </a:rPr>
              <a:t>	• H</a:t>
            </a:r>
            <a:r>
              <a:rPr lang="en-US" altLang="en-US" sz="1800" baseline="-14000">
                <a:latin typeface="Arial" panose="020B0604020202020204" pitchFamily="34" charset="0"/>
              </a:rPr>
              <a:t>0</a:t>
            </a:r>
            <a:r>
              <a:rPr lang="en-US" altLang="en-US" sz="1800" baseline="-25000">
                <a:latin typeface="Arial" panose="020B0604020202020204" pitchFamily="34" charset="0"/>
              </a:rPr>
              <a:t>:</a:t>
            </a:r>
            <a:r>
              <a:rPr lang="en-US" altLang="en-US" sz="1800">
                <a:latin typeface="Arial" panose="020B0604020202020204" pitchFamily="34" charset="0"/>
              </a:rPr>
              <a:t> null hypothesis</a:t>
            </a:r>
            <a:br>
              <a:rPr lang="en-US" altLang="en-US" sz="1800">
                <a:latin typeface="Arial" panose="020B0604020202020204" pitchFamily="34" charset="0"/>
              </a:rPr>
            </a:br>
            <a:r>
              <a:rPr lang="en-US" altLang="en-US" sz="1800">
                <a:latin typeface="Arial" panose="020B0604020202020204" pitchFamily="34" charset="0"/>
              </a:rPr>
              <a:t>	• H</a:t>
            </a:r>
            <a:r>
              <a:rPr lang="en-US" altLang="en-US" sz="1800" baseline="-14000">
                <a:latin typeface="Arial" panose="020B0604020202020204" pitchFamily="34" charset="0"/>
              </a:rPr>
              <a:t>a</a:t>
            </a:r>
            <a:r>
              <a:rPr lang="en-US" altLang="en-US" sz="1800" baseline="-25000">
                <a:latin typeface="Arial" panose="020B0604020202020204" pitchFamily="34" charset="0"/>
              </a:rPr>
              <a:t>:</a:t>
            </a:r>
            <a:r>
              <a:rPr lang="en-US" altLang="en-US" sz="1800">
                <a:latin typeface="Arial" panose="020B0604020202020204" pitchFamily="34" charset="0"/>
              </a:rPr>
              <a:t> alternate hypothesis</a:t>
            </a:r>
          </a:p>
        </p:txBody>
      </p:sp>
      <p:sp>
        <p:nvSpPr>
          <p:cNvPr id="82975" name="Footer Placeholder 1">
            <a:extLst>
              <a:ext uri="{FF2B5EF4-FFF2-40B4-BE49-F238E27FC236}">
                <a16:creationId xmlns:a16="http://schemas.microsoft.com/office/drawing/2014/main" id="{BA24F21B-5409-404A-B2D8-C260891829C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1">
            <a:extLst>
              <a:ext uri="{FF2B5EF4-FFF2-40B4-BE49-F238E27FC236}">
                <a16:creationId xmlns:a16="http://schemas.microsoft.com/office/drawing/2014/main" id="{435A9A2C-16EE-4F4C-9EEF-C7B6A92B3DBF}"/>
              </a:ext>
            </a:extLst>
          </p:cNvPr>
          <p:cNvSpPr>
            <a:spLocks noGrp="1" noChangeArrowheads="1"/>
          </p:cNvSpPr>
          <p:nvPr>
            <p:ph type="title"/>
          </p:nvPr>
        </p:nvSpPr>
        <p:spPr/>
        <p:txBody>
          <a:bodyPr/>
          <a:lstStyle/>
          <a:p>
            <a:pPr eaLnBrk="1" hangingPunct="1">
              <a:defRPr/>
            </a:pPr>
            <a:r>
              <a:rPr lang="en-US" dirty="0">
                <a:solidFill>
                  <a:schemeClr val="accent4"/>
                </a:solidFill>
              </a:rPr>
              <a:t>Type I and Type II Errors</a:t>
            </a:r>
          </a:p>
        </p:txBody>
      </p:sp>
      <p:sp>
        <p:nvSpPr>
          <p:cNvPr id="83971" name="Slide Number Placeholder 2">
            <a:extLst>
              <a:ext uri="{FF2B5EF4-FFF2-40B4-BE49-F238E27FC236}">
                <a16:creationId xmlns:a16="http://schemas.microsoft.com/office/drawing/2014/main" id="{D51CA51E-75B7-4300-A6CB-8A8001FCACC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C8E3AC5-7AA1-4663-AE79-0DA6793139F2}" type="slidenum">
              <a:rPr lang="en-US" altLang="en-US" sz="800">
                <a:solidFill>
                  <a:schemeClr val="bg1"/>
                </a:solidFill>
                <a:latin typeface="Arial" panose="020B0604020202020204" pitchFamily="34" charset="0"/>
              </a:rPr>
              <a:pPr eaLnBrk="1" hangingPunct="1">
                <a:spcBef>
                  <a:spcPct val="0"/>
                </a:spcBef>
                <a:spcAft>
                  <a:spcPct val="40000"/>
                </a:spcAft>
                <a:buFontTx/>
                <a:buNone/>
              </a:pPr>
              <a:t>42</a:t>
            </a:fld>
            <a:endParaRPr lang="en-US" altLang="en-US" sz="800">
              <a:solidFill>
                <a:schemeClr val="bg1"/>
              </a:solidFill>
              <a:latin typeface="Arial" panose="020B0604020202020204" pitchFamily="34" charset="0"/>
            </a:endParaRPr>
          </a:p>
        </p:txBody>
      </p:sp>
      <p:graphicFrame>
        <p:nvGraphicFramePr>
          <p:cNvPr id="607235" name="Group 3">
            <a:extLst>
              <a:ext uri="{FF2B5EF4-FFF2-40B4-BE49-F238E27FC236}">
                <a16:creationId xmlns:a16="http://schemas.microsoft.com/office/drawing/2014/main" id="{DD32FC32-7550-4B9D-A49C-5894F8F04753}"/>
              </a:ext>
            </a:extLst>
          </p:cNvPr>
          <p:cNvGraphicFramePr>
            <a:graphicFrameLocks noGrp="1"/>
          </p:cNvGraphicFramePr>
          <p:nvPr/>
        </p:nvGraphicFramePr>
        <p:xfrm>
          <a:off x="482600" y="1128713"/>
          <a:ext cx="5715000" cy="700087"/>
        </p:xfrm>
        <a:graphic>
          <a:graphicData uri="http://schemas.openxmlformats.org/drawingml/2006/table">
            <a:tbl>
              <a:tblPr/>
              <a:tblGrid>
                <a:gridCol w="5715000">
                  <a:extLst>
                    <a:ext uri="{9D8B030D-6E8A-4147-A177-3AD203B41FA5}">
                      <a16:colId xmlns:a16="http://schemas.microsoft.com/office/drawing/2014/main" val="20000"/>
                    </a:ext>
                  </a:extLst>
                </a:gridCol>
              </a:tblGrid>
              <a:tr h="700087">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Type I Error(α):  Reject Ho when you shouldn’t</a:t>
                      </a:r>
                      <a:br>
                        <a:rPr kumimoji="0" lang="en-US" sz="1800" b="0" i="0" u="none" strike="noStrike" cap="none" normalizeH="0" baseline="0" dirty="0">
                          <a:ln>
                            <a:noFill/>
                          </a:ln>
                          <a:solidFill>
                            <a:schemeClr val="tx1"/>
                          </a:solidFill>
                          <a:effectLst/>
                          <a:latin typeface="Arial" pitchFamily="34" charset="0"/>
                        </a:rPr>
                      </a:br>
                      <a:r>
                        <a:rPr kumimoji="0" lang="en-US" sz="1800" b="0" i="0" u="none" strike="noStrike" cap="none" normalizeH="0" baseline="0" dirty="0">
                          <a:ln>
                            <a:noFill/>
                          </a:ln>
                          <a:solidFill>
                            <a:schemeClr val="tx1"/>
                          </a:solidFill>
                          <a:effectLst/>
                          <a:latin typeface="Arial" pitchFamily="34" charset="0"/>
                        </a:rPr>
                        <a:t>Type II Error(β): Don’t reject Ho when you should</a:t>
                      </a: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3978" name="Rectangle 9">
            <a:extLst>
              <a:ext uri="{FF2B5EF4-FFF2-40B4-BE49-F238E27FC236}">
                <a16:creationId xmlns:a16="http://schemas.microsoft.com/office/drawing/2014/main" id="{29CB865B-C50E-43C7-95E2-E4808037176D}"/>
              </a:ext>
            </a:extLst>
          </p:cNvPr>
          <p:cNvSpPr>
            <a:spLocks noChangeArrowheads="1"/>
          </p:cNvSpPr>
          <p:nvPr/>
        </p:nvSpPr>
        <p:spPr bwMode="auto">
          <a:xfrm>
            <a:off x="406400" y="1905000"/>
            <a:ext cx="6781800"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5000"/>
              </a:lnSpc>
              <a:spcBef>
                <a:spcPct val="50000"/>
              </a:spcBef>
              <a:buFontTx/>
              <a:buNone/>
            </a:pPr>
            <a:r>
              <a:rPr lang="en-US" altLang="en-US" sz="2000" u="sng">
                <a:latin typeface="Arial" panose="020B0604020202020204" pitchFamily="34" charset="0"/>
              </a:rPr>
              <a:t>Type I Error Example</a:t>
            </a:r>
            <a:br>
              <a:rPr lang="en-US" altLang="en-US" sz="2000" u="sng">
                <a:latin typeface="Arial" panose="020B0604020202020204" pitchFamily="34" charset="0"/>
              </a:rPr>
            </a:br>
            <a:r>
              <a:rPr lang="en-US" altLang="en-US" sz="2000">
                <a:latin typeface="Arial" panose="020B0604020202020204" pitchFamily="34" charset="0"/>
              </a:rPr>
              <a:t>A new automated tablet crush tester was being compared to the current manual method.  There is really no difference between the two methods in force necessary to crush a tablet.  To validate the new tester, 30 tablets are crushed by each method.  However, a t-test wrongly indicated the automated tester gave a higher average than the current method and the validation was not passed.</a:t>
            </a:r>
            <a:br>
              <a:rPr lang="en-US" altLang="en-US" sz="2000">
                <a:latin typeface="Arial" panose="020B0604020202020204" pitchFamily="34" charset="0"/>
              </a:rPr>
            </a:br>
            <a:br>
              <a:rPr lang="en-US" altLang="en-US" sz="2000" u="sng">
                <a:latin typeface="Arial" panose="020B0604020202020204" pitchFamily="34" charset="0"/>
              </a:rPr>
            </a:br>
            <a:r>
              <a:rPr lang="en-US" altLang="en-US" sz="2000" u="sng">
                <a:latin typeface="Arial" panose="020B0604020202020204" pitchFamily="34" charset="0"/>
              </a:rPr>
              <a:t>Type II Error Example</a:t>
            </a:r>
            <a:br>
              <a:rPr lang="en-US" altLang="en-US" sz="2000" u="sng">
                <a:latin typeface="Arial" panose="020B0604020202020204" pitchFamily="34" charset="0"/>
              </a:rPr>
            </a:br>
            <a:r>
              <a:rPr lang="en-US" altLang="en-US" sz="2000">
                <a:latin typeface="Arial" panose="020B0604020202020204" pitchFamily="34" charset="0"/>
              </a:rPr>
              <a:t>A lot of Dial-a-Flo I.V. flow control devices has 1% plugged units.  The acceptable quality limit is 0.4%.  A QA inspector tests 32 units, but doesn’t find any plugged ones in his sample and the lot is released.</a:t>
            </a:r>
          </a:p>
        </p:txBody>
      </p:sp>
      <p:pic>
        <p:nvPicPr>
          <p:cNvPr id="83979" name="Picture 10">
            <a:extLst>
              <a:ext uri="{FF2B5EF4-FFF2-40B4-BE49-F238E27FC236}">
                <a16:creationId xmlns:a16="http://schemas.microsoft.com/office/drawing/2014/main" id="{CE301198-948A-4C1B-8E2E-6108246D4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133600"/>
            <a:ext cx="12954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0" name="Footer Placeholder 1">
            <a:extLst>
              <a:ext uri="{FF2B5EF4-FFF2-40B4-BE49-F238E27FC236}">
                <a16:creationId xmlns:a16="http://schemas.microsoft.com/office/drawing/2014/main" id="{4BE57915-02C5-44F4-BE78-F76278DBE71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
            <a:extLst>
              <a:ext uri="{FF2B5EF4-FFF2-40B4-BE49-F238E27FC236}">
                <a16:creationId xmlns:a16="http://schemas.microsoft.com/office/drawing/2014/main" id="{05A10094-91E2-4A9B-B658-CB480F39F3BE}"/>
              </a:ext>
            </a:extLst>
          </p:cNvPr>
          <p:cNvSpPr>
            <a:spLocks noGrp="1" noChangeArrowheads="1"/>
          </p:cNvSpPr>
          <p:nvPr>
            <p:ph type="title"/>
          </p:nvPr>
        </p:nvSpPr>
        <p:spPr>
          <a:xfrm>
            <a:off x="381000" y="228600"/>
            <a:ext cx="8318500" cy="731838"/>
          </a:xfrm>
        </p:spPr>
        <p:txBody>
          <a:bodyPr/>
          <a:lstStyle/>
          <a:p>
            <a:pPr eaLnBrk="1" hangingPunct="1">
              <a:defRPr/>
            </a:pPr>
            <a:r>
              <a:rPr lang="en-US">
                <a:solidFill>
                  <a:schemeClr val="accent4"/>
                </a:solidFill>
              </a:rPr>
              <a:t>Type I and Type II Errors</a:t>
            </a:r>
          </a:p>
        </p:txBody>
      </p:sp>
      <p:sp>
        <p:nvSpPr>
          <p:cNvPr id="84995" name="Slide Number Placeholder 2">
            <a:extLst>
              <a:ext uri="{FF2B5EF4-FFF2-40B4-BE49-F238E27FC236}">
                <a16:creationId xmlns:a16="http://schemas.microsoft.com/office/drawing/2014/main" id="{91E81641-605C-4E50-96C6-8DC3EC5BC61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0646D87-47E6-41F2-A8A4-1A06CEB372B7}" type="slidenum">
              <a:rPr lang="en-US" altLang="en-US" sz="800">
                <a:solidFill>
                  <a:schemeClr val="bg1"/>
                </a:solidFill>
                <a:latin typeface="Arial" panose="020B0604020202020204" pitchFamily="34" charset="0"/>
              </a:rPr>
              <a:pPr eaLnBrk="1" hangingPunct="1">
                <a:spcBef>
                  <a:spcPct val="0"/>
                </a:spcBef>
                <a:spcAft>
                  <a:spcPct val="40000"/>
                </a:spcAft>
                <a:buFontTx/>
                <a:buNone/>
              </a:pPr>
              <a:t>43</a:t>
            </a:fld>
            <a:endParaRPr lang="en-US" altLang="en-US" sz="800">
              <a:solidFill>
                <a:schemeClr val="bg1"/>
              </a:solidFill>
              <a:latin typeface="Arial" panose="020B0604020202020204" pitchFamily="34" charset="0"/>
            </a:endParaRPr>
          </a:p>
        </p:txBody>
      </p:sp>
      <p:graphicFrame>
        <p:nvGraphicFramePr>
          <p:cNvPr id="608259" name="Group 3">
            <a:extLst>
              <a:ext uri="{FF2B5EF4-FFF2-40B4-BE49-F238E27FC236}">
                <a16:creationId xmlns:a16="http://schemas.microsoft.com/office/drawing/2014/main" id="{CC3C2BF4-F44E-4CD5-8812-25825897A25A}"/>
              </a:ext>
            </a:extLst>
          </p:cNvPr>
          <p:cNvGraphicFramePr>
            <a:graphicFrameLocks noGrp="1"/>
          </p:cNvGraphicFramePr>
          <p:nvPr/>
        </p:nvGraphicFramePr>
        <p:xfrm>
          <a:off x="495300" y="1128713"/>
          <a:ext cx="8153400" cy="700087"/>
        </p:xfrm>
        <a:graphic>
          <a:graphicData uri="http://schemas.openxmlformats.org/drawingml/2006/table">
            <a:tbl>
              <a:tblPr/>
              <a:tblGrid>
                <a:gridCol w="8153400">
                  <a:extLst>
                    <a:ext uri="{9D8B030D-6E8A-4147-A177-3AD203B41FA5}">
                      <a16:colId xmlns:a16="http://schemas.microsoft.com/office/drawing/2014/main" val="20000"/>
                    </a:ext>
                  </a:extLst>
                </a:gridCol>
              </a:tblGrid>
              <a:tr h="700087">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Type I Error  = α = Producer’s Risk:  Reject Ho when you shouldn’t</a:t>
                      </a:r>
                      <a:br>
                        <a:rPr kumimoji="0" lang="en-US" sz="1800" b="0" i="0" u="none" strike="noStrike" cap="none" normalizeH="0" baseline="0" dirty="0">
                          <a:ln>
                            <a:noFill/>
                          </a:ln>
                          <a:solidFill>
                            <a:schemeClr val="tx1"/>
                          </a:solidFill>
                          <a:effectLst/>
                          <a:latin typeface="Arial" pitchFamily="34" charset="0"/>
                        </a:rPr>
                      </a:br>
                      <a:r>
                        <a:rPr kumimoji="0" lang="en-US" sz="1800" b="0" i="0" u="none" strike="noStrike" cap="none" normalizeH="0" baseline="0" dirty="0">
                          <a:ln>
                            <a:noFill/>
                          </a:ln>
                          <a:solidFill>
                            <a:schemeClr val="tx1"/>
                          </a:solidFill>
                          <a:effectLst/>
                          <a:latin typeface="Arial" pitchFamily="34" charset="0"/>
                        </a:rPr>
                        <a:t>Type II Error = β = Consumer’s Risk: Don’t reject Ho when you should</a:t>
                      </a: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5002" name="Rectangle 9">
            <a:extLst>
              <a:ext uri="{FF2B5EF4-FFF2-40B4-BE49-F238E27FC236}">
                <a16:creationId xmlns:a16="http://schemas.microsoft.com/office/drawing/2014/main" id="{203327F2-562C-438F-82C2-023864C23044}"/>
              </a:ext>
            </a:extLst>
          </p:cNvPr>
          <p:cNvSpPr>
            <a:spLocks noChangeArrowheads="1"/>
          </p:cNvSpPr>
          <p:nvPr/>
        </p:nvSpPr>
        <p:spPr bwMode="auto">
          <a:xfrm>
            <a:off x="495300" y="1905000"/>
            <a:ext cx="83820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u="sng">
                <a:latin typeface="Arial" panose="020B0604020202020204" pitchFamily="34" charset="0"/>
              </a:rPr>
              <a:t>Type I Error = Producer’s Risk Example</a:t>
            </a:r>
          </a:p>
          <a:p>
            <a:pPr>
              <a:lnSpc>
                <a:spcPct val="100000"/>
              </a:lnSpc>
              <a:spcBef>
                <a:spcPct val="50000"/>
              </a:spcBef>
              <a:buFontTx/>
              <a:buNone/>
            </a:pPr>
            <a:r>
              <a:rPr lang="en-US" altLang="en-US" sz="2000">
                <a:latin typeface="Arial" panose="020B0604020202020204" pitchFamily="34" charset="0"/>
              </a:rPr>
              <a:t>• Contract: </a:t>
            </a:r>
            <a:r>
              <a:rPr lang="en-US" altLang="en-US" sz="2000" b="1">
                <a:latin typeface="Arial" panose="020B0604020202020204" pitchFamily="34" charset="0"/>
              </a:rPr>
              <a:t>1.0%</a:t>
            </a:r>
            <a:r>
              <a:rPr lang="en-US" altLang="en-US" sz="2000">
                <a:latin typeface="Arial" panose="020B0604020202020204" pitchFamily="34" charset="0"/>
              </a:rPr>
              <a:t> or fewer cosmetic defects acceptable</a:t>
            </a:r>
            <a:br>
              <a:rPr lang="en-US" altLang="en-US" sz="2000">
                <a:latin typeface="Arial" panose="020B0604020202020204" pitchFamily="34" charset="0"/>
              </a:rPr>
            </a:br>
            <a:r>
              <a:rPr lang="en-US" altLang="en-US" sz="2000">
                <a:latin typeface="Arial" panose="020B0604020202020204" pitchFamily="34" charset="0"/>
              </a:rPr>
              <a:t>• Lot ABC: Actually contained </a:t>
            </a:r>
            <a:r>
              <a:rPr lang="en-US" altLang="en-US" sz="2000" b="1">
                <a:latin typeface="Arial" panose="020B0604020202020204" pitchFamily="34" charset="0"/>
              </a:rPr>
              <a:t>0.5%</a:t>
            </a:r>
            <a:r>
              <a:rPr lang="en-US" altLang="en-US" sz="2000">
                <a:latin typeface="Arial" panose="020B0604020202020204" pitchFamily="34" charset="0"/>
              </a:rPr>
              <a:t> cosmetic defects</a:t>
            </a:r>
            <a:br>
              <a:rPr lang="en-US" altLang="en-US" sz="2000">
                <a:latin typeface="Arial" panose="020B0604020202020204" pitchFamily="34" charset="0"/>
              </a:rPr>
            </a:br>
            <a:r>
              <a:rPr lang="en-US" altLang="en-US" sz="2000">
                <a:latin typeface="Arial" panose="020B0604020202020204" pitchFamily="34" charset="0"/>
              </a:rPr>
              <a:t>• Company sampled n=13 units, 2 defects found</a:t>
            </a:r>
            <a:br>
              <a:rPr lang="en-US" altLang="en-US" sz="2000">
                <a:latin typeface="Arial" panose="020B0604020202020204" pitchFamily="34" charset="0"/>
              </a:rPr>
            </a:br>
            <a:r>
              <a:rPr lang="en-US" altLang="en-US" sz="2000">
                <a:latin typeface="Arial" panose="020B0604020202020204" pitchFamily="34" charset="0"/>
              </a:rPr>
              <a:t>	- Lot was rejected</a:t>
            </a:r>
            <a:br>
              <a:rPr lang="en-US" altLang="en-US" sz="2000">
                <a:latin typeface="Arial" panose="020B0604020202020204" pitchFamily="34" charset="0"/>
              </a:rPr>
            </a:br>
            <a:r>
              <a:rPr lang="en-US" altLang="en-US" sz="2000">
                <a:latin typeface="Arial" panose="020B0604020202020204" pitchFamily="34" charset="0"/>
              </a:rPr>
              <a:t>• Type I error made: lot should not have been rejected</a:t>
            </a:r>
          </a:p>
          <a:p>
            <a:pPr>
              <a:lnSpc>
                <a:spcPct val="100000"/>
              </a:lnSpc>
              <a:spcBef>
                <a:spcPct val="50000"/>
              </a:spcBef>
              <a:buFontTx/>
              <a:buNone/>
            </a:pPr>
            <a:endParaRPr lang="en-US" altLang="en-US" sz="2000" b="1" u="sng">
              <a:latin typeface="Arial" panose="020B0604020202020204" pitchFamily="34" charset="0"/>
            </a:endParaRPr>
          </a:p>
          <a:p>
            <a:pPr>
              <a:lnSpc>
                <a:spcPct val="100000"/>
              </a:lnSpc>
              <a:spcBef>
                <a:spcPct val="50000"/>
              </a:spcBef>
              <a:buFontTx/>
              <a:buNone/>
            </a:pPr>
            <a:r>
              <a:rPr lang="en-US" altLang="en-US" sz="2000" b="1" u="sng">
                <a:latin typeface="Arial" panose="020B0604020202020204" pitchFamily="34" charset="0"/>
              </a:rPr>
              <a:t>Type II Error = Consumer’s Risk Example</a:t>
            </a:r>
            <a:endParaRPr lang="en-US" altLang="en-US" sz="2000" u="sng">
              <a:latin typeface="Arial" panose="020B0604020202020204" pitchFamily="34" charset="0"/>
            </a:endParaRPr>
          </a:p>
          <a:p>
            <a:pPr>
              <a:lnSpc>
                <a:spcPct val="100000"/>
              </a:lnSpc>
              <a:spcBef>
                <a:spcPct val="50000"/>
              </a:spcBef>
              <a:buFontTx/>
              <a:buNone/>
            </a:pPr>
            <a:r>
              <a:rPr lang="en-US" altLang="en-US" sz="2000">
                <a:latin typeface="Arial" panose="020B0604020202020204" pitchFamily="34" charset="0"/>
              </a:rPr>
              <a:t>• Contract: </a:t>
            </a:r>
            <a:r>
              <a:rPr lang="en-US" altLang="en-US" sz="2000" b="1">
                <a:latin typeface="Arial" panose="020B0604020202020204" pitchFamily="34" charset="0"/>
              </a:rPr>
              <a:t>1.0%</a:t>
            </a:r>
            <a:r>
              <a:rPr lang="en-US" altLang="en-US" sz="2000">
                <a:latin typeface="Arial" panose="020B0604020202020204" pitchFamily="34" charset="0"/>
              </a:rPr>
              <a:t> or fewer cosmetic defects acceptable</a:t>
            </a:r>
            <a:br>
              <a:rPr lang="en-US" altLang="en-US" sz="2000">
                <a:latin typeface="Arial" panose="020B0604020202020204" pitchFamily="34" charset="0"/>
              </a:rPr>
            </a:br>
            <a:r>
              <a:rPr lang="en-US" altLang="en-US" sz="2000">
                <a:latin typeface="Arial" panose="020B0604020202020204" pitchFamily="34" charset="0"/>
              </a:rPr>
              <a:t>• Lot XYZ: Actually contained </a:t>
            </a:r>
            <a:r>
              <a:rPr lang="en-US" altLang="en-US" sz="2000" b="1">
                <a:latin typeface="Arial" panose="020B0604020202020204" pitchFamily="34" charset="0"/>
              </a:rPr>
              <a:t>2.6%</a:t>
            </a:r>
            <a:r>
              <a:rPr lang="en-US" altLang="en-US" sz="2000">
                <a:latin typeface="Arial" panose="020B0604020202020204" pitchFamily="34" charset="0"/>
              </a:rPr>
              <a:t> cosmetic defects</a:t>
            </a:r>
            <a:br>
              <a:rPr lang="en-US" altLang="en-US" sz="2000">
                <a:latin typeface="Arial" panose="020B0604020202020204" pitchFamily="34" charset="0"/>
              </a:rPr>
            </a:br>
            <a:r>
              <a:rPr lang="en-US" altLang="en-US" sz="2000">
                <a:latin typeface="Arial" panose="020B0604020202020204" pitchFamily="34" charset="0"/>
              </a:rPr>
              <a:t>• Company sampled n=13 units, 0 defects found</a:t>
            </a:r>
            <a:br>
              <a:rPr lang="en-US" altLang="en-US" sz="2000">
                <a:latin typeface="Arial" panose="020B0604020202020204" pitchFamily="34" charset="0"/>
              </a:rPr>
            </a:br>
            <a:r>
              <a:rPr lang="en-US" altLang="en-US" sz="2000">
                <a:latin typeface="Arial" panose="020B0604020202020204" pitchFamily="34" charset="0"/>
              </a:rPr>
              <a:t>• Type II error made: lot should have been rejected</a:t>
            </a:r>
          </a:p>
        </p:txBody>
      </p:sp>
      <p:sp>
        <p:nvSpPr>
          <p:cNvPr id="85003" name="Footer Placeholder 1">
            <a:extLst>
              <a:ext uri="{FF2B5EF4-FFF2-40B4-BE49-F238E27FC236}">
                <a16:creationId xmlns:a16="http://schemas.microsoft.com/office/drawing/2014/main" id="{07BDE314-FC4B-4EA5-B140-6229E9BBBC3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9">
            <a:extLst>
              <a:ext uri="{FF2B5EF4-FFF2-40B4-BE49-F238E27FC236}">
                <a16:creationId xmlns:a16="http://schemas.microsoft.com/office/drawing/2014/main" id="{B64584F9-F4BA-41C3-8454-2E0747C5B796}"/>
              </a:ext>
            </a:extLst>
          </p:cNvPr>
          <p:cNvSpPr>
            <a:spLocks noGrp="1" noChangeArrowheads="1"/>
          </p:cNvSpPr>
          <p:nvPr>
            <p:ph type="title"/>
          </p:nvPr>
        </p:nvSpPr>
        <p:spPr/>
        <p:txBody>
          <a:bodyPr/>
          <a:lstStyle/>
          <a:p>
            <a:pPr eaLnBrk="1" hangingPunct="1">
              <a:defRPr/>
            </a:pPr>
            <a:r>
              <a:rPr lang="en-US">
                <a:solidFill>
                  <a:schemeClr val="accent4"/>
                </a:solidFill>
              </a:rPr>
              <a:t>Type I and Type II Errors</a:t>
            </a:r>
          </a:p>
        </p:txBody>
      </p:sp>
      <p:sp>
        <p:nvSpPr>
          <p:cNvPr id="86019" name="Rectangle 10">
            <a:extLst>
              <a:ext uri="{FF2B5EF4-FFF2-40B4-BE49-F238E27FC236}">
                <a16:creationId xmlns:a16="http://schemas.microsoft.com/office/drawing/2014/main" id="{110C594D-54B8-433F-AC43-4B7D1E5EE9E3}"/>
              </a:ext>
            </a:extLst>
          </p:cNvPr>
          <p:cNvSpPr>
            <a:spLocks noGrp="1" noChangeArrowheads="1"/>
          </p:cNvSpPr>
          <p:nvPr>
            <p:ph idx="1"/>
          </p:nvPr>
        </p:nvSpPr>
        <p:spPr>
          <a:xfrm>
            <a:off x="482600" y="2133600"/>
            <a:ext cx="5638800" cy="3733800"/>
          </a:xfrm>
        </p:spPr>
        <p:txBody>
          <a:bodyPr/>
          <a:lstStyle/>
          <a:p>
            <a:pPr lvl="1" eaLnBrk="1" hangingPunct="1"/>
            <a:r>
              <a:rPr lang="en-US" altLang="en-US" sz="2000"/>
              <a:t>Type I error (α) usually fixed at 0.05 (5%)</a:t>
            </a:r>
          </a:p>
          <a:p>
            <a:pPr lvl="2" eaLnBrk="1" hangingPunct="1"/>
            <a:r>
              <a:rPr lang="en-US" altLang="en-US"/>
              <a:t>Different values should be used based on the circumstances</a:t>
            </a:r>
            <a:br>
              <a:rPr lang="en-US" altLang="en-US"/>
            </a:br>
            <a:endParaRPr lang="en-US" altLang="en-US"/>
          </a:p>
          <a:p>
            <a:pPr lvl="1" eaLnBrk="1" hangingPunct="1"/>
            <a:r>
              <a:rPr lang="en-US" altLang="en-US" sz="2000"/>
              <a:t>Type II error(β) usually chosen as 0.05 to 0.5</a:t>
            </a:r>
          </a:p>
          <a:p>
            <a:pPr lvl="2" eaLnBrk="1" hangingPunct="1"/>
            <a:r>
              <a:rPr lang="en-US" altLang="en-US"/>
              <a:t>β = 0.05, 0.1, and 0.2 are commonly used</a:t>
            </a:r>
          </a:p>
          <a:p>
            <a:pPr lvl="2" eaLnBrk="1" hangingPunct="1"/>
            <a:r>
              <a:rPr lang="en-US" altLang="en-US"/>
              <a:t>Type II error is controlled by using a suitable sample size</a:t>
            </a:r>
            <a:br>
              <a:rPr lang="en-US" altLang="en-US"/>
            </a:br>
            <a:endParaRPr lang="en-US" altLang="en-US"/>
          </a:p>
          <a:p>
            <a:pPr lvl="1" eaLnBrk="1" hangingPunct="1"/>
            <a:r>
              <a:rPr lang="en-US" altLang="en-US" sz="2000"/>
              <a:t>Trade-off: </a:t>
            </a:r>
            <a:br>
              <a:rPr lang="en-US" altLang="en-US" sz="2000"/>
            </a:br>
            <a:r>
              <a:rPr lang="en-US" altLang="en-US" sz="2000"/>
              <a:t>Smaller Type I error = larger Type II error</a:t>
            </a:r>
          </a:p>
          <a:p>
            <a:pPr marL="0" indent="0" eaLnBrk="1" hangingPunct="1"/>
            <a:endParaRPr lang="en-US" altLang="en-US" sz="2000"/>
          </a:p>
        </p:txBody>
      </p:sp>
      <p:sp>
        <p:nvSpPr>
          <p:cNvPr id="86020" name="Slide Number Placeholder 3">
            <a:extLst>
              <a:ext uri="{FF2B5EF4-FFF2-40B4-BE49-F238E27FC236}">
                <a16:creationId xmlns:a16="http://schemas.microsoft.com/office/drawing/2014/main" id="{C5731B04-381D-45B2-B1FA-7ADA69CD4F4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166024C-006E-4987-B919-6B127DC2A1FD}" type="slidenum">
              <a:rPr lang="en-US" altLang="en-US" sz="800">
                <a:solidFill>
                  <a:schemeClr val="bg1"/>
                </a:solidFill>
                <a:latin typeface="Arial" panose="020B0604020202020204" pitchFamily="34" charset="0"/>
              </a:rPr>
              <a:pPr eaLnBrk="1" hangingPunct="1">
                <a:spcBef>
                  <a:spcPct val="0"/>
                </a:spcBef>
                <a:spcAft>
                  <a:spcPct val="40000"/>
                </a:spcAft>
                <a:buFontTx/>
                <a:buNone/>
              </a:pPr>
              <a:t>44</a:t>
            </a:fld>
            <a:endParaRPr lang="en-US" altLang="en-US" sz="800">
              <a:solidFill>
                <a:schemeClr val="bg1"/>
              </a:solidFill>
              <a:latin typeface="Arial" panose="020B0604020202020204" pitchFamily="34" charset="0"/>
            </a:endParaRPr>
          </a:p>
        </p:txBody>
      </p:sp>
      <p:graphicFrame>
        <p:nvGraphicFramePr>
          <p:cNvPr id="713730" name="Group 2">
            <a:extLst>
              <a:ext uri="{FF2B5EF4-FFF2-40B4-BE49-F238E27FC236}">
                <a16:creationId xmlns:a16="http://schemas.microsoft.com/office/drawing/2014/main" id="{9EDB067F-DECF-41E7-89C0-856AF67DB695}"/>
              </a:ext>
            </a:extLst>
          </p:cNvPr>
          <p:cNvGraphicFramePr>
            <a:graphicFrameLocks noGrp="1"/>
          </p:cNvGraphicFramePr>
          <p:nvPr/>
        </p:nvGraphicFramePr>
        <p:xfrm>
          <a:off x="482600" y="1204913"/>
          <a:ext cx="8153400" cy="700087"/>
        </p:xfrm>
        <a:graphic>
          <a:graphicData uri="http://schemas.openxmlformats.org/drawingml/2006/table">
            <a:tbl>
              <a:tblPr/>
              <a:tblGrid>
                <a:gridCol w="8153400">
                  <a:extLst>
                    <a:ext uri="{9D8B030D-6E8A-4147-A177-3AD203B41FA5}">
                      <a16:colId xmlns:a16="http://schemas.microsoft.com/office/drawing/2014/main" val="20000"/>
                    </a:ext>
                  </a:extLst>
                </a:gridCol>
              </a:tblGrid>
              <a:tr h="700087">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Type I Error  = α = Producer’s Risk:  Reject Ho when you shouldn’t</a:t>
                      </a:r>
                      <a:br>
                        <a:rPr kumimoji="0" lang="en-US" sz="1800" b="0" i="0" u="none" strike="noStrike" cap="none" normalizeH="0" baseline="0" dirty="0">
                          <a:ln>
                            <a:noFill/>
                          </a:ln>
                          <a:solidFill>
                            <a:schemeClr val="tx1"/>
                          </a:solidFill>
                          <a:effectLst/>
                          <a:latin typeface="Arial" pitchFamily="34" charset="0"/>
                        </a:rPr>
                      </a:br>
                      <a:r>
                        <a:rPr kumimoji="0" lang="en-US" sz="1800" b="0" i="0" u="none" strike="noStrike" cap="none" normalizeH="0" baseline="0" dirty="0">
                          <a:ln>
                            <a:noFill/>
                          </a:ln>
                          <a:solidFill>
                            <a:schemeClr val="tx1"/>
                          </a:solidFill>
                          <a:effectLst/>
                          <a:latin typeface="Arial" pitchFamily="34" charset="0"/>
                        </a:rPr>
                        <a:t>Type II Error = β = Consumer’s Risk: Don’t reject Ho when you should</a:t>
                      </a: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86027" name="Picture 12">
            <a:extLst>
              <a:ext uri="{FF2B5EF4-FFF2-40B4-BE49-F238E27FC236}">
                <a16:creationId xmlns:a16="http://schemas.microsoft.com/office/drawing/2014/main" id="{D9AF2099-B7DA-4DF5-987B-53CB1AE34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2700" y="2200275"/>
            <a:ext cx="258127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6028" name="Footer Placeholder 1">
            <a:extLst>
              <a:ext uri="{FF2B5EF4-FFF2-40B4-BE49-F238E27FC236}">
                <a16:creationId xmlns:a16="http://schemas.microsoft.com/office/drawing/2014/main" id="{00532F24-669E-4216-B305-E3815502CAE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ABD8053C-3162-4465-B91D-B5C99971068E}"/>
              </a:ext>
            </a:extLst>
          </p:cNvPr>
          <p:cNvSpPr>
            <a:spLocks noGrp="1" noChangeArrowheads="1"/>
          </p:cNvSpPr>
          <p:nvPr>
            <p:ph type="title"/>
          </p:nvPr>
        </p:nvSpPr>
        <p:spPr/>
        <p:txBody>
          <a:bodyPr/>
          <a:lstStyle/>
          <a:p>
            <a:pPr eaLnBrk="1" hangingPunct="1"/>
            <a:r>
              <a:rPr lang="en-US" altLang="en-US"/>
              <a:t>Common Statistical Hypothesis Tests</a:t>
            </a:r>
          </a:p>
        </p:txBody>
      </p:sp>
      <p:sp>
        <p:nvSpPr>
          <p:cNvPr id="87043" name="Slide Number Placeholder 2">
            <a:extLst>
              <a:ext uri="{FF2B5EF4-FFF2-40B4-BE49-F238E27FC236}">
                <a16:creationId xmlns:a16="http://schemas.microsoft.com/office/drawing/2014/main" id="{8A10B298-4E8A-4A05-8C8B-7559E8F986A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2009638-613B-4BC8-9888-848A0300FB57}" type="slidenum">
              <a:rPr lang="en-US" altLang="en-US" sz="800">
                <a:solidFill>
                  <a:schemeClr val="bg1"/>
                </a:solidFill>
                <a:latin typeface="Arial" panose="020B0604020202020204" pitchFamily="34" charset="0"/>
              </a:rPr>
              <a:pPr eaLnBrk="1" hangingPunct="1">
                <a:spcBef>
                  <a:spcPct val="0"/>
                </a:spcBef>
                <a:spcAft>
                  <a:spcPct val="40000"/>
                </a:spcAft>
                <a:buFontTx/>
                <a:buNone/>
              </a:pPr>
              <a:t>45</a:t>
            </a:fld>
            <a:endParaRPr lang="en-US" altLang="en-US" sz="800">
              <a:solidFill>
                <a:schemeClr val="bg1"/>
              </a:solidFill>
              <a:latin typeface="Arial" panose="020B0604020202020204" pitchFamily="34" charset="0"/>
            </a:endParaRPr>
          </a:p>
        </p:txBody>
      </p:sp>
      <p:graphicFrame>
        <p:nvGraphicFramePr>
          <p:cNvPr id="609311" name="Group 31">
            <a:extLst>
              <a:ext uri="{FF2B5EF4-FFF2-40B4-BE49-F238E27FC236}">
                <a16:creationId xmlns:a16="http://schemas.microsoft.com/office/drawing/2014/main" id="{989EC9C4-F9C8-4499-BAB5-FA5677FB6EB5}"/>
              </a:ext>
            </a:extLst>
          </p:cNvPr>
          <p:cNvGraphicFramePr>
            <a:graphicFrameLocks noGrp="1"/>
          </p:cNvGraphicFramePr>
          <p:nvPr/>
        </p:nvGraphicFramePr>
        <p:xfrm>
          <a:off x="381000" y="1131888"/>
          <a:ext cx="8586788" cy="5192712"/>
        </p:xfrm>
        <a:graphic>
          <a:graphicData uri="http://schemas.openxmlformats.org/drawingml/2006/table">
            <a:tbl>
              <a:tblPr/>
              <a:tblGrid>
                <a:gridCol w="1120775">
                  <a:extLst>
                    <a:ext uri="{9D8B030D-6E8A-4147-A177-3AD203B41FA5}">
                      <a16:colId xmlns:a16="http://schemas.microsoft.com/office/drawing/2014/main" val="20000"/>
                    </a:ext>
                  </a:extLst>
                </a:gridCol>
                <a:gridCol w="7466013">
                  <a:extLst>
                    <a:ext uri="{9D8B030D-6E8A-4147-A177-3AD203B41FA5}">
                      <a16:colId xmlns:a16="http://schemas.microsoft.com/office/drawing/2014/main" val="20001"/>
                    </a:ext>
                  </a:extLst>
                </a:gridCol>
              </a:tblGrid>
              <a:tr h="4905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1" i="0" u="none" strike="noStrike" cap="none" normalizeH="0" baseline="0" dirty="0">
                          <a:ln>
                            <a:noFill/>
                          </a:ln>
                          <a:solidFill>
                            <a:schemeClr val="tx1"/>
                          </a:solidFill>
                          <a:effectLst/>
                          <a:latin typeface="Arial" pitchFamily="34" charset="0"/>
                        </a:rPr>
                        <a:t>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1" i="0" u="none" strike="noStrike" cap="none" normalizeH="0" baseline="0">
                          <a:ln>
                            <a:noFill/>
                          </a:ln>
                          <a:solidFill>
                            <a:schemeClr val="tx1"/>
                          </a:solidFill>
                          <a:effectLst/>
                          <a:latin typeface="Arial" pitchFamily="34" charset="0"/>
                        </a:rPr>
                        <a:t>Commonly Used for Testing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44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1" i="0" u="none" strike="noStrike" cap="none" normalizeH="0" baseline="0" dirty="0">
                          <a:ln>
                            <a:noFill/>
                          </a:ln>
                          <a:solidFill>
                            <a:schemeClr val="tx1"/>
                          </a:solidFill>
                          <a:effectLst/>
                          <a:latin typeface="Arial" pitchFamily="34" charset="0"/>
                        </a:rPr>
                        <a:t>z-test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1. Population mean versus a standard value, σ known</a:t>
                      </a:r>
                      <a:br>
                        <a:rPr kumimoji="0" lang="en-US" sz="2000" b="0" i="0" u="none" strike="noStrike" cap="none" normalizeH="0" baseline="0">
                          <a:ln>
                            <a:noFill/>
                          </a:ln>
                          <a:solidFill>
                            <a:schemeClr val="tx1"/>
                          </a:solidFill>
                          <a:effectLst/>
                          <a:latin typeface="Arial" pitchFamily="34" charset="0"/>
                        </a:rPr>
                      </a:br>
                      <a:r>
                        <a:rPr kumimoji="0" lang="en-US" sz="2000" b="0" i="0" u="none" strike="noStrike" cap="none" normalizeH="0" baseline="0">
                          <a:ln>
                            <a:noFill/>
                          </a:ln>
                          <a:solidFill>
                            <a:schemeClr val="tx1"/>
                          </a:solidFill>
                          <a:effectLst/>
                          <a:latin typeface="Arial" pitchFamily="34" charset="0"/>
                        </a:rPr>
                        <a:t>2. Population A mean versus population B mean, σ known</a:t>
                      </a:r>
                      <a:br>
                        <a:rPr kumimoji="0" lang="en-US" sz="2000" b="0" i="0" u="none" strike="noStrike" cap="none" normalizeH="0" baseline="0">
                          <a:ln>
                            <a:noFill/>
                          </a:ln>
                          <a:solidFill>
                            <a:schemeClr val="tx1"/>
                          </a:solidFill>
                          <a:effectLst/>
                          <a:latin typeface="Arial" pitchFamily="34" charset="0"/>
                        </a:rPr>
                      </a:br>
                      <a:r>
                        <a:rPr kumimoji="0" lang="en-US" sz="2000" b="0" i="0" u="none" strike="noStrike" cap="none" normalizeH="0" baseline="0">
                          <a:ln>
                            <a:noFill/>
                          </a:ln>
                          <a:solidFill>
                            <a:schemeClr val="tx1"/>
                          </a:solidFill>
                          <a:effectLst/>
                          <a:latin typeface="Arial" pitchFamily="34" charset="0"/>
                        </a:rPr>
                        <a:t>3. Population A % defective versus population B % defective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89100">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1" i="0" u="none" strike="noStrike" cap="none" normalizeH="0" baseline="0">
                          <a:ln>
                            <a:noFill/>
                          </a:ln>
                          <a:solidFill>
                            <a:schemeClr val="tx1"/>
                          </a:solidFill>
                          <a:effectLst/>
                          <a:latin typeface="Arial" pitchFamily="34" charset="0"/>
                          <a:cs typeface="Times New Roman" pitchFamily="18" charset="0"/>
                        </a:rPr>
                        <a:t>t-test</a:t>
                      </a:r>
                      <a:r>
                        <a:rPr kumimoji="0" lang="en-US" sz="2000" b="1" i="0" u="none" strike="noStrike" cap="none" normalizeH="0" baseline="0">
                          <a:ln>
                            <a:noFill/>
                          </a:ln>
                          <a:solidFill>
                            <a:schemeClr val="tx1"/>
                          </a:solidFill>
                          <a:effectLst/>
                          <a:latin typeface="Arial"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dirty="0">
                          <a:ln>
                            <a:noFill/>
                          </a:ln>
                          <a:solidFill>
                            <a:schemeClr val="tx1"/>
                          </a:solidFill>
                          <a:effectLst/>
                          <a:latin typeface="Arial" pitchFamily="34" charset="0"/>
                        </a:rPr>
                        <a:t>1. Population mean versus a standard value</a:t>
                      </a:r>
                      <a:br>
                        <a:rPr kumimoji="0" lang="en-US" sz="2000" b="0" i="0" u="none" strike="noStrike" cap="none" normalizeH="0" baseline="0" dirty="0">
                          <a:ln>
                            <a:noFill/>
                          </a:ln>
                          <a:solidFill>
                            <a:schemeClr val="tx1"/>
                          </a:solidFill>
                          <a:effectLst/>
                          <a:latin typeface="Arial" pitchFamily="34" charset="0"/>
                        </a:rPr>
                      </a:br>
                      <a:r>
                        <a:rPr kumimoji="0" lang="en-US" sz="2000" b="0" i="0" u="none" strike="noStrike" cap="none" normalizeH="0" baseline="0" dirty="0">
                          <a:ln>
                            <a:noFill/>
                          </a:ln>
                          <a:solidFill>
                            <a:schemeClr val="tx1"/>
                          </a:solidFill>
                          <a:effectLst/>
                          <a:latin typeface="Arial" pitchFamily="34" charset="0"/>
                        </a:rPr>
                        <a:t>	- one-sample t-test, σ not known</a:t>
                      </a:r>
                      <a:br>
                        <a:rPr kumimoji="0" lang="en-US" sz="2000" b="0" i="0" u="none" strike="noStrike" cap="none" normalizeH="0" baseline="0" dirty="0">
                          <a:ln>
                            <a:noFill/>
                          </a:ln>
                          <a:solidFill>
                            <a:schemeClr val="tx1"/>
                          </a:solidFill>
                          <a:effectLst/>
                          <a:latin typeface="Arial" pitchFamily="34" charset="0"/>
                        </a:rPr>
                      </a:br>
                      <a:r>
                        <a:rPr kumimoji="0" lang="en-US" sz="2000" b="0" i="0" u="none" strike="noStrike" cap="none" normalizeH="0" baseline="0" dirty="0">
                          <a:ln>
                            <a:noFill/>
                          </a:ln>
                          <a:solidFill>
                            <a:schemeClr val="tx1"/>
                          </a:solidFill>
                          <a:effectLst/>
                          <a:latin typeface="Arial" pitchFamily="34" charset="0"/>
                        </a:rPr>
                        <a:t>2. Population A mean versus population B mean</a:t>
                      </a:r>
                      <a:br>
                        <a:rPr kumimoji="0" lang="en-US" sz="2000" b="0" i="0" u="none" strike="noStrike" cap="none" normalizeH="0" baseline="0" dirty="0">
                          <a:ln>
                            <a:noFill/>
                          </a:ln>
                          <a:solidFill>
                            <a:schemeClr val="tx1"/>
                          </a:solidFill>
                          <a:effectLst/>
                          <a:latin typeface="Arial" pitchFamily="34" charset="0"/>
                        </a:rPr>
                      </a:br>
                      <a:r>
                        <a:rPr kumimoji="0" lang="en-US" sz="2000" b="0" i="0" u="none" strike="noStrike" cap="none" normalizeH="0" baseline="0" dirty="0">
                          <a:ln>
                            <a:noFill/>
                          </a:ln>
                          <a:solidFill>
                            <a:schemeClr val="tx1"/>
                          </a:solidFill>
                          <a:effectLst/>
                          <a:latin typeface="Arial" pitchFamily="34" charset="0"/>
                        </a:rPr>
                        <a:t>	- two-sample t-test, σ not known</a:t>
                      </a:r>
                      <a:br>
                        <a:rPr kumimoji="0" lang="en-US" sz="2000" b="0" i="0" u="none" strike="noStrike" cap="none" normalizeH="0" baseline="0" dirty="0">
                          <a:ln>
                            <a:noFill/>
                          </a:ln>
                          <a:solidFill>
                            <a:schemeClr val="tx1"/>
                          </a:solidFill>
                          <a:effectLst/>
                          <a:latin typeface="Arial" pitchFamily="34" charset="0"/>
                        </a:rPr>
                      </a:br>
                      <a:r>
                        <a:rPr kumimoji="0" lang="en-US" sz="2000" b="0" i="0" u="none" strike="noStrike" cap="none" normalizeH="0" baseline="0" dirty="0">
                          <a:ln>
                            <a:noFill/>
                          </a:ln>
                          <a:solidFill>
                            <a:schemeClr val="tx1"/>
                          </a:solidFill>
                          <a:effectLst/>
                          <a:latin typeface="Arial" pitchFamily="34" charset="0"/>
                        </a:rPr>
                        <a:t>3. Regression analysis 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79500">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l-GR" sz="2000" b="1" i="0" u="none" strike="noStrike" cap="none" normalizeH="0" baseline="0" dirty="0">
                          <a:ln>
                            <a:noFill/>
                          </a:ln>
                          <a:solidFill>
                            <a:schemeClr val="tx1"/>
                          </a:solidFill>
                          <a:effectLst/>
                          <a:latin typeface="Arial"/>
                          <a:cs typeface="Arial"/>
                        </a:rPr>
                        <a:t>Χ</a:t>
                      </a:r>
                      <a:r>
                        <a:rPr kumimoji="0" lang="en-US" sz="2000" b="1" i="0" u="none" strike="noStrike" cap="none" normalizeH="0" baseline="30000" dirty="0">
                          <a:ln>
                            <a:noFill/>
                          </a:ln>
                          <a:solidFill>
                            <a:schemeClr val="tx1"/>
                          </a:solidFill>
                          <a:effectLst/>
                          <a:latin typeface="Arial" pitchFamily="34" charset="0"/>
                        </a:rPr>
                        <a:t>2</a:t>
                      </a:r>
                      <a:r>
                        <a:rPr kumimoji="0" lang="en-US" sz="2000" b="1" i="0" u="none" strike="noStrike" cap="none" normalizeH="0" baseline="0" dirty="0">
                          <a:ln>
                            <a:noFill/>
                          </a:ln>
                          <a:solidFill>
                            <a:schemeClr val="tx1"/>
                          </a:solidFill>
                          <a:effectLst/>
                          <a:latin typeface="Arial" pitchFamily="34" charset="0"/>
                        </a:rPr>
                        <a:t> 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a:ln>
                            <a:noFill/>
                          </a:ln>
                          <a:solidFill>
                            <a:schemeClr val="tx1"/>
                          </a:solidFill>
                          <a:effectLst/>
                          <a:latin typeface="Arial" pitchFamily="34" charset="0"/>
                        </a:rPr>
                        <a:t>1. Population variance versus a standard value</a:t>
                      </a:r>
                      <a:br>
                        <a:rPr kumimoji="0" lang="en-US" sz="2000" b="0" i="0" u="none" strike="noStrike" cap="none" normalizeH="0" baseline="0">
                          <a:ln>
                            <a:noFill/>
                          </a:ln>
                          <a:solidFill>
                            <a:schemeClr val="tx1"/>
                          </a:solidFill>
                          <a:effectLst/>
                          <a:latin typeface="Arial" pitchFamily="34" charset="0"/>
                        </a:rPr>
                      </a:br>
                      <a:r>
                        <a:rPr kumimoji="0" lang="en-US" sz="2000" b="0" i="0" u="none" strike="noStrike" cap="none" normalizeH="0" baseline="0">
                          <a:ln>
                            <a:noFill/>
                          </a:ln>
                          <a:solidFill>
                            <a:schemeClr val="tx1"/>
                          </a:solidFill>
                          <a:effectLst/>
                          <a:latin typeface="Arial" pitchFamily="34" charset="0"/>
                        </a:rPr>
                        <a:t>2. Population A % defective versus population B % defective</a:t>
                      </a:r>
                      <a:br>
                        <a:rPr kumimoji="0" lang="en-US" sz="2000" b="0" i="0" u="none" strike="noStrike" cap="none" normalizeH="0" baseline="0">
                          <a:ln>
                            <a:noFill/>
                          </a:ln>
                          <a:solidFill>
                            <a:schemeClr val="tx1"/>
                          </a:solidFill>
                          <a:effectLst/>
                          <a:latin typeface="Arial" pitchFamily="34" charset="0"/>
                        </a:rPr>
                      </a:br>
                      <a:r>
                        <a:rPr kumimoji="0" lang="en-US" sz="2000" b="0" i="0" u="none" strike="noStrike" cap="none" normalizeH="0" baseline="0">
                          <a:ln>
                            <a:noFill/>
                          </a:ln>
                          <a:solidFill>
                            <a:schemeClr val="tx1"/>
                          </a:solidFill>
                          <a:effectLst/>
                          <a:latin typeface="Arial" pitchFamily="34" charset="0"/>
                        </a:rPr>
                        <a:t>3. Independence of factor A versus factor B for 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19150">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1" i="0" u="none" strike="noStrike" cap="none" normalizeH="0" baseline="0">
                          <a:ln>
                            <a:noFill/>
                          </a:ln>
                          <a:solidFill>
                            <a:schemeClr val="tx1"/>
                          </a:solidFill>
                          <a:effectLst/>
                          <a:latin typeface="Arial" pitchFamily="34" charset="0"/>
                        </a:rPr>
                        <a:t>F-test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000" b="0" i="0" u="none" strike="noStrike" cap="none" normalizeH="0" baseline="0" dirty="0">
                          <a:ln>
                            <a:noFill/>
                          </a:ln>
                          <a:solidFill>
                            <a:schemeClr val="tx1"/>
                          </a:solidFill>
                          <a:effectLst/>
                          <a:latin typeface="Arial" pitchFamily="34" charset="0"/>
                        </a:rPr>
                        <a:t>1. Population A variance versus population B variance</a:t>
                      </a:r>
                      <a:br>
                        <a:rPr kumimoji="0" lang="en-US" sz="2000" b="0" i="0" u="none" strike="noStrike" cap="none" normalizeH="0" baseline="0" dirty="0">
                          <a:ln>
                            <a:noFill/>
                          </a:ln>
                          <a:solidFill>
                            <a:schemeClr val="tx1"/>
                          </a:solidFill>
                          <a:effectLst/>
                          <a:latin typeface="Arial" pitchFamily="34" charset="0"/>
                        </a:rPr>
                      </a:br>
                      <a:r>
                        <a:rPr kumimoji="0" lang="en-US" sz="2000" b="0" i="0" u="none" strike="noStrike" cap="none" normalizeH="0" baseline="0" dirty="0">
                          <a:ln>
                            <a:noFill/>
                          </a:ln>
                          <a:solidFill>
                            <a:schemeClr val="tx1"/>
                          </a:solidFill>
                          <a:effectLst/>
                          <a:latin typeface="Arial" pitchFamily="34" charset="0"/>
                        </a:rPr>
                        <a:t>2. Used in ANOVA to compare more than two means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7064" name="Footer Placeholder 1">
            <a:extLst>
              <a:ext uri="{FF2B5EF4-FFF2-40B4-BE49-F238E27FC236}">
                <a16:creationId xmlns:a16="http://schemas.microsoft.com/office/drawing/2014/main" id="{261DAEF3-8F3A-4D0E-B83F-44A3322CA95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6B46820-49F0-4540-8313-782E0A9C47C1}"/>
              </a:ext>
            </a:extLst>
          </p:cNvPr>
          <p:cNvSpPr>
            <a:spLocks noGrp="1" noChangeArrowheads="1"/>
          </p:cNvSpPr>
          <p:nvPr>
            <p:ph type="title"/>
          </p:nvPr>
        </p:nvSpPr>
        <p:spPr/>
        <p:txBody>
          <a:bodyPr/>
          <a:lstStyle/>
          <a:p>
            <a:pPr eaLnBrk="1" hangingPunct="1"/>
            <a:r>
              <a:rPr lang="en-US" altLang="en-US"/>
              <a:t>Hypothesis Testing Procedure</a:t>
            </a:r>
          </a:p>
        </p:txBody>
      </p:sp>
      <p:sp>
        <p:nvSpPr>
          <p:cNvPr id="88067" name="Slide Number Placeholder 2">
            <a:extLst>
              <a:ext uri="{FF2B5EF4-FFF2-40B4-BE49-F238E27FC236}">
                <a16:creationId xmlns:a16="http://schemas.microsoft.com/office/drawing/2014/main" id="{2B60D48A-0495-4C76-963C-005139D4084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644F46D5-891A-4E3C-A00D-331DBC6EBE14}" type="slidenum">
              <a:rPr lang="en-US" altLang="en-US" sz="800">
                <a:solidFill>
                  <a:schemeClr val="bg1"/>
                </a:solidFill>
                <a:latin typeface="Arial" panose="020B0604020202020204" pitchFamily="34" charset="0"/>
              </a:rPr>
              <a:pPr eaLnBrk="1" hangingPunct="1">
                <a:spcBef>
                  <a:spcPct val="0"/>
                </a:spcBef>
                <a:spcAft>
                  <a:spcPct val="40000"/>
                </a:spcAft>
                <a:buFontTx/>
                <a:buNone/>
              </a:pPr>
              <a:t>46</a:t>
            </a:fld>
            <a:endParaRPr lang="en-US" altLang="en-US" sz="800">
              <a:solidFill>
                <a:schemeClr val="bg1"/>
              </a:solidFill>
              <a:latin typeface="Arial" panose="020B0604020202020204" pitchFamily="34" charset="0"/>
            </a:endParaRPr>
          </a:p>
        </p:txBody>
      </p:sp>
      <p:sp>
        <p:nvSpPr>
          <p:cNvPr id="88068" name="Rectangle 3">
            <a:extLst>
              <a:ext uri="{FF2B5EF4-FFF2-40B4-BE49-F238E27FC236}">
                <a16:creationId xmlns:a16="http://schemas.microsoft.com/office/drawing/2014/main" id="{3099BFC7-BBC0-4613-8202-8D8CFC7ED3CF}"/>
              </a:ext>
            </a:extLst>
          </p:cNvPr>
          <p:cNvSpPr>
            <a:spLocks noChangeArrowheads="1"/>
          </p:cNvSpPr>
          <p:nvPr/>
        </p:nvSpPr>
        <p:spPr bwMode="auto">
          <a:xfrm>
            <a:off x="533400" y="990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58788" indent="-457200" eaLnBrk="0" hangingPunct="0">
              <a:spcBef>
                <a:spcPct val="40000"/>
              </a:spcBef>
              <a:spcAft>
                <a:spcPct val="0"/>
              </a:spcAft>
              <a:buChar char="•"/>
              <a:defRPr sz="2200">
                <a:solidFill>
                  <a:schemeClr val="tx1"/>
                </a:solidFill>
                <a:latin typeface="Calibri" panose="020F0502020204030204" pitchFamily="34" charset="0"/>
              </a:defRPr>
            </a:lvl2pPr>
            <a:lvl3pPr marL="954088" indent="-3810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5000"/>
              </a:spcBef>
              <a:spcAft>
                <a:spcPct val="10000"/>
              </a:spcAft>
              <a:buClr>
                <a:schemeClr val="tx1"/>
              </a:buClr>
              <a:buFontTx/>
              <a:buAutoNum type="arabicPeriod"/>
            </a:pPr>
            <a:r>
              <a:rPr lang="en-US" altLang="en-US" sz="2400">
                <a:latin typeface="Arial" panose="020B0604020202020204" pitchFamily="34" charset="0"/>
              </a:rPr>
              <a:t>Set up the hypotheses</a:t>
            </a:r>
          </a:p>
          <a:p>
            <a:pPr lvl="2" eaLnBrk="1" hangingPunct="1">
              <a:spcBef>
                <a:spcPct val="5000"/>
              </a:spcBef>
              <a:spcAft>
                <a:spcPct val="10000"/>
              </a:spcAft>
              <a:buClr>
                <a:schemeClr val="tx1"/>
              </a:buClr>
            </a:pPr>
            <a:r>
              <a:rPr lang="en-US" altLang="en-US" sz="2000">
                <a:latin typeface="Arial" panose="020B0604020202020204" pitchFamily="34" charset="0"/>
              </a:rPr>
              <a:t>Null H</a:t>
            </a:r>
            <a:r>
              <a:rPr lang="en-US" altLang="en-US" sz="2000" baseline="-14000">
                <a:latin typeface="Arial" panose="020B0604020202020204" pitchFamily="34" charset="0"/>
              </a:rPr>
              <a:t>0</a:t>
            </a:r>
          </a:p>
          <a:p>
            <a:pPr lvl="2" eaLnBrk="1" hangingPunct="1">
              <a:spcBef>
                <a:spcPct val="5000"/>
              </a:spcBef>
              <a:spcAft>
                <a:spcPct val="10000"/>
              </a:spcAft>
              <a:buClr>
                <a:schemeClr val="tx1"/>
              </a:buClr>
            </a:pPr>
            <a:r>
              <a:rPr lang="en-US" altLang="en-US" sz="2000">
                <a:latin typeface="Arial" panose="020B0604020202020204" pitchFamily="34" charset="0"/>
              </a:rPr>
              <a:t>Alternate H</a:t>
            </a:r>
            <a:r>
              <a:rPr lang="en-US" altLang="en-US" sz="2000" baseline="-14000">
                <a:latin typeface="Arial" panose="020B0604020202020204" pitchFamily="34" charset="0"/>
              </a:rPr>
              <a:t>a   </a:t>
            </a:r>
            <a:r>
              <a:rPr lang="en-US" altLang="en-US" sz="2000">
                <a:latin typeface="Arial" panose="020B0604020202020204" pitchFamily="34" charset="0"/>
              </a:rPr>
              <a:t>Also called H</a:t>
            </a:r>
            <a:r>
              <a:rPr lang="en-US" altLang="en-US" sz="2000" baseline="-14000">
                <a:latin typeface="Arial" panose="020B0604020202020204" pitchFamily="34" charset="0"/>
              </a:rPr>
              <a:t>1 </a:t>
            </a:r>
          </a:p>
          <a:p>
            <a:pPr lvl="1" eaLnBrk="1" hangingPunct="1">
              <a:spcBef>
                <a:spcPct val="5000"/>
              </a:spcBef>
              <a:spcAft>
                <a:spcPct val="10000"/>
              </a:spcAft>
              <a:buClr>
                <a:schemeClr val="tx1"/>
              </a:buClr>
              <a:buFontTx/>
              <a:buAutoNum type="arabicPeriod"/>
            </a:pPr>
            <a:r>
              <a:rPr lang="en-US" altLang="en-US" sz="2400">
                <a:latin typeface="Arial" panose="020B0604020202020204" pitchFamily="34" charset="0"/>
              </a:rPr>
              <a:t>Set Type I  α error (usually α=0.05)</a:t>
            </a:r>
            <a:endParaRPr lang="en-US" altLang="en-US" sz="2400" baseline="-14000">
              <a:latin typeface="Arial" panose="020B0604020202020204" pitchFamily="34" charset="0"/>
            </a:endParaRPr>
          </a:p>
          <a:p>
            <a:pPr lvl="1" eaLnBrk="1" hangingPunct="1">
              <a:spcBef>
                <a:spcPct val="5000"/>
              </a:spcBef>
              <a:spcAft>
                <a:spcPct val="10000"/>
              </a:spcAft>
              <a:buClr>
                <a:schemeClr val="tx1"/>
              </a:buClr>
              <a:buFontTx/>
              <a:buAutoNum type="arabicPeriod"/>
            </a:pPr>
            <a:r>
              <a:rPr lang="en-US" altLang="en-US" sz="2400">
                <a:latin typeface="Arial" panose="020B0604020202020204" pitchFamily="34" charset="0"/>
              </a:rPr>
              <a:t>Collect data</a:t>
            </a:r>
          </a:p>
          <a:p>
            <a:pPr lvl="1" eaLnBrk="1" hangingPunct="1">
              <a:spcBef>
                <a:spcPct val="5000"/>
              </a:spcBef>
              <a:spcAft>
                <a:spcPct val="10000"/>
              </a:spcAft>
              <a:buClr>
                <a:schemeClr val="tx1"/>
              </a:buClr>
              <a:buFontTx/>
              <a:buAutoNum type="arabicPeriod"/>
            </a:pPr>
            <a:r>
              <a:rPr lang="en-US" altLang="en-US" sz="2400">
                <a:latin typeface="Arial" panose="020B0604020202020204" pitchFamily="34" charset="0"/>
              </a:rPr>
              <a:t>Compute test statistic</a:t>
            </a:r>
          </a:p>
          <a:p>
            <a:pPr lvl="1" eaLnBrk="1" hangingPunct="1">
              <a:spcBef>
                <a:spcPct val="5000"/>
              </a:spcBef>
              <a:spcAft>
                <a:spcPct val="10000"/>
              </a:spcAft>
              <a:buClr>
                <a:schemeClr val="tx1"/>
              </a:buClr>
              <a:buFontTx/>
              <a:buAutoNum type="arabicPeriod"/>
            </a:pPr>
            <a:r>
              <a:rPr lang="en-US" altLang="en-US" sz="2400">
                <a:latin typeface="Arial" panose="020B0604020202020204" pitchFamily="34" charset="0"/>
              </a:rPr>
              <a:t>Compare test statistic to rejection criterion</a:t>
            </a:r>
          </a:p>
          <a:p>
            <a:pPr lvl="2" eaLnBrk="1" hangingPunct="1">
              <a:spcBef>
                <a:spcPct val="5000"/>
              </a:spcBef>
              <a:spcAft>
                <a:spcPct val="10000"/>
              </a:spcAft>
              <a:buClr>
                <a:schemeClr val="tx1"/>
              </a:buClr>
            </a:pPr>
            <a:r>
              <a:rPr lang="en-US" altLang="en-US" sz="2000">
                <a:latin typeface="Arial" panose="020B0604020202020204" pitchFamily="34" charset="0"/>
              </a:rPr>
              <a:t>Would test statistic occur with probability ≤ α if H</a:t>
            </a:r>
            <a:r>
              <a:rPr lang="en-US" altLang="en-US" sz="2000" baseline="-14000">
                <a:latin typeface="Arial" panose="020B0604020202020204" pitchFamily="34" charset="0"/>
              </a:rPr>
              <a:t>0</a:t>
            </a:r>
            <a:r>
              <a:rPr lang="en-US" altLang="en-US" sz="2000">
                <a:latin typeface="Arial" panose="020B0604020202020204" pitchFamily="34" charset="0"/>
              </a:rPr>
              <a:t> is true</a:t>
            </a:r>
          </a:p>
          <a:p>
            <a:pPr lvl="1" eaLnBrk="1" hangingPunct="1">
              <a:spcBef>
                <a:spcPct val="5000"/>
              </a:spcBef>
              <a:spcAft>
                <a:spcPct val="10000"/>
              </a:spcAft>
              <a:buClr>
                <a:schemeClr val="tx1"/>
              </a:buClr>
              <a:buFontTx/>
              <a:buAutoNum type="arabicPeriod"/>
            </a:pPr>
            <a:r>
              <a:rPr lang="en-US" altLang="en-US" sz="2400">
                <a:latin typeface="Arial" panose="020B0604020202020204" pitchFamily="34" charset="0"/>
              </a:rPr>
              <a:t>Make decision to reject the null hypothesis or not</a:t>
            </a:r>
          </a:p>
          <a:p>
            <a:pPr lvl="2" eaLnBrk="1" hangingPunct="1">
              <a:spcBef>
                <a:spcPct val="5000"/>
              </a:spcBef>
              <a:spcAft>
                <a:spcPct val="10000"/>
              </a:spcAft>
              <a:buClr>
                <a:schemeClr val="tx1"/>
              </a:buClr>
            </a:pPr>
            <a:r>
              <a:rPr lang="en-US" altLang="en-US" sz="2000">
                <a:latin typeface="Arial" panose="020B0604020202020204" pitchFamily="34" charset="0"/>
              </a:rPr>
              <a:t>Reject H</a:t>
            </a:r>
            <a:r>
              <a:rPr lang="en-US" altLang="en-US" sz="2000" baseline="-14000">
                <a:latin typeface="Arial" panose="020B0604020202020204" pitchFamily="34" charset="0"/>
              </a:rPr>
              <a:t>0</a:t>
            </a:r>
            <a:r>
              <a:rPr lang="en-US" altLang="en-US" sz="2000">
                <a:latin typeface="Arial" panose="020B0604020202020204" pitchFamily="34" charset="0"/>
              </a:rPr>
              <a:t> if test statistic occurs with probability ≤ α if H</a:t>
            </a:r>
            <a:r>
              <a:rPr lang="en-US" altLang="en-US" sz="2000" baseline="-14000">
                <a:latin typeface="Arial" panose="020B0604020202020204" pitchFamily="34" charset="0"/>
              </a:rPr>
              <a:t>0</a:t>
            </a:r>
            <a:r>
              <a:rPr lang="en-US" altLang="en-US" sz="2000">
                <a:latin typeface="Arial" panose="020B0604020202020204" pitchFamily="34" charset="0"/>
              </a:rPr>
              <a:t> is true</a:t>
            </a:r>
          </a:p>
          <a:p>
            <a:pPr lvl="1" eaLnBrk="1" hangingPunct="1">
              <a:spcBef>
                <a:spcPct val="5000"/>
              </a:spcBef>
              <a:spcAft>
                <a:spcPct val="10000"/>
              </a:spcAft>
              <a:buClr>
                <a:schemeClr val="tx1"/>
              </a:buClr>
            </a:pPr>
            <a:endParaRPr lang="en-US" altLang="en-US" sz="2000">
              <a:latin typeface="Arial" panose="020B0604020202020204" pitchFamily="34" charset="0"/>
            </a:endParaRPr>
          </a:p>
        </p:txBody>
      </p:sp>
      <p:sp>
        <p:nvSpPr>
          <p:cNvPr id="88069" name="Text Box 4">
            <a:extLst>
              <a:ext uri="{FF2B5EF4-FFF2-40B4-BE49-F238E27FC236}">
                <a16:creationId xmlns:a16="http://schemas.microsoft.com/office/drawing/2014/main" id="{498E63C7-90FF-4C82-8DCF-44BBAE9E6A6B}"/>
              </a:ext>
            </a:extLst>
          </p:cNvPr>
          <p:cNvSpPr txBox="1">
            <a:spLocks noChangeArrowheads="1"/>
          </p:cNvSpPr>
          <p:nvPr/>
        </p:nvSpPr>
        <p:spPr bwMode="auto">
          <a:xfrm>
            <a:off x="457200" y="5257800"/>
            <a:ext cx="8458200" cy="10175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b="1">
                <a:solidFill>
                  <a:srgbClr val="FF0000"/>
                </a:solidFill>
                <a:latin typeface="Arial" panose="020B0604020202020204" pitchFamily="34" charset="0"/>
              </a:rPr>
              <a:t> Plot your data!</a:t>
            </a:r>
            <a:br>
              <a:rPr lang="en-US" altLang="en-US" b="1">
                <a:solidFill>
                  <a:srgbClr val="FF0000"/>
                </a:solidFill>
                <a:latin typeface="Arial" panose="020B0604020202020204" pitchFamily="34" charset="0"/>
              </a:rPr>
            </a:br>
            <a:r>
              <a:rPr lang="en-US" altLang="en-US" b="1">
                <a:solidFill>
                  <a:srgbClr val="FF0000"/>
                </a:solidFill>
                <a:latin typeface="Arial" panose="020B0604020202020204" pitchFamily="34" charset="0"/>
              </a:rPr>
              <a:t> </a:t>
            </a:r>
            <a:r>
              <a:rPr lang="en-US" altLang="en-US">
                <a:latin typeface="Arial" panose="020B0604020202020204" pitchFamily="34" charset="0"/>
              </a:rPr>
              <a:t>Confirm assumptions</a:t>
            </a:r>
            <a:br>
              <a:rPr lang="en-US" altLang="en-US">
                <a:latin typeface="Arial" panose="020B0604020202020204" pitchFamily="34" charset="0"/>
              </a:rPr>
            </a:br>
            <a:r>
              <a:rPr lang="en-US" altLang="en-US">
                <a:latin typeface="Arial" panose="020B0604020202020204" pitchFamily="34" charset="0"/>
              </a:rPr>
              <a:t> Type II error best handled by choosing an appropriate sample size</a:t>
            </a:r>
          </a:p>
        </p:txBody>
      </p:sp>
      <p:sp>
        <p:nvSpPr>
          <p:cNvPr id="88070" name="Footer Placeholder 1">
            <a:extLst>
              <a:ext uri="{FF2B5EF4-FFF2-40B4-BE49-F238E27FC236}">
                <a16:creationId xmlns:a16="http://schemas.microsoft.com/office/drawing/2014/main" id="{67CFE833-94E1-457D-A401-EADFC878354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CD5F42D-DA40-43F3-92A7-5FFB80B1D97F}"/>
              </a:ext>
            </a:extLst>
          </p:cNvPr>
          <p:cNvSpPr>
            <a:spLocks noGrp="1" noChangeArrowheads="1"/>
          </p:cNvSpPr>
          <p:nvPr>
            <p:ph type="title"/>
          </p:nvPr>
        </p:nvSpPr>
        <p:spPr/>
        <p:txBody>
          <a:bodyPr/>
          <a:lstStyle/>
          <a:p>
            <a:pPr eaLnBrk="1" hangingPunct="1"/>
            <a:r>
              <a:rPr lang="en-US" altLang="en-US"/>
              <a:t>One Sample t-test</a:t>
            </a:r>
          </a:p>
        </p:txBody>
      </p:sp>
      <p:sp>
        <p:nvSpPr>
          <p:cNvPr id="89091" name="Slide Number Placeholder 2">
            <a:extLst>
              <a:ext uri="{FF2B5EF4-FFF2-40B4-BE49-F238E27FC236}">
                <a16:creationId xmlns:a16="http://schemas.microsoft.com/office/drawing/2014/main" id="{4725D315-5D56-4533-8DD7-AB25DFED7D6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F447E80-91BF-41E5-8729-A2B094D7E4EF}" type="slidenum">
              <a:rPr lang="en-US" altLang="en-US" sz="800">
                <a:solidFill>
                  <a:schemeClr val="bg1"/>
                </a:solidFill>
                <a:latin typeface="Arial" panose="020B0604020202020204" pitchFamily="34" charset="0"/>
              </a:rPr>
              <a:pPr eaLnBrk="1" hangingPunct="1">
                <a:spcBef>
                  <a:spcPct val="0"/>
                </a:spcBef>
                <a:spcAft>
                  <a:spcPct val="40000"/>
                </a:spcAft>
                <a:buFontTx/>
                <a:buNone/>
              </a:pPr>
              <a:t>47</a:t>
            </a:fld>
            <a:endParaRPr lang="en-US" altLang="en-US" sz="800">
              <a:solidFill>
                <a:schemeClr val="bg1"/>
              </a:solidFill>
              <a:latin typeface="Arial" panose="020B0604020202020204" pitchFamily="34" charset="0"/>
            </a:endParaRPr>
          </a:p>
        </p:txBody>
      </p:sp>
      <p:sp>
        <p:nvSpPr>
          <p:cNvPr id="89092" name="Rectangle 3">
            <a:extLst>
              <a:ext uri="{FF2B5EF4-FFF2-40B4-BE49-F238E27FC236}">
                <a16:creationId xmlns:a16="http://schemas.microsoft.com/office/drawing/2014/main" id="{D80BBB59-5C1F-4F82-A23A-1CBD5E498E3C}"/>
              </a:ext>
            </a:extLst>
          </p:cNvPr>
          <p:cNvSpPr>
            <a:spLocks noChangeArrowheads="1"/>
          </p:cNvSpPr>
          <p:nvPr/>
        </p:nvSpPr>
        <p:spPr bwMode="auto">
          <a:xfrm>
            <a:off x="393700" y="974725"/>
            <a:ext cx="8305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latin typeface="Arial" panose="020B0604020202020204" pitchFamily="34" charset="0"/>
              </a:rPr>
              <a:t>Purpose:</a:t>
            </a:r>
            <a:r>
              <a:rPr lang="en-US" altLang="en-US" sz="2000">
                <a:latin typeface="Arial" panose="020B0604020202020204" pitchFamily="34" charset="0"/>
              </a:rPr>
              <a:t> 	Compare a sample mean with a standard value</a:t>
            </a:r>
            <a:br>
              <a:rPr lang="en-US" altLang="en-US" sz="2000">
                <a:latin typeface="Arial" panose="020B0604020202020204" pitchFamily="34" charset="0"/>
              </a:rPr>
            </a:br>
            <a:r>
              <a:rPr lang="en-US" altLang="en-US" sz="2000" b="1">
                <a:latin typeface="Arial" panose="020B0604020202020204" pitchFamily="34" charset="0"/>
              </a:rPr>
              <a:t>Assumptions:</a:t>
            </a:r>
            <a:r>
              <a:rPr lang="en-US" altLang="en-US" sz="2000">
                <a:latin typeface="Arial" panose="020B0604020202020204" pitchFamily="34" charset="0"/>
              </a:rPr>
              <a:t>	Data follow a Normal distribution; sigma unknown</a:t>
            </a:r>
            <a:br>
              <a:rPr lang="en-US" altLang="en-US" sz="2000">
                <a:latin typeface="Arial" panose="020B0604020202020204" pitchFamily="34" charset="0"/>
              </a:rPr>
            </a:br>
            <a:br>
              <a:rPr lang="en-US" altLang="en-US" sz="2000">
                <a:latin typeface="Arial" panose="020B0604020202020204" pitchFamily="34" charset="0"/>
              </a:rPr>
            </a:br>
            <a:r>
              <a:rPr lang="en-US" altLang="en-US" sz="2000" b="1">
                <a:latin typeface="Arial" panose="020B0604020202020204" pitchFamily="34" charset="0"/>
              </a:rPr>
              <a:t>Example:</a:t>
            </a:r>
            <a:r>
              <a:rPr lang="en-US" altLang="en-US" sz="2000">
                <a:latin typeface="Arial" panose="020B0604020202020204" pitchFamily="34" charset="0"/>
              </a:rPr>
              <a:t> Cobra Cap Pull Test</a:t>
            </a:r>
            <a:br>
              <a:rPr lang="en-US" altLang="en-US" sz="2000">
                <a:latin typeface="Arial" panose="020B0604020202020204" pitchFamily="34" charset="0"/>
              </a:rPr>
            </a:br>
            <a:r>
              <a:rPr lang="en-US" altLang="en-US" sz="2000">
                <a:latin typeface="Arial" panose="020B0604020202020204" pitchFamily="34" charset="0"/>
              </a:rPr>
              <a:t>The spec for the Cobra Cap says the mean pull should be ≤ 11 pounds. </a:t>
            </a:r>
          </a:p>
        </p:txBody>
      </p:sp>
      <p:pic>
        <p:nvPicPr>
          <p:cNvPr id="89093" name="Picture 9">
            <a:extLst>
              <a:ext uri="{FF2B5EF4-FFF2-40B4-BE49-F238E27FC236}">
                <a16:creationId xmlns:a16="http://schemas.microsoft.com/office/drawing/2014/main" id="{6F9741DC-073D-4832-9017-6199EB2E6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67000"/>
            <a:ext cx="19446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9094" name="Rectangle 10">
            <a:extLst>
              <a:ext uri="{FF2B5EF4-FFF2-40B4-BE49-F238E27FC236}">
                <a16:creationId xmlns:a16="http://schemas.microsoft.com/office/drawing/2014/main" id="{D3307A2B-28B1-4D9C-B09C-2620F73A7F77}"/>
              </a:ext>
            </a:extLst>
          </p:cNvPr>
          <p:cNvSpPr>
            <a:spLocks noChangeArrowheads="1"/>
          </p:cNvSpPr>
          <p:nvPr/>
        </p:nvSpPr>
        <p:spPr bwMode="auto">
          <a:xfrm>
            <a:off x="3124200" y="3733800"/>
            <a:ext cx="159543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spcAft>
                <a:spcPct val="50000"/>
              </a:spcAft>
              <a:buFontTx/>
              <a:buNone/>
            </a:pPr>
            <a:r>
              <a:rPr lang="en-US" altLang="en-US" sz="2800">
                <a:latin typeface="Arial" panose="020B0604020202020204" pitchFamily="34" charset="0"/>
              </a:rPr>
              <a:t>H</a:t>
            </a:r>
            <a:r>
              <a:rPr lang="en-US" altLang="en-US" sz="2800" baseline="-16000">
                <a:latin typeface="Arial" panose="020B0604020202020204" pitchFamily="34" charset="0"/>
              </a:rPr>
              <a:t>0</a:t>
            </a:r>
            <a:r>
              <a:rPr lang="en-US" altLang="en-US" sz="2800">
                <a:latin typeface="Arial" panose="020B0604020202020204" pitchFamily="34" charset="0"/>
              </a:rPr>
              <a:t>: µ ≤ 11</a:t>
            </a:r>
            <a:br>
              <a:rPr lang="en-US" altLang="en-US" sz="2800">
                <a:latin typeface="Arial" panose="020B0604020202020204" pitchFamily="34" charset="0"/>
              </a:rPr>
            </a:br>
            <a:r>
              <a:rPr lang="en-US" altLang="en-US" sz="2800">
                <a:latin typeface="Arial" panose="020B0604020202020204" pitchFamily="34" charset="0"/>
              </a:rPr>
              <a:t>H</a:t>
            </a:r>
            <a:r>
              <a:rPr lang="en-US" altLang="en-US" sz="2800" baseline="-16000">
                <a:latin typeface="Arial" panose="020B0604020202020204" pitchFamily="34" charset="0"/>
              </a:rPr>
              <a:t>a</a:t>
            </a:r>
            <a:r>
              <a:rPr lang="en-US" altLang="en-US" sz="2800">
                <a:latin typeface="Arial" panose="020B0604020202020204" pitchFamily="34" charset="0"/>
              </a:rPr>
              <a:t>: µ &gt; 11</a:t>
            </a:r>
          </a:p>
        </p:txBody>
      </p:sp>
      <p:sp>
        <p:nvSpPr>
          <p:cNvPr id="89095" name="Footer Placeholder 1">
            <a:extLst>
              <a:ext uri="{FF2B5EF4-FFF2-40B4-BE49-F238E27FC236}">
                <a16:creationId xmlns:a16="http://schemas.microsoft.com/office/drawing/2014/main" id="{358400E2-BD1D-4CD5-A654-8F5273A4FA66}"/>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0E6C2CD-102F-4598-A3F3-1EC87E59B333}"/>
              </a:ext>
            </a:extLst>
          </p:cNvPr>
          <p:cNvSpPr>
            <a:spLocks noGrp="1" noChangeArrowheads="1"/>
          </p:cNvSpPr>
          <p:nvPr>
            <p:ph type="title"/>
          </p:nvPr>
        </p:nvSpPr>
        <p:spPr/>
        <p:txBody>
          <a:bodyPr/>
          <a:lstStyle/>
          <a:p>
            <a:pPr eaLnBrk="1" hangingPunct="1"/>
            <a:r>
              <a:rPr lang="en-US" altLang="en-US"/>
              <a:t>One Sample t-test</a:t>
            </a:r>
          </a:p>
        </p:txBody>
      </p:sp>
      <p:sp>
        <p:nvSpPr>
          <p:cNvPr id="90115" name="Slide Number Placeholder 2">
            <a:extLst>
              <a:ext uri="{FF2B5EF4-FFF2-40B4-BE49-F238E27FC236}">
                <a16:creationId xmlns:a16="http://schemas.microsoft.com/office/drawing/2014/main" id="{0D5A1642-CF9A-4EBE-8A53-6601127BD86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EB9CF17-B01A-443C-B287-DEA6DAB8C4D6}" type="slidenum">
              <a:rPr lang="en-US" altLang="en-US" sz="800">
                <a:solidFill>
                  <a:schemeClr val="bg1"/>
                </a:solidFill>
                <a:latin typeface="Arial" panose="020B0604020202020204" pitchFamily="34" charset="0"/>
              </a:rPr>
              <a:pPr eaLnBrk="1" hangingPunct="1">
                <a:spcBef>
                  <a:spcPct val="0"/>
                </a:spcBef>
                <a:spcAft>
                  <a:spcPct val="40000"/>
                </a:spcAft>
                <a:buFontTx/>
                <a:buNone/>
              </a:pPr>
              <a:t>48</a:t>
            </a:fld>
            <a:endParaRPr lang="en-US" altLang="en-US" sz="800">
              <a:solidFill>
                <a:schemeClr val="bg1"/>
              </a:solidFill>
              <a:latin typeface="Arial" panose="020B0604020202020204" pitchFamily="34" charset="0"/>
            </a:endParaRPr>
          </a:p>
        </p:txBody>
      </p:sp>
      <p:sp>
        <p:nvSpPr>
          <p:cNvPr id="90116" name="Rectangle 3">
            <a:extLst>
              <a:ext uri="{FF2B5EF4-FFF2-40B4-BE49-F238E27FC236}">
                <a16:creationId xmlns:a16="http://schemas.microsoft.com/office/drawing/2014/main" id="{38CDFE24-8B05-4EB9-8E10-2C5847071A67}"/>
              </a:ext>
            </a:extLst>
          </p:cNvPr>
          <p:cNvSpPr>
            <a:spLocks noChangeArrowheads="1"/>
          </p:cNvSpPr>
          <p:nvPr/>
        </p:nvSpPr>
        <p:spPr bwMode="auto">
          <a:xfrm>
            <a:off x="381000" y="1066800"/>
            <a:ext cx="8305800"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latin typeface="Arial" panose="020B0604020202020204" pitchFamily="34" charset="0"/>
              </a:rPr>
              <a:t>Example:</a:t>
            </a:r>
            <a:r>
              <a:rPr lang="en-US" altLang="en-US" sz="2000">
                <a:latin typeface="Arial" panose="020B0604020202020204" pitchFamily="34" charset="0"/>
              </a:rPr>
              <a:t> Cobra Cap Pull Test</a:t>
            </a:r>
            <a:br>
              <a:rPr lang="en-US" altLang="en-US" sz="2000">
                <a:latin typeface="Arial" panose="020B0604020202020204" pitchFamily="34" charset="0"/>
              </a:rPr>
            </a:br>
            <a:r>
              <a:rPr lang="en-US" altLang="en-US" sz="2000">
                <a:latin typeface="Arial" panose="020B0604020202020204" pitchFamily="34" charset="0"/>
              </a:rPr>
              <a:t>The spec for the Cobra Cap says the mean pull should be ≤ 11 pounds.  A sample of n=10 caps gave xbar = 11.4, s = 1.3.  Let α=0.05.</a:t>
            </a:r>
          </a:p>
          <a:p>
            <a:pPr>
              <a:lnSpc>
                <a:spcPct val="100000"/>
              </a:lnSpc>
              <a:spcBef>
                <a:spcPct val="50000"/>
              </a:spcBef>
              <a:buFontTx/>
              <a:buNone/>
            </a:pPr>
            <a:r>
              <a:rPr lang="en-US" altLang="en-US" sz="2000">
                <a:latin typeface="Arial" panose="020B0604020202020204" pitchFamily="34" charset="0"/>
              </a:rPr>
              <a:t>H</a:t>
            </a:r>
            <a:r>
              <a:rPr lang="en-US" altLang="en-US" sz="2000" baseline="-14000">
                <a:latin typeface="Arial" panose="020B0604020202020204" pitchFamily="34" charset="0"/>
              </a:rPr>
              <a:t>0</a:t>
            </a:r>
            <a:r>
              <a:rPr lang="en-US" altLang="en-US" sz="2000">
                <a:latin typeface="Arial" panose="020B0604020202020204" pitchFamily="34" charset="0"/>
              </a:rPr>
              <a:t>: µ ≤ 11</a:t>
            </a:r>
            <a:br>
              <a:rPr lang="en-US" altLang="en-US" sz="2000">
                <a:latin typeface="Arial" panose="020B0604020202020204" pitchFamily="34" charset="0"/>
              </a:rPr>
            </a:br>
            <a:r>
              <a:rPr lang="en-US" altLang="en-US" sz="2000">
                <a:latin typeface="Arial" panose="020B0604020202020204" pitchFamily="34" charset="0"/>
              </a:rPr>
              <a:t>H</a:t>
            </a:r>
            <a:r>
              <a:rPr lang="en-US" altLang="en-US" sz="2000" baseline="-14000">
                <a:latin typeface="Arial" panose="020B0604020202020204" pitchFamily="34" charset="0"/>
              </a:rPr>
              <a:t>a</a:t>
            </a:r>
            <a:r>
              <a:rPr lang="en-US" altLang="en-US" sz="2000">
                <a:latin typeface="Arial" panose="020B0604020202020204" pitchFamily="34" charset="0"/>
              </a:rPr>
              <a:t>: µ &gt; 11</a:t>
            </a:r>
          </a:p>
          <a:p>
            <a:pPr>
              <a:lnSpc>
                <a:spcPct val="100000"/>
              </a:lnSpc>
              <a:spcBef>
                <a:spcPct val="50000"/>
              </a:spcBef>
              <a:buFontTx/>
              <a:buNone/>
            </a:pPr>
            <a:r>
              <a:rPr lang="en-US" altLang="en-US" sz="2000">
                <a:latin typeface="Arial" panose="020B0604020202020204" pitchFamily="34" charset="0"/>
              </a:rPr>
              <a:t>Test statistic:</a:t>
            </a:r>
            <a:br>
              <a:rPr lang="en-US" altLang="en-US" sz="2000">
                <a:latin typeface="Arial" panose="020B0604020202020204" pitchFamily="34" charset="0"/>
              </a:rPr>
            </a:br>
            <a:endParaRPr lang="en-US" altLang="en-US" sz="2000">
              <a:latin typeface="Arial" panose="020B0604020202020204" pitchFamily="34" charset="0"/>
            </a:endParaRPr>
          </a:p>
          <a:p>
            <a:pPr>
              <a:lnSpc>
                <a:spcPct val="100000"/>
              </a:lnSpc>
              <a:spcBef>
                <a:spcPct val="50000"/>
              </a:spcBef>
              <a:buFontTx/>
              <a:buNone/>
            </a:pPr>
            <a:br>
              <a:rPr lang="en-US" altLang="en-US" sz="2000">
                <a:latin typeface="Arial" panose="020B0604020202020204" pitchFamily="34" charset="0"/>
              </a:rPr>
            </a:br>
            <a:r>
              <a:rPr lang="en-US" altLang="en-US" sz="2000">
                <a:latin typeface="Arial" panose="020B0604020202020204" pitchFamily="34" charset="0"/>
              </a:rPr>
              <a:t>If H</a:t>
            </a:r>
            <a:r>
              <a:rPr lang="en-US" altLang="en-US" sz="2000" baseline="-14000">
                <a:latin typeface="Arial" panose="020B0604020202020204" pitchFamily="34" charset="0"/>
              </a:rPr>
              <a:t>0</a:t>
            </a:r>
            <a:r>
              <a:rPr lang="en-US" altLang="en-US" sz="2000">
                <a:latin typeface="Arial" panose="020B0604020202020204" pitchFamily="34" charset="0"/>
              </a:rPr>
              <a:t> is true, t will have a t-distribution with (n-1) </a:t>
            </a:r>
            <a:br>
              <a:rPr lang="en-US" altLang="en-US" sz="2000">
                <a:latin typeface="Arial" panose="020B0604020202020204" pitchFamily="34" charset="0"/>
              </a:rPr>
            </a:br>
            <a:r>
              <a:rPr lang="en-US" altLang="en-US" sz="2000">
                <a:latin typeface="Arial" panose="020B0604020202020204" pitchFamily="34" charset="0"/>
              </a:rPr>
              <a:t>degrees of freedom. If H</a:t>
            </a:r>
            <a:r>
              <a:rPr lang="en-US" altLang="en-US" sz="2000" baseline="-14000">
                <a:latin typeface="Arial" panose="020B0604020202020204" pitchFamily="34" charset="0"/>
              </a:rPr>
              <a:t>0</a:t>
            </a:r>
            <a:r>
              <a:rPr lang="en-US" altLang="en-US" sz="2000">
                <a:latin typeface="Arial" panose="020B0604020202020204" pitchFamily="34" charset="0"/>
              </a:rPr>
              <a:t> is true, t will be less </a:t>
            </a:r>
            <a:br>
              <a:rPr lang="en-US" altLang="en-US" sz="2000">
                <a:latin typeface="Arial" panose="020B0604020202020204" pitchFamily="34" charset="0"/>
              </a:rPr>
            </a:br>
            <a:r>
              <a:rPr lang="en-US" altLang="en-US" sz="2000">
                <a:latin typeface="Arial" panose="020B0604020202020204" pitchFamily="34" charset="0"/>
              </a:rPr>
              <a:t>than 1.833  95% of the time.  A t statistic </a:t>
            </a:r>
            <a:br>
              <a:rPr lang="en-US" altLang="en-US" sz="2000">
                <a:latin typeface="Arial" panose="020B0604020202020204" pitchFamily="34" charset="0"/>
              </a:rPr>
            </a:br>
            <a:r>
              <a:rPr lang="en-US" altLang="en-US" sz="2000">
                <a:latin typeface="Arial" panose="020B0604020202020204" pitchFamily="34" charset="0"/>
              </a:rPr>
              <a:t>of 0.97 is not unusual and does not </a:t>
            </a:r>
            <a:br>
              <a:rPr lang="en-US" altLang="en-US" sz="2000">
                <a:latin typeface="Arial" panose="020B0604020202020204" pitchFamily="34" charset="0"/>
              </a:rPr>
            </a:br>
            <a:r>
              <a:rPr lang="en-US" altLang="en-US" sz="2000">
                <a:latin typeface="Arial" panose="020B0604020202020204" pitchFamily="34" charset="0"/>
              </a:rPr>
              <a:t>exceed the critical value of 1.833. </a:t>
            </a:r>
            <a:br>
              <a:rPr lang="en-US" altLang="en-US" sz="2000">
                <a:latin typeface="Arial" panose="020B0604020202020204" pitchFamily="34" charset="0"/>
              </a:rPr>
            </a:br>
            <a:r>
              <a:rPr lang="en-US" altLang="en-US" sz="2000">
                <a:latin typeface="Arial" panose="020B0604020202020204" pitchFamily="34" charset="0"/>
              </a:rPr>
              <a:t>Do not reject H</a:t>
            </a:r>
            <a:r>
              <a:rPr lang="en-US" altLang="en-US" sz="2000" baseline="-14000">
                <a:latin typeface="Arial" panose="020B0604020202020204" pitchFamily="34" charset="0"/>
              </a:rPr>
              <a:t>0</a:t>
            </a:r>
            <a:r>
              <a:rPr lang="en-US" altLang="en-US" sz="2000">
                <a:latin typeface="Arial" panose="020B0604020202020204" pitchFamily="34" charset="0"/>
              </a:rPr>
              <a:t>.</a:t>
            </a:r>
          </a:p>
        </p:txBody>
      </p:sp>
      <p:graphicFrame>
        <p:nvGraphicFramePr>
          <p:cNvPr id="90117" name="Object 4">
            <a:extLst>
              <a:ext uri="{FF2B5EF4-FFF2-40B4-BE49-F238E27FC236}">
                <a16:creationId xmlns:a16="http://schemas.microsoft.com/office/drawing/2014/main" id="{7E74A49D-B81A-459C-B936-0BB70FAC6DA8}"/>
              </a:ext>
            </a:extLst>
          </p:cNvPr>
          <p:cNvGraphicFramePr>
            <a:graphicFrameLocks noChangeAspect="1"/>
          </p:cNvGraphicFramePr>
          <p:nvPr/>
        </p:nvGraphicFramePr>
        <p:xfrm>
          <a:off x="1981200" y="2362200"/>
          <a:ext cx="3662363" cy="965200"/>
        </p:xfrm>
        <a:graphic>
          <a:graphicData uri="http://schemas.openxmlformats.org/presentationml/2006/ole">
            <mc:AlternateContent xmlns:mc="http://schemas.openxmlformats.org/markup-compatibility/2006">
              <mc:Choice xmlns:v="urn:schemas-microsoft-com:vml" Requires="v">
                <p:oleObj spid="_x0000_s90120" name="Equation" r:id="rId3" imgW="1752600" imgH="457200" progId="Equation.3">
                  <p:embed/>
                </p:oleObj>
              </mc:Choice>
              <mc:Fallback>
                <p:oleObj name="Equation" r:id="rId3" imgW="17526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362200"/>
                        <a:ext cx="3662363"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18" name="Object 5">
            <a:extLst>
              <a:ext uri="{FF2B5EF4-FFF2-40B4-BE49-F238E27FC236}">
                <a16:creationId xmlns:a16="http://schemas.microsoft.com/office/drawing/2014/main" id="{985C1F7A-DBB8-45F2-88E5-47CA7B119145}"/>
              </a:ext>
            </a:extLst>
          </p:cNvPr>
          <p:cNvGraphicFramePr>
            <a:graphicFrameLocks noChangeAspect="1"/>
          </p:cNvGraphicFramePr>
          <p:nvPr/>
        </p:nvGraphicFramePr>
        <p:xfrm>
          <a:off x="3886200" y="3384550"/>
          <a:ext cx="5257800" cy="3017838"/>
        </p:xfrm>
        <a:graphic>
          <a:graphicData uri="http://schemas.openxmlformats.org/presentationml/2006/ole">
            <mc:AlternateContent xmlns:mc="http://schemas.openxmlformats.org/markup-compatibility/2006">
              <mc:Choice xmlns:v="urn:schemas-microsoft-com:vml" Requires="v">
                <p:oleObj spid="_x0000_s90121" name="Chart" r:id="rId5" imgW="2953207" imgH="1695907" progId="Excel.Chart.8">
                  <p:embed/>
                </p:oleObj>
              </mc:Choice>
              <mc:Fallback>
                <p:oleObj name="Chart" r:id="rId5" imgW="2953207" imgH="1695907" progId="Excel.Char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384550"/>
                        <a:ext cx="5257800" cy="301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19" name="Footer Placeholder 1">
            <a:extLst>
              <a:ext uri="{FF2B5EF4-FFF2-40B4-BE49-F238E27FC236}">
                <a16:creationId xmlns:a16="http://schemas.microsoft.com/office/drawing/2014/main" id="{D7AA2B04-0363-4CFA-89D1-0D610D8842C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8C0872F-9F84-4EB5-9A7A-AE6877E19773}"/>
              </a:ext>
            </a:extLst>
          </p:cNvPr>
          <p:cNvSpPr>
            <a:spLocks noGrp="1" noChangeArrowheads="1"/>
          </p:cNvSpPr>
          <p:nvPr>
            <p:ph type="title"/>
          </p:nvPr>
        </p:nvSpPr>
        <p:spPr/>
        <p:txBody>
          <a:bodyPr/>
          <a:lstStyle/>
          <a:p>
            <a:pPr eaLnBrk="1" hangingPunct="1"/>
            <a:r>
              <a:rPr lang="en-US" altLang="en-US"/>
              <a:t>One Sample t-test - Minitab</a:t>
            </a:r>
          </a:p>
        </p:txBody>
      </p:sp>
      <p:sp>
        <p:nvSpPr>
          <p:cNvPr id="91139" name="Slide Number Placeholder 2">
            <a:extLst>
              <a:ext uri="{FF2B5EF4-FFF2-40B4-BE49-F238E27FC236}">
                <a16:creationId xmlns:a16="http://schemas.microsoft.com/office/drawing/2014/main" id="{87DA772B-E241-4F37-9631-35A1FE37067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B3299DF-E8AC-426E-A576-82A3F5E0DA5B}" type="slidenum">
              <a:rPr lang="en-US" altLang="en-US" sz="800">
                <a:solidFill>
                  <a:schemeClr val="bg1"/>
                </a:solidFill>
                <a:latin typeface="Arial" panose="020B0604020202020204" pitchFamily="34" charset="0"/>
              </a:rPr>
              <a:pPr eaLnBrk="1" hangingPunct="1">
                <a:spcBef>
                  <a:spcPct val="0"/>
                </a:spcBef>
                <a:spcAft>
                  <a:spcPct val="40000"/>
                </a:spcAft>
                <a:buFontTx/>
                <a:buNone/>
              </a:pPr>
              <a:t>49</a:t>
            </a:fld>
            <a:endParaRPr lang="en-US" altLang="en-US" sz="800">
              <a:solidFill>
                <a:schemeClr val="bg1"/>
              </a:solidFill>
              <a:latin typeface="Arial" panose="020B0604020202020204" pitchFamily="34" charset="0"/>
            </a:endParaRPr>
          </a:p>
        </p:txBody>
      </p:sp>
      <p:sp>
        <p:nvSpPr>
          <p:cNvPr id="91140" name="Rectangle 3">
            <a:extLst>
              <a:ext uri="{FF2B5EF4-FFF2-40B4-BE49-F238E27FC236}">
                <a16:creationId xmlns:a16="http://schemas.microsoft.com/office/drawing/2014/main" id="{69A6317E-73C0-459E-B8BB-00F104C01A66}"/>
              </a:ext>
            </a:extLst>
          </p:cNvPr>
          <p:cNvSpPr>
            <a:spLocks noChangeArrowheads="1"/>
          </p:cNvSpPr>
          <p:nvPr/>
        </p:nvSpPr>
        <p:spPr bwMode="auto">
          <a:xfrm>
            <a:off x="381000" y="974725"/>
            <a:ext cx="8305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latin typeface="Arial" panose="020B0604020202020204" pitchFamily="34" charset="0"/>
              </a:rPr>
              <a:t>Example:</a:t>
            </a:r>
            <a:r>
              <a:rPr lang="en-US" altLang="en-US" sz="2000">
                <a:latin typeface="Arial" panose="020B0604020202020204" pitchFamily="34" charset="0"/>
              </a:rPr>
              <a:t> Cobra Cap Pull Test</a:t>
            </a:r>
            <a:br>
              <a:rPr lang="en-US" altLang="en-US" sz="2000">
                <a:latin typeface="Arial" panose="020B0604020202020204" pitchFamily="34" charset="0"/>
              </a:rPr>
            </a:br>
            <a:r>
              <a:rPr lang="en-US" altLang="en-US" sz="2000">
                <a:latin typeface="Arial" panose="020B0604020202020204" pitchFamily="34" charset="0"/>
              </a:rPr>
              <a:t>H</a:t>
            </a:r>
            <a:r>
              <a:rPr lang="en-US" altLang="en-US" sz="2000" baseline="-14000">
                <a:latin typeface="Arial" panose="020B0604020202020204" pitchFamily="34" charset="0"/>
              </a:rPr>
              <a:t>0</a:t>
            </a:r>
            <a:r>
              <a:rPr lang="en-US" altLang="en-US" sz="2000">
                <a:latin typeface="Arial" panose="020B0604020202020204" pitchFamily="34" charset="0"/>
              </a:rPr>
              <a:t>: µ ≤ 11</a:t>
            </a:r>
            <a:br>
              <a:rPr lang="en-US" altLang="en-US" sz="2000">
                <a:latin typeface="Arial" panose="020B0604020202020204" pitchFamily="34" charset="0"/>
              </a:rPr>
            </a:br>
            <a:r>
              <a:rPr lang="en-US" altLang="en-US" sz="2000">
                <a:latin typeface="Arial" panose="020B0604020202020204" pitchFamily="34" charset="0"/>
              </a:rPr>
              <a:t>H</a:t>
            </a:r>
            <a:r>
              <a:rPr lang="en-US" altLang="en-US" sz="2000" baseline="-14000">
                <a:latin typeface="Arial" panose="020B0604020202020204" pitchFamily="34" charset="0"/>
              </a:rPr>
              <a:t>a</a:t>
            </a:r>
            <a:r>
              <a:rPr lang="en-US" altLang="en-US" sz="2000">
                <a:latin typeface="Arial" panose="020B0604020202020204" pitchFamily="34" charset="0"/>
              </a:rPr>
              <a:t>: µ &gt; 11    (Let α=0.05)</a:t>
            </a:r>
          </a:p>
          <a:p>
            <a:pPr>
              <a:lnSpc>
                <a:spcPct val="100000"/>
              </a:lnSpc>
              <a:spcBef>
                <a:spcPct val="50000"/>
              </a:spcBef>
              <a:buFontTx/>
              <a:buNone/>
            </a:pPr>
            <a:r>
              <a:rPr lang="en-US" altLang="en-US" sz="2000">
                <a:latin typeface="Arial" panose="020B0604020202020204" pitchFamily="34" charset="0"/>
              </a:rPr>
              <a:t>Minitab: Stat / Basic Statistics / 1-Sample t </a:t>
            </a:r>
          </a:p>
        </p:txBody>
      </p:sp>
      <p:sp>
        <p:nvSpPr>
          <p:cNvPr id="91141" name="Line 10">
            <a:extLst>
              <a:ext uri="{FF2B5EF4-FFF2-40B4-BE49-F238E27FC236}">
                <a16:creationId xmlns:a16="http://schemas.microsoft.com/office/drawing/2014/main" id="{0B367E85-F6CE-4FBB-BC4E-487088A27D71}"/>
              </a:ext>
            </a:extLst>
          </p:cNvPr>
          <p:cNvSpPr>
            <a:spLocks noChangeShapeType="1"/>
          </p:cNvSpPr>
          <p:nvPr/>
        </p:nvSpPr>
        <p:spPr bwMode="auto">
          <a:xfrm flipV="1">
            <a:off x="7467600" y="4419600"/>
            <a:ext cx="914400" cy="990600"/>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91142" name="Text Box 11">
            <a:extLst>
              <a:ext uri="{FF2B5EF4-FFF2-40B4-BE49-F238E27FC236}">
                <a16:creationId xmlns:a16="http://schemas.microsoft.com/office/drawing/2014/main" id="{6C73E0C2-2518-4089-BB47-FF1B2FAC800C}"/>
              </a:ext>
            </a:extLst>
          </p:cNvPr>
          <p:cNvSpPr txBox="1">
            <a:spLocks noChangeArrowheads="1"/>
          </p:cNvSpPr>
          <p:nvPr/>
        </p:nvSpPr>
        <p:spPr bwMode="auto">
          <a:xfrm>
            <a:off x="6324600" y="5410200"/>
            <a:ext cx="17621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a:latin typeface="Arial" panose="020B0604020202020204" pitchFamily="34" charset="0"/>
              </a:rPr>
              <a:t>If p-value ≤α, reject H</a:t>
            </a:r>
            <a:r>
              <a:rPr lang="en-US" altLang="en-US" baseline="-25000">
                <a:latin typeface="Arial" panose="020B0604020202020204" pitchFamily="34" charset="0"/>
              </a:rPr>
              <a:t>o</a:t>
            </a:r>
          </a:p>
        </p:txBody>
      </p:sp>
      <p:pic>
        <p:nvPicPr>
          <p:cNvPr id="91143" name="Picture 13" descr="Activity">
            <a:extLst>
              <a:ext uri="{FF2B5EF4-FFF2-40B4-BE49-F238E27FC236}">
                <a16:creationId xmlns:a16="http://schemas.microsoft.com/office/drawing/2014/main" id="{AEC8FB5D-8BF6-407F-A116-B5653D82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4" name="Rectangle 14">
            <a:extLst>
              <a:ext uri="{FF2B5EF4-FFF2-40B4-BE49-F238E27FC236}">
                <a16:creationId xmlns:a16="http://schemas.microsoft.com/office/drawing/2014/main" id="{25718D7D-FABE-4F55-A17E-DF3924ECC793}"/>
              </a:ext>
            </a:extLst>
          </p:cNvPr>
          <p:cNvSpPr>
            <a:spLocks noChangeArrowheads="1"/>
          </p:cNvSpPr>
          <p:nvPr/>
        </p:nvSpPr>
        <p:spPr bwMode="auto">
          <a:xfrm>
            <a:off x="317500" y="2727325"/>
            <a:ext cx="8610600" cy="1616075"/>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b="1">
                <a:latin typeface="Arial" panose="020B0604020202020204" pitchFamily="34" charset="0"/>
              </a:rPr>
              <a:t>One-Sample T: Cobra Cap</a:t>
            </a:r>
          </a:p>
          <a:p>
            <a:pPr eaLnBrk="1" hangingPunct="1">
              <a:spcBef>
                <a:spcPct val="0"/>
              </a:spcBef>
              <a:spcAft>
                <a:spcPct val="40000"/>
              </a:spcAft>
              <a:buFontTx/>
              <a:buNone/>
            </a:pPr>
            <a:r>
              <a:rPr lang="en-US" altLang="en-US" sz="1800">
                <a:latin typeface="Courier New" panose="02070309020205020404" pitchFamily="49" charset="0"/>
              </a:rPr>
              <a:t>Test of mu = 11 vs &gt; 11</a:t>
            </a:r>
          </a:p>
          <a:p>
            <a:pPr eaLnBrk="1" hangingPunct="1">
              <a:spcBef>
                <a:spcPct val="0"/>
              </a:spcBef>
              <a:spcAft>
                <a:spcPct val="40000"/>
              </a:spcAft>
              <a:buFontTx/>
              <a:buNone/>
            </a:pPr>
            <a:r>
              <a:rPr lang="en-US" altLang="en-US" sz="1800">
                <a:latin typeface="Courier New" panose="02070309020205020404" pitchFamily="49" charset="0"/>
              </a:rPr>
              <a:t>                                       95% Lower</a:t>
            </a:r>
            <a:br>
              <a:rPr lang="en-US" altLang="en-US" sz="1800">
                <a:latin typeface="Courier New" panose="02070309020205020404" pitchFamily="49" charset="0"/>
              </a:rPr>
            </a:br>
            <a:r>
              <a:rPr lang="en-US" altLang="en-US" sz="1800">
                <a:latin typeface="Courier New" panose="02070309020205020404" pitchFamily="49" charset="0"/>
              </a:rPr>
              <a:t>Variable    N    Mean  StDev  SE Mean      Bound     T      P</a:t>
            </a:r>
          </a:p>
          <a:p>
            <a:pPr eaLnBrk="1" hangingPunct="1">
              <a:spcBef>
                <a:spcPct val="0"/>
              </a:spcBef>
              <a:spcAft>
                <a:spcPct val="40000"/>
              </a:spcAft>
              <a:buFontTx/>
              <a:buNone/>
            </a:pPr>
            <a:r>
              <a:rPr lang="en-US" altLang="en-US" sz="1800">
                <a:latin typeface="Courier New" panose="02070309020205020404" pitchFamily="49" charset="0"/>
              </a:rPr>
              <a:t>Cobra Cap  10  11.400  1.296    0.410     10.649  0.98  0.177</a:t>
            </a:r>
          </a:p>
        </p:txBody>
      </p:sp>
      <p:sp>
        <p:nvSpPr>
          <p:cNvPr id="91145" name="Footer Placeholder 1">
            <a:extLst>
              <a:ext uri="{FF2B5EF4-FFF2-40B4-BE49-F238E27FC236}">
                <a16:creationId xmlns:a16="http://schemas.microsoft.com/office/drawing/2014/main" id="{5974D155-716D-4F49-AF3D-864CFBFA5BA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bwMode="auto">
      <p:bgPr>
        <a:solidFill>
          <a:srgbClr val="84BD00"/>
        </a:solidFill>
        <a:effectLst/>
      </p:bgPr>
    </p:bg>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14E2B2B6-3B28-4184-8E13-B7634A418603}"/>
              </a:ext>
            </a:extLst>
          </p:cNvPr>
          <p:cNvSpPr>
            <a:spLocks noGrp="1"/>
          </p:cNvSpPr>
          <p:nvPr>
            <p:ph type="ctrTitle"/>
          </p:nvPr>
        </p:nvSpPr>
        <p:spPr>
          <a:xfrm>
            <a:off x="381000" y="2201863"/>
            <a:ext cx="3352800" cy="1395412"/>
          </a:xfrm>
        </p:spPr>
        <p:txBody>
          <a:bodyPr/>
          <a:lstStyle/>
          <a:p>
            <a:pPr marL="6350" indent="-6350" eaLnBrk="1" hangingPunct="1">
              <a:lnSpc>
                <a:spcPct val="100000"/>
              </a:lnSpc>
              <a:spcAft>
                <a:spcPct val="10000"/>
              </a:spcAft>
            </a:pPr>
            <a:r>
              <a:rPr lang="en-US" altLang="en-US">
                <a:solidFill>
                  <a:schemeClr val="tx1"/>
                </a:solidFill>
              </a:rPr>
              <a:t>UNIT 1: DESCRIBING DATA</a:t>
            </a:r>
          </a:p>
        </p:txBody>
      </p:sp>
      <p:sp>
        <p:nvSpPr>
          <p:cNvPr id="46083" name="Freeform 4">
            <a:extLst>
              <a:ext uri="{FF2B5EF4-FFF2-40B4-BE49-F238E27FC236}">
                <a16:creationId xmlns:a16="http://schemas.microsoft.com/office/drawing/2014/main" id="{D3CB2F09-55A6-4696-A17A-525734D631C1}"/>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1757804768 w 94692"/>
              <a:gd name="T5" fmla="*/ 0 h 3865545"/>
              <a:gd name="T6" fmla="*/ 1757804768 w 94692"/>
              <a:gd name="T7" fmla="*/ 2072163 h 3865545"/>
              <a:gd name="T8" fmla="*/ 0 w 94692"/>
              <a:gd name="T9" fmla="*/ 2072163 h 3865545"/>
              <a:gd name="T10" fmla="*/ 0 w 94692"/>
              <a:gd name="T11" fmla="*/ 2072163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46084" name="Rectangle 3">
            <a:extLst>
              <a:ext uri="{FF2B5EF4-FFF2-40B4-BE49-F238E27FC236}">
                <a16:creationId xmlns:a16="http://schemas.microsoft.com/office/drawing/2014/main" id="{9867C7E6-F1D4-4B4A-BF7B-5C1B19F7F1E9}"/>
              </a:ext>
            </a:extLst>
          </p:cNvPr>
          <p:cNvSpPr txBox="1">
            <a:spLocks noChangeArrowheads="1"/>
          </p:cNvSpPr>
          <p:nvPr/>
        </p:nvSpPr>
        <p:spPr bwMode="gray">
          <a:xfrm>
            <a:off x="4876800" y="2201863"/>
            <a:ext cx="38862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114300" indent="292100" defTabSz="457200" eaLnBrk="0" hangingPunct="0">
              <a:spcBef>
                <a:spcPct val="40000"/>
              </a:spcBef>
              <a:spcAft>
                <a:spcPct val="0"/>
              </a:spcAft>
              <a:buChar char="•"/>
              <a:defRPr sz="2200">
                <a:solidFill>
                  <a:schemeClr val="tx1"/>
                </a:solidFill>
                <a:latin typeface="Calibri" panose="020F0502020204030204" pitchFamily="34" charset="0"/>
              </a:defRPr>
            </a:lvl2pPr>
            <a:lvl3pPr marL="1143000" indent="-228600" defTabSz="4572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20000"/>
              </a:spcBef>
              <a:spcAft>
                <a:spcPct val="20000"/>
              </a:spcAft>
            </a:pPr>
            <a:r>
              <a:rPr lang="en-US" altLang="en-US" sz="2400"/>
              <a:t>Types of Data</a:t>
            </a:r>
          </a:p>
          <a:p>
            <a:pPr lvl="1" eaLnBrk="1" hangingPunct="1">
              <a:spcBef>
                <a:spcPct val="20000"/>
              </a:spcBef>
              <a:spcAft>
                <a:spcPct val="20000"/>
              </a:spcAft>
            </a:pPr>
            <a:r>
              <a:rPr lang="en-US" altLang="en-US" sz="2400"/>
              <a:t>Populations and Samples</a:t>
            </a:r>
          </a:p>
          <a:p>
            <a:pPr lvl="1" eaLnBrk="1" hangingPunct="1">
              <a:spcBef>
                <a:spcPct val="20000"/>
              </a:spcBef>
              <a:spcAft>
                <a:spcPct val="20000"/>
              </a:spcAft>
            </a:pPr>
            <a:r>
              <a:rPr lang="en-US" altLang="en-US" sz="2400"/>
              <a:t>Summary Statistics</a:t>
            </a:r>
          </a:p>
          <a:p>
            <a:pPr lvl="1" eaLnBrk="1" hangingPunct="1">
              <a:spcBef>
                <a:spcPct val="20000"/>
              </a:spcBef>
              <a:spcAft>
                <a:spcPct val="20000"/>
              </a:spcAft>
            </a:pPr>
            <a:r>
              <a:rPr lang="en-US" altLang="en-US" sz="2400"/>
              <a:t>Graphical Analysis</a:t>
            </a:r>
          </a:p>
          <a:p>
            <a:pPr lvl="1" eaLnBrk="1" hangingPunct="1">
              <a:spcBef>
                <a:spcPct val="20000"/>
              </a:spcBef>
              <a:spcAft>
                <a:spcPct val="20000"/>
              </a:spcAft>
            </a:pPr>
            <a:endParaRPr lang="en-US" altLang="en-US" sz="2400"/>
          </a:p>
          <a:p>
            <a:pPr lvl="1" eaLnBrk="1" hangingPunct="1">
              <a:spcBef>
                <a:spcPct val="20000"/>
              </a:spcBef>
              <a:spcAft>
                <a:spcPct val="20000"/>
              </a:spcAft>
            </a:pPr>
            <a:endParaRPr lang="en-US" altLang="en-US" sz="2800"/>
          </a:p>
          <a:p>
            <a:pPr lvl="1" eaLnBrk="1" hangingPunct="1"/>
            <a:endParaRPr lang="en-US" altLang="en-US" sz="2400"/>
          </a:p>
          <a:p>
            <a:pPr lvl="1" eaLnBrk="1" hangingPunct="1"/>
            <a:endParaRPr lang="en-US" altLang="en-US"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3021EFA3-CCC9-42E5-93E0-9474F0344EF9}"/>
              </a:ext>
            </a:extLst>
          </p:cNvPr>
          <p:cNvSpPr>
            <a:spLocks noGrp="1" noChangeArrowheads="1"/>
          </p:cNvSpPr>
          <p:nvPr>
            <p:ph type="title"/>
          </p:nvPr>
        </p:nvSpPr>
        <p:spPr/>
        <p:txBody>
          <a:bodyPr/>
          <a:lstStyle/>
          <a:p>
            <a:pPr eaLnBrk="1" hangingPunct="1"/>
            <a:r>
              <a:rPr lang="en-US" altLang="en-US"/>
              <a:t>p-values</a:t>
            </a:r>
          </a:p>
        </p:txBody>
      </p:sp>
      <p:sp>
        <p:nvSpPr>
          <p:cNvPr id="92163" name="Slide Number Placeholder 2">
            <a:extLst>
              <a:ext uri="{FF2B5EF4-FFF2-40B4-BE49-F238E27FC236}">
                <a16:creationId xmlns:a16="http://schemas.microsoft.com/office/drawing/2014/main" id="{3247DCE4-B0CC-485E-A922-C0431F9366C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B8B6798-A159-4B3A-BF49-01223506477F}" type="slidenum">
              <a:rPr lang="en-US" altLang="en-US" sz="800">
                <a:solidFill>
                  <a:schemeClr val="bg1"/>
                </a:solidFill>
                <a:latin typeface="Arial" panose="020B0604020202020204" pitchFamily="34" charset="0"/>
              </a:rPr>
              <a:pPr eaLnBrk="1" hangingPunct="1">
                <a:spcBef>
                  <a:spcPct val="0"/>
                </a:spcBef>
                <a:spcAft>
                  <a:spcPct val="40000"/>
                </a:spcAft>
                <a:buFontTx/>
                <a:buNone/>
              </a:pPr>
              <a:t>50</a:t>
            </a:fld>
            <a:endParaRPr lang="en-US" altLang="en-US" sz="800">
              <a:solidFill>
                <a:schemeClr val="bg1"/>
              </a:solidFill>
              <a:latin typeface="Arial" panose="020B0604020202020204" pitchFamily="34" charset="0"/>
            </a:endParaRPr>
          </a:p>
        </p:txBody>
      </p:sp>
      <p:sp>
        <p:nvSpPr>
          <p:cNvPr id="92164" name="Rectangle 2">
            <a:extLst>
              <a:ext uri="{FF2B5EF4-FFF2-40B4-BE49-F238E27FC236}">
                <a16:creationId xmlns:a16="http://schemas.microsoft.com/office/drawing/2014/main" id="{E5CE5C85-25B3-4A13-A717-96344BF0648E}"/>
              </a:ext>
            </a:extLst>
          </p:cNvPr>
          <p:cNvSpPr>
            <a:spLocks noChangeArrowheads="1"/>
          </p:cNvSpPr>
          <p:nvPr/>
        </p:nvSpPr>
        <p:spPr bwMode="auto">
          <a:xfrm>
            <a:off x="381000" y="990600"/>
            <a:ext cx="830580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Statistical computer programs calculate a probability p-value rather than finding the critical value. The p-value gives the probability of observing a result as extreme as was found in the data if the null hypothesis is true. Small p-values indicate that the results we observed were unlikely to have occurred by chance if the null hypothesis is true.</a:t>
            </a:r>
          </a:p>
          <a:p>
            <a:pPr>
              <a:lnSpc>
                <a:spcPct val="100000"/>
              </a:lnSpc>
              <a:spcBef>
                <a:spcPct val="50000"/>
              </a:spcBef>
              <a:buFontTx/>
              <a:buNone/>
            </a:pPr>
            <a:r>
              <a:rPr lang="en-US" altLang="en-US" sz="2000">
                <a:latin typeface="Arial" panose="020B0604020202020204" pitchFamily="34" charset="0"/>
              </a:rPr>
              <a:t>If the p-value is less than or equal to 0.05, there is a significant difference at the α=0.05 level.  If the p-value is less than 0.01, the difference is significant at the α=0.01 level,  etc.</a:t>
            </a:r>
          </a:p>
        </p:txBody>
      </p:sp>
      <p:sp>
        <p:nvSpPr>
          <p:cNvPr id="92165" name="Footer Placeholder 1">
            <a:extLst>
              <a:ext uri="{FF2B5EF4-FFF2-40B4-BE49-F238E27FC236}">
                <a16:creationId xmlns:a16="http://schemas.microsoft.com/office/drawing/2014/main" id="{FDB4C73C-FF5B-48F9-8249-FB6286D5589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EBDBBA5-4DBC-4B43-9389-BC373620C994}"/>
              </a:ext>
            </a:extLst>
          </p:cNvPr>
          <p:cNvSpPr>
            <a:spLocks noGrp="1" noChangeArrowheads="1"/>
          </p:cNvSpPr>
          <p:nvPr>
            <p:ph type="title"/>
          </p:nvPr>
        </p:nvSpPr>
        <p:spPr/>
        <p:txBody>
          <a:bodyPr/>
          <a:lstStyle/>
          <a:p>
            <a:pPr eaLnBrk="1" hangingPunct="1"/>
            <a:r>
              <a:rPr lang="en-US" altLang="en-US"/>
              <a:t>One-Sided or Two-Sided?</a:t>
            </a:r>
          </a:p>
        </p:txBody>
      </p:sp>
      <p:sp>
        <p:nvSpPr>
          <p:cNvPr id="93187" name="Rectangle 3">
            <a:extLst>
              <a:ext uri="{FF2B5EF4-FFF2-40B4-BE49-F238E27FC236}">
                <a16:creationId xmlns:a16="http://schemas.microsoft.com/office/drawing/2014/main" id="{179C332B-D6F5-446B-AF2C-FDEE81B8438C}"/>
              </a:ext>
            </a:extLst>
          </p:cNvPr>
          <p:cNvSpPr>
            <a:spLocks noGrp="1" noChangeArrowheads="1"/>
          </p:cNvSpPr>
          <p:nvPr>
            <p:ph idx="1"/>
          </p:nvPr>
        </p:nvSpPr>
        <p:spPr>
          <a:xfrm>
            <a:off x="452438" y="1066800"/>
            <a:ext cx="8234362" cy="2286000"/>
          </a:xfrm>
        </p:spPr>
        <p:txBody>
          <a:bodyPr/>
          <a:lstStyle/>
          <a:p>
            <a:pPr marL="0" indent="0" eaLnBrk="1" hangingPunct="1">
              <a:lnSpc>
                <a:spcPct val="80000"/>
              </a:lnSpc>
              <a:buFontTx/>
              <a:buNone/>
            </a:pPr>
            <a:r>
              <a:rPr lang="en-US" altLang="en-US" sz="2000"/>
              <a:t>In the Cobra Cap example, we were only interested in determining if the mean was significantly greater than 11, so a one-tailed test was used.  Often we will use two-tailed tests because we are just looking for a difference, either positive or negative.  Two-sided tests are also more conservative.  That is, the null hypothesis will not be rejected as often.</a:t>
            </a:r>
          </a:p>
          <a:p>
            <a:pPr marL="0" indent="0" eaLnBrk="1" hangingPunct="1">
              <a:lnSpc>
                <a:spcPct val="80000"/>
              </a:lnSpc>
              <a:buFontTx/>
              <a:buNone/>
            </a:pPr>
            <a:r>
              <a:rPr lang="en-US" altLang="en-US" sz="2000"/>
              <a:t>A two-tailed test only changes the critical region as follows:</a:t>
            </a:r>
          </a:p>
          <a:p>
            <a:pPr lvl="1" eaLnBrk="1" hangingPunct="1">
              <a:lnSpc>
                <a:spcPct val="80000"/>
              </a:lnSpc>
              <a:buFontTx/>
              <a:buNone/>
            </a:pPr>
            <a:r>
              <a:rPr lang="en-US" altLang="en-US" sz="2000"/>
              <a:t>	</a:t>
            </a:r>
            <a:r>
              <a:rPr lang="en-US" altLang="en-US" sz="2000" b="1"/>
              <a:t>H</a:t>
            </a:r>
            <a:r>
              <a:rPr lang="en-US" altLang="en-US" sz="2000" b="1" baseline="-14000"/>
              <a:t>0</a:t>
            </a:r>
            <a:r>
              <a:rPr lang="en-US" altLang="en-US" sz="2000" b="1"/>
              <a:t>: µ = 11</a:t>
            </a:r>
            <a:br>
              <a:rPr lang="en-US" altLang="en-US" sz="2000" b="1"/>
            </a:br>
            <a:r>
              <a:rPr lang="en-US" altLang="en-US" sz="2000" b="1"/>
              <a:t>H</a:t>
            </a:r>
            <a:r>
              <a:rPr lang="en-US" altLang="en-US" sz="2000" b="1" baseline="-14000"/>
              <a:t>a</a:t>
            </a:r>
            <a:r>
              <a:rPr lang="en-US" altLang="en-US" sz="2000" b="1"/>
              <a:t>: µ ≠ 11</a:t>
            </a:r>
            <a:r>
              <a:rPr lang="en-US" altLang="en-US" sz="2000"/>
              <a:t>   (Let α=0.05)</a:t>
            </a:r>
          </a:p>
          <a:p>
            <a:pPr marL="0" indent="0" eaLnBrk="1" hangingPunct="1">
              <a:lnSpc>
                <a:spcPct val="80000"/>
              </a:lnSpc>
              <a:buFontTx/>
              <a:buNone/>
            </a:pPr>
            <a:endParaRPr lang="en-US" altLang="en-US" sz="2000"/>
          </a:p>
        </p:txBody>
      </p:sp>
      <p:sp>
        <p:nvSpPr>
          <p:cNvPr id="93188" name="Slide Number Placeholder 3">
            <a:extLst>
              <a:ext uri="{FF2B5EF4-FFF2-40B4-BE49-F238E27FC236}">
                <a16:creationId xmlns:a16="http://schemas.microsoft.com/office/drawing/2014/main" id="{960FCA47-C4EB-430B-B222-BAEBDCFBBC0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1CB1F2A-09AE-475C-BC88-5E3178CB67F0}" type="slidenum">
              <a:rPr lang="en-US" altLang="en-US" sz="800">
                <a:solidFill>
                  <a:schemeClr val="bg1"/>
                </a:solidFill>
                <a:latin typeface="Arial" panose="020B0604020202020204" pitchFamily="34" charset="0"/>
              </a:rPr>
              <a:pPr eaLnBrk="1" hangingPunct="1">
                <a:spcBef>
                  <a:spcPct val="0"/>
                </a:spcBef>
                <a:spcAft>
                  <a:spcPct val="40000"/>
                </a:spcAft>
                <a:buFontTx/>
                <a:buNone/>
              </a:pPr>
              <a:t>51</a:t>
            </a:fld>
            <a:endParaRPr lang="en-US" altLang="en-US" sz="800">
              <a:solidFill>
                <a:schemeClr val="bg1"/>
              </a:solidFill>
              <a:latin typeface="Arial" panose="020B0604020202020204" pitchFamily="34" charset="0"/>
            </a:endParaRPr>
          </a:p>
        </p:txBody>
      </p:sp>
      <p:sp>
        <p:nvSpPr>
          <p:cNvPr id="93189" name="Text Box 6">
            <a:extLst>
              <a:ext uri="{FF2B5EF4-FFF2-40B4-BE49-F238E27FC236}">
                <a16:creationId xmlns:a16="http://schemas.microsoft.com/office/drawing/2014/main" id="{2FB914FB-3638-4595-9DC2-46618750A1AC}"/>
              </a:ext>
            </a:extLst>
          </p:cNvPr>
          <p:cNvSpPr txBox="1">
            <a:spLocks noChangeArrowheads="1"/>
          </p:cNvSpPr>
          <p:nvPr/>
        </p:nvSpPr>
        <p:spPr bwMode="auto">
          <a:xfrm>
            <a:off x="457200" y="3505200"/>
            <a:ext cx="4495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From before, t=0.97.  Since the calculated t-value of 0.97 is not in the critical region, the  null hypothesis is not rejected and no significant difference in the two methods’ average was shown.</a:t>
            </a:r>
            <a:br>
              <a:rPr lang="en-US" altLang="en-US" sz="2000">
                <a:latin typeface="Arial" panose="020B0604020202020204" pitchFamily="34" charset="0"/>
              </a:rPr>
            </a:br>
            <a:br>
              <a:rPr lang="en-US" altLang="en-US" sz="2000">
                <a:latin typeface="Arial" panose="020B0604020202020204" pitchFamily="34" charset="0"/>
              </a:rPr>
            </a:br>
            <a:r>
              <a:rPr lang="en-US" altLang="en-US" sz="2000">
                <a:solidFill>
                  <a:srgbClr val="002060"/>
                </a:solidFill>
                <a:latin typeface="Arial" panose="020B0604020202020204" pitchFamily="34" charset="0"/>
              </a:rPr>
              <a:t>If you’re not sure whether you should use a one-sided or two-sided test, use the two-sided test.</a:t>
            </a:r>
          </a:p>
        </p:txBody>
      </p:sp>
      <p:pic>
        <p:nvPicPr>
          <p:cNvPr id="93190" name="Picture 12">
            <a:extLst>
              <a:ext uri="{FF2B5EF4-FFF2-40B4-BE49-F238E27FC236}">
                <a16:creationId xmlns:a16="http://schemas.microsoft.com/office/drawing/2014/main" id="{B86CD131-5AEB-43D2-BCAF-E35F91B71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240088"/>
            <a:ext cx="37528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3191" name="Footer Placeholder 1">
            <a:extLst>
              <a:ext uri="{FF2B5EF4-FFF2-40B4-BE49-F238E27FC236}">
                <a16:creationId xmlns:a16="http://schemas.microsoft.com/office/drawing/2014/main" id="{8CA5E6F0-8732-4A2C-AA60-AB642E949925}"/>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1">
            <a:extLst>
              <a:ext uri="{FF2B5EF4-FFF2-40B4-BE49-F238E27FC236}">
                <a16:creationId xmlns:a16="http://schemas.microsoft.com/office/drawing/2014/main" id="{3B231A6E-0A85-470B-863E-D9AB50EE52C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B131CDF-EA8A-4FFF-AF82-AD23249A3A0E}" type="slidenum">
              <a:rPr lang="en-US" altLang="en-US" sz="800">
                <a:solidFill>
                  <a:schemeClr val="bg1"/>
                </a:solidFill>
                <a:latin typeface="Arial" panose="020B0604020202020204" pitchFamily="34" charset="0"/>
              </a:rPr>
              <a:pPr eaLnBrk="1" hangingPunct="1">
                <a:spcBef>
                  <a:spcPct val="0"/>
                </a:spcBef>
                <a:spcAft>
                  <a:spcPct val="40000"/>
                </a:spcAft>
                <a:buFontTx/>
                <a:buNone/>
              </a:pPr>
              <a:t>52</a:t>
            </a:fld>
            <a:endParaRPr lang="en-US" altLang="en-US" sz="800">
              <a:solidFill>
                <a:schemeClr val="bg1"/>
              </a:solidFill>
              <a:latin typeface="Arial" panose="020B0604020202020204" pitchFamily="34" charset="0"/>
            </a:endParaRPr>
          </a:p>
        </p:txBody>
      </p:sp>
      <p:sp>
        <p:nvSpPr>
          <p:cNvPr id="113667" name="Rectangle 2">
            <a:extLst>
              <a:ext uri="{FF2B5EF4-FFF2-40B4-BE49-F238E27FC236}">
                <a16:creationId xmlns:a16="http://schemas.microsoft.com/office/drawing/2014/main" id="{AF3E95D8-FB4D-4DA8-AD36-D1F047B4F6D3}"/>
              </a:ext>
            </a:extLst>
          </p:cNvPr>
          <p:cNvSpPr>
            <a:spLocks noChangeArrowheads="1"/>
          </p:cNvSpPr>
          <p:nvPr/>
        </p:nvSpPr>
        <p:spPr bwMode="auto">
          <a:xfrm>
            <a:off x="381000" y="533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Aft>
                <a:spcPct val="0"/>
              </a:spcAft>
              <a:defRPr/>
            </a:pPr>
            <a:r>
              <a:rPr lang="en-US" sz="2400" dirty="0">
                <a:solidFill>
                  <a:schemeClr val="accent5">
                    <a:lumMod val="25000"/>
                  </a:schemeClr>
                </a:solidFill>
                <a:latin typeface="Calibri" panose="020F0502020204030204" pitchFamily="34" charset="0"/>
                <a:cs typeface="Calibri" panose="020F0502020204030204" pitchFamily="34" charset="0"/>
              </a:rPr>
              <a:t>Confidence Interval For Mean</a:t>
            </a:r>
          </a:p>
        </p:txBody>
      </p:sp>
      <p:graphicFrame>
        <p:nvGraphicFramePr>
          <p:cNvPr id="94212" name="Object 3">
            <a:extLst>
              <a:ext uri="{FF2B5EF4-FFF2-40B4-BE49-F238E27FC236}">
                <a16:creationId xmlns:a16="http://schemas.microsoft.com/office/drawing/2014/main" id="{75893024-46EF-4282-82BA-5DA02AB614E0}"/>
              </a:ext>
            </a:extLst>
          </p:cNvPr>
          <p:cNvGraphicFramePr>
            <a:graphicFrameLocks noChangeAspect="1"/>
          </p:cNvGraphicFramePr>
          <p:nvPr/>
        </p:nvGraphicFramePr>
        <p:xfrm>
          <a:off x="2971800" y="2760663"/>
          <a:ext cx="1600200" cy="1049337"/>
        </p:xfrm>
        <a:graphic>
          <a:graphicData uri="http://schemas.openxmlformats.org/presentationml/2006/ole">
            <mc:AlternateContent xmlns:mc="http://schemas.openxmlformats.org/markup-compatibility/2006">
              <mc:Choice xmlns:v="urn:schemas-microsoft-com:vml" Requires="v">
                <p:oleObj spid="_x0000_s94219" r:id="rId3" imgW="685502" imgH="444307" progId="Equation.3">
                  <p:embed/>
                </p:oleObj>
              </mc:Choice>
              <mc:Fallback>
                <p:oleObj r:id="rId3" imgW="685502" imgH="444307"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760663"/>
                        <a:ext cx="1600200"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4213" name="Object 4">
            <a:extLst>
              <a:ext uri="{FF2B5EF4-FFF2-40B4-BE49-F238E27FC236}">
                <a16:creationId xmlns:a16="http://schemas.microsoft.com/office/drawing/2014/main" id="{B66DDA8C-1250-46A9-9596-5A64F56B712C}"/>
              </a:ext>
            </a:extLst>
          </p:cNvPr>
          <p:cNvGraphicFramePr>
            <a:graphicFrameLocks noChangeAspect="1"/>
          </p:cNvGraphicFramePr>
          <p:nvPr/>
        </p:nvGraphicFramePr>
        <p:xfrm>
          <a:off x="3055938" y="4090988"/>
          <a:ext cx="4989512" cy="1023937"/>
        </p:xfrm>
        <a:graphic>
          <a:graphicData uri="http://schemas.openxmlformats.org/presentationml/2006/ole">
            <mc:AlternateContent xmlns:mc="http://schemas.openxmlformats.org/markup-compatibility/2006">
              <mc:Choice xmlns:v="urn:schemas-microsoft-com:vml" Requires="v">
                <p:oleObj spid="_x0000_s94220" name="Equation" r:id="rId5" imgW="2057400" imgH="419100" progId="Equation.3">
                  <p:embed/>
                </p:oleObj>
              </mc:Choice>
              <mc:Fallback>
                <p:oleObj name="Equation" r:id="rId5" imgW="2057400" imgH="4191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5938" y="4090988"/>
                        <a:ext cx="49895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4" name="Text Box 5">
            <a:extLst>
              <a:ext uri="{FF2B5EF4-FFF2-40B4-BE49-F238E27FC236}">
                <a16:creationId xmlns:a16="http://schemas.microsoft.com/office/drawing/2014/main" id="{55C23399-ECA8-4B1A-8392-034BC853BFE0}"/>
              </a:ext>
            </a:extLst>
          </p:cNvPr>
          <p:cNvSpPr txBox="1">
            <a:spLocks noChangeArrowheads="1"/>
          </p:cNvSpPr>
          <p:nvPr/>
        </p:nvSpPr>
        <p:spPr bwMode="auto">
          <a:xfrm>
            <a:off x="457200" y="2982913"/>
            <a:ext cx="21971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a:latin typeface="Arial" panose="020B0604020202020204" pitchFamily="34" charset="0"/>
                <a:cs typeface="Times New Roman" panose="02020603050405020304" pitchFamily="18" charset="0"/>
              </a:rPr>
              <a:t>Sigma known:</a:t>
            </a:r>
          </a:p>
        </p:txBody>
      </p:sp>
      <p:sp>
        <p:nvSpPr>
          <p:cNvPr id="94215" name="Text Box 6">
            <a:extLst>
              <a:ext uri="{FF2B5EF4-FFF2-40B4-BE49-F238E27FC236}">
                <a16:creationId xmlns:a16="http://schemas.microsoft.com/office/drawing/2014/main" id="{6043AF0C-5A16-4972-B4CE-ECE31584EE90}"/>
              </a:ext>
            </a:extLst>
          </p:cNvPr>
          <p:cNvSpPr txBox="1">
            <a:spLocks noChangeArrowheads="1"/>
          </p:cNvSpPr>
          <p:nvPr/>
        </p:nvSpPr>
        <p:spPr bwMode="auto">
          <a:xfrm>
            <a:off x="457200" y="4373563"/>
            <a:ext cx="26241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a:latin typeface="Arial" panose="020B0604020202020204" pitchFamily="34" charset="0"/>
                <a:cs typeface="Times New Roman" panose="02020603050405020304" pitchFamily="18" charset="0"/>
              </a:rPr>
              <a:t>Sigma unknown:</a:t>
            </a:r>
          </a:p>
        </p:txBody>
      </p:sp>
      <p:sp>
        <p:nvSpPr>
          <p:cNvPr id="94216" name="Text Box 7">
            <a:extLst>
              <a:ext uri="{FF2B5EF4-FFF2-40B4-BE49-F238E27FC236}">
                <a16:creationId xmlns:a16="http://schemas.microsoft.com/office/drawing/2014/main" id="{132E1211-8BCF-4668-A8A1-6E50FB394E1F}"/>
              </a:ext>
            </a:extLst>
          </p:cNvPr>
          <p:cNvSpPr txBox="1">
            <a:spLocks noChangeArrowheads="1"/>
          </p:cNvSpPr>
          <p:nvPr/>
        </p:nvSpPr>
        <p:spPr bwMode="auto">
          <a:xfrm>
            <a:off x="381000" y="1039813"/>
            <a:ext cx="83058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5000"/>
              </a:lnSpc>
              <a:spcBef>
                <a:spcPct val="10000"/>
              </a:spcBef>
              <a:spcAft>
                <a:spcPct val="45000"/>
              </a:spcAft>
              <a:buFontTx/>
              <a:buNone/>
            </a:pPr>
            <a:r>
              <a:rPr lang="en-US" altLang="en-US" sz="2000">
                <a:latin typeface="Arial" panose="020B0604020202020204" pitchFamily="34" charset="0"/>
                <a:cs typeface="Times New Roman" panose="02020603050405020304" pitchFamily="18" charset="0"/>
              </a:rPr>
              <a:t>An hypothesis test just answers the question, is the null hypothesis reasonable?  Is an average of 11 reasonable?  It does not tell us where the mean actually is likely to be.</a:t>
            </a:r>
          </a:p>
          <a:p>
            <a:pPr eaLnBrk="1" hangingPunct="1">
              <a:lnSpc>
                <a:spcPct val="95000"/>
              </a:lnSpc>
              <a:spcBef>
                <a:spcPct val="10000"/>
              </a:spcBef>
              <a:spcAft>
                <a:spcPct val="45000"/>
              </a:spcAft>
              <a:buFontTx/>
              <a:buNone/>
            </a:pPr>
            <a:r>
              <a:rPr lang="en-US" altLang="en-US" sz="2000">
                <a:latin typeface="Arial" panose="020B0604020202020204" pitchFamily="34" charset="0"/>
                <a:cs typeface="Times New Roman" panose="02020603050405020304" pitchFamily="18" charset="0"/>
              </a:rPr>
              <a:t>A (1-α)x100% Confidence Interval for the population mean based on a sample selected from a normal distribution is given by:</a:t>
            </a:r>
          </a:p>
        </p:txBody>
      </p:sp>
      <p:sp>
        <p:nvSpPr>
          <p:cNvPr id="94217" name="Text Box 8">
            <a:extLst>
              <a:ext uri="{FF2B5EF4-FFF2-40B4-BE49-F238E27FC236}">
                <a16:creationId xmlns:a16="http://schemas.microsoft.com/office/drawing/2014/main" id="{398C5490-C721-49E6-84F3-18037FAC434B}"/>
              </a:ext>
            </a:extLst>
          </p:cNvPr>
          <p:cNvSpPr txBox="1">
            <a:spLocks noChangeArrowheads="1"/>
          </p:cNvSpPr>
          <p:nvPr/>
        </p:nvSpPr>
        <p:spPr bwMode="auto">
          <a:xfrm>
            <a:off x="457200" y="5638800"/>
            <a:ext cx="75342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Assumes population is normally distributed, but the assumption is</a:t>
            </a:r>
          </a:p>
          <a:p>
            <a:pPr>
              <a:lnSpc>
                <a:spcPct val="100000"/>
              </a:lnSpc>
              <a:spcBef>
                <a:spcPct val="0"/>
              </a:spcBef>
              <a:buFontTx/>
              <a:buNone/>
            </a:pPr>
            <a:r>
              <a:rPr lang="en-US" altLang="en-US" sz="2000">
                <a:latin typeface="Arial" panose="020B0604020202020204" pitchFamily="34" charset="0"/>
              </a:rPr>
              <a:t>not critical; the method is robust</a:t>
            </a:r>
          </a:p>
        </p:txBody>
      </p:sp>
      <p:sp>
        <p:nvSpPr>
          <p:cNvPr id="94218" name="Footer Placeholder 1">
            <a:extLst>
              <a:ext uri="{FF2B5EF4-FFF2-40B4-BE49-F238E27FC236}">
                <a16:creationId xmlns:a16="http://schemas.microsoft.com/office/drawing/2014/main" id="{B2A31C86-E791-4FDA-81E8-B466A4B8C86F}"/>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1">
            <a:extLst>
              <a:ext uri="{FF2B5EF4-FFF2-40B4-BE49-F238E27FC236}">
                <a16:creationId xmlns:a16="http://schemas.microsoft.com/office/drawing/2014/main" id="{289855E8-5AB6-46BA-8C90-21478E019B0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3B377E73-BB5D-4490-A16B-F26E9BD4E7AA}" type="slidenum">
              <a:rPr lang="en-US" altLang="en-US" sz="800">
                <a:solidFill>
                  <a:schemeClr val="bg1"/>
                </a:solidFill>
                <a:latin typeface="Arial" panose="020B0604020202020204" pitchFamily="34" charset="0"/>
              </a:rPr>
              <a:pPr eaLnBrk="1" hangingPunct="1">
                <a:spcBef>
                  <a:spcPct val="0"/>
                </a:spcBef>
                <a:spcAft>
                  <a:spcPct val="40000"/>
                </a:spcAft>
                <a:buFontTx/>
                <a:buNone/>
              </a:pPr>
              <a:t>53</a:t>
            </a:fld>
            <a:endParaRPr lang="en-US" altLang="en-US" sz="800">
              <a:solidFill>
                <a:schemeClr val="bg1"/>
              </a:solidFill>
              <a:latin typeface="Arial" panose="020B0604020202020204" pitchFamily="34" charset="0"/>
            </a:endParaRPr>
          </a:p>
        </p:txBody>
      </p:sp>
      <p:graphicFrame>
        <p:nvGraphicFramePr>
          <p:cNvPr id="95235" name="Object 3">
            <a:extLst>
              <a:ext uri="{FF2B5EF4-FFF2-40B4-BE49-F238E27FC236}">
                <a16:creationId xmlns:a16="http://schemas.microsoft.com/office/drawing/2014/main" id="{B0F0F469-1539-4D44-932F-2F779AAF3A57}"/>
              </a:ext>
            </a:extLst>
          </p:cNvPr>
          <p:cNvGraphicFramePr>
            <a:graphicFrameLocks noChangeAspect="1"/>
          </p:cNvGraphicFramePr>
          <p:nvPr/>
        </p:nvGraphicFramePr>
        <p:xfrm>
          <a:off x="1103313" y="3330575"/>
          <a:ext cx="4106862" cy="1323975"/>
        </p:xfrm>
        <a:graphic>
          <a:graphicData uri="http://schemas.openxmlformats.org/presentationml/2006/ole">
            <mc:AlternateContent xmlns:mc="http://schemas.openxmlformats.org/markup-compatibility/2006">
              <mc:Choice xmlns:v="urn:schemas-microsoft-com:vml" Requires="v">
                <p:oleObj spid="_x0000_s95239" name="Equation" r:id="rId3" imgW="1905000" imgH="609600" progId="Equation.3">
                  <p:embed/>
                </p:oleObj>
              </mc:Choice>
              <mc:Fallback>
                <p:oleObj name="Equation" r:id="rId3" imgW="1905000" imgH="609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3330575"/>
                        <a:ext cx="41068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36" name="Rectangle 4">
            <a:extLst>
              <a:ext uri="{FF2B5EF4-FFF2-40B4-BE49-F238E27FC236}">
                <a16:creationId xmlns:a16="http://schemas.microsoft.com/office/drawing/2014/main" id="{00299E01-465A-41B1-9CFF-F15BF0A77AB3}"/>
              </a:ext>
            </a:extLst>
          </p:cNvPr>
          <p:cNvSpPr>
            <a:spLocks noChangeArrowheads="1"/>
          </p:cNvSpPr>
          <p:nvPr/>
        </p:nvSpPr>
        <p:spPr bwMode="auto">
          <a:xfrm>
            <a:off x="381000" y="990600"/>
            <a:ext cx="84582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latin typeface="Arial" panose="020B0604020202020204" pitchFamily="34" charset="0"/>
              </a:rPr>
              <a:t>Example:</a:t>
            </a:r>
            <a:r>
              <a:rPr lang="en-US" altLang="en-US" sz="2000">
                <a:latin typeface="Arial" panose="020B0604020202020204" pitchFamily="34" charset="0"/>
              </a:rPr>
              <a:t> Cobra Cap Pull Test</a:t>
            </a:r>
          </a:p>
          <a:p>
            <a:pPr>
              <a:lnSpc>
                <a:spcPct val="100000"/>
              </a:lnSpc>
              <a:spcBef>
                <a:spcPct val="50000"/>
              </a:spcBef>
              <a:buFontTx/>
              <a:buNone/>
            </a:pPr>
            <a:r>
              <a:rPr lang="en-US" altLang="en-US" sz="2000">
                <a:latin typeface="Arial" panose="020B0604020202020204" pitchFamily="34" charset="0"/>
              </a:rPr>
              <a:t>The specification for the "Cobra Cap" says the mean pull value should be between 9 and 11 pounds.  Suppose a sample of n = 10 is tested from cavity 9 to see if its average is greater than 11 pounds.  Calculate a 95% (α=0.05) confidence interval based on the sample statistics:</a:t>
            </a:r>
            <a:br>
              <a:rPr lang="en-US" altLang="en-US" sz="2000">
                <a:latin typeface="Arial" panose="020B0604020202020204" pitchFamily="34" charset="0"/>
              </a:rPr>
            </a:br>
            <a:r>
              <a:rPr lang="en-US" altLang="en-US" sz="2000">
                <a:latin typeface="Arial" panose="020B0604020202020204" pitchFamily="34" charset="0"/>
              </a:rPr>
              <a:t>	x-bar = 11.4, s=1.3</a:t>
            </a: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r>
              <a:rPr lang="en-US" altLang="en-US" sz="2000">
                <a:latin typeface="Arial" panose="020B0604020202020204" pitchFamily="34" charset="0"/>
              </a:rPr>
              <a:t>We can be 95% confident that the actual population mean for cavity 9 is between 10.47 and 12.33.</a:t>
            </a:r>
          </a:p>
        </p:txBody>
      </p:sp>
      <p:sp>
        <p:nvSpPr>
          <p:cNvPr id="95237" name="Footer Placeholder 1">
            <a:extLst>
              <a:ext uri="{FF2B5EF4-FFF2-40B4-BE49-F238E27FC236}">
                <a16:creationId xmlns:a16="http://schemas.microsoft.com/office/drawing/2014/main" id="{264BDFA9-B8CC-49EA-8175-7B7B5D0A307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7" name="Rectangle 2">
            <a:extLst>
              <a:ext uri="{FF2B5EF4-FFF2-40B4-BE49-F238E27FC236}">
                <a16:creationId xmlns:a16="http://schemas.microsoft.com/office/drawing/2014/main" id="{0DC80108-F9B4-4A81-8040-225BC765DA48}"/>
              </a:ext>
            </a:extLst>
          </p:cNvPr>
          <p:cNvSpPr>
            <a:spLocks noChangeArrowheads="1"/>
          </p:cNvSpPr>
          <p:nvPr/>
        </p:nvSpPr>
        <p:spPr bwMode="auto">
          <a:xfrm>
            <a:off x="381000" y="533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Aft>
                <a:spcPct val="0"/>
              </a:spcAft>
              <a:defRPr/>
            </a:pPr>
            <a:r>
              <a:rPr lang="en-US" sz="2400" dirty="0">
                <a:solidFill>
                  <a:schemeClr val="accent5">
                    <a:lumMod val="25000"/>
                  </a:schemeClr>
                </a:solidFill>
                <a:latin typeface="Calibri" panose="020F0502020204030204" pitchFamily="34" charset="0"/>
                <a:cs typeface="Calibri" panose="020F0502020204030204" pitchFamily="34" charset="0"/>
              </a:rPr>
              <a:t>Confidence Interval For Mean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1">
            <a:extLst>
              <a:ext uri="{FF2B5EF4-FFF2-40B4-BE49-F238E27FC236}">
                <a16:creationId xmlns:a16="http://schemas.microsoft.com/office/drawing/2014/main" id="{681B97C3-8FA8-4DBC-A773-AC0156630D6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CCD6F0E-423D-4B53-BEEE-E9CB6C08673C}" type="slidenum">
              <a:rPr lang="en-US" altLang="en-US" sz="800">
                <a:solidFill>
                  <a:schemeClr val="bg1"/>
                </a:solidFill>
                <a:latin typeface="Arial" panose="020B0604020202020204" pitchFamily="34" charset="0"/>
              </a:rPr>
              <a:pPr eaLnBrk="1" hangingPunct="1">
                <a:spcBef>
                  <a:spcPct val="0"/>
                </a:spcBef>
                <a:spcAft>
                  <a:spcPct val="40000"/>
                </a:spcAft>
                <a:buFontTx/>
                <a:buNone/>
              </a:pPr>
              <a:t>54</a:t>
            </a:fld>
            <a:endParaRPr lang="en-US" altLang="en-US" sz="800">
              <a:solidFill>
                <a:schemeClr val="bg1"/>
              </a:solidFill>
              <a:latin typeface="Arial" panose="020B0604020202020204" pitchFamily="34" charset="0"/>
            </a:endParaRPr>
          </a:p>
        </p:txBody>
      </p:sp>
      <p:sp>
        <p:nvSpPr>
          <p:cNvPr id="96259" name="Rectangle 4">
            <a:extLst>
              <a:ext uri="{FF2B5EF4-FFF2-40B4-BE49-F238E27FC236}">
                <a16:creationId xmlns:a16="http://schemas.microsoft.com/office/drawing/2014/main" id="{A3E810B0-3864-438E-A5C7-F4022882DB92}"/>
              </a:ext>
            </a:extLst>
          </p:cNvPr>
          <p:cNvSpPr>
            <a:spLocks noChangeArrowheads="1"/>
          </p:cNvSpPr>
          <p:nvPr/>
        </p:nvSpPr>
        <p:spPr bwMode="auto">
          <a:xfrm>
            <a:off x="368300" y="990600"/>
            <a:ext cx="84582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latin typeface="Arial" panose="020B0604020202020204" pitchFamily="34" charset="0"/>
              </a:rPr>
              <a:t>Example:</a:t>
            </a:r>
            <a:r>
              <a:rPr lang="en-US" altLang="en-US" sz="2000">
                <a:latin typeface="Arial" panose="020B0604020202020204" pitchFamily="34" charset="0"/>
              </a:rPr>
              <a:t> Cobra Cap Pull Test</a:t>
            </a:r>
          </a:p>
          <a:p>
            <a:pPr>
              <a:lnSpc>
                <a:spcPct val="100000"/>
              </a:lnSpc>
              <a:spcBef>
                <a:spcPct val="50000"/>
              </a:spcBef>
              <a:buFontTx/>
              <a:buNone/>
            </a:pPr>
            <a:r>
              <a:rPr lang="en-US" altLang="en-US" sz="2000">
                <a:latin typeface="Arial" panose="020B0604020202020204" pitchFamily="34" charset="0"/>
              </a:rPr>
              <a:t>Calculate a 95% (α=0.05) confidence interval the cavity 9 mean using the original data</a:t>
            </a:r>
          </a:p>
          <a:p>
            <a:pPr>
              <a:lnSpc>
                <a:spcPct val="100000"/>
              </a:lnSpc>
              <a:spcBef>
                <a:spcPct val="50000"/>
              </a:spcBef>
              <a:buFontTx/>
              <a:buNone/>
            </a:pPr>
            <a:r>
              <a:rPr lang="en-US" altLang="en-US" sz="2000">
                <a:latin typeface="Arial" panose="020B0604020202020204" pitchFamily="34" charset="0"/>
              </a:rPr>
              <a:t>Minitab: Stat / Basic Statistics / 1-Sample t</a:t>
            </a:r>
            <a:br>
              <a:rPr lang="en-US" altLang="en-US" sz="2000">
                <a:latin typeface="Arial" panose="020B0604020202020204" pitchFamily="34" charset="0"/>
              </a:rPr>
            </a:br>
            <a:r>
              <a:rPr lang="en-US" altLang="en-US" sz="2000">
                <a:latin typeface="Arial" panose="020B0604020202020204" pitchFamily="34" charset="0"/>
              </a:rPr>
              <a:t>	 (Options / Not equal)</a:t>
            </a: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endParaRPr lang="en-US" altLang="en-US" sz="2000">
              <a:latin typeface="Arial" panose="020B0604020202020204" pitchFamily="34" charset="0"/>
            </a:endParaRPr>
          </a:p>
          <a:p>
            <a:pPr>
              <a:lnSpc>
                <a:spcPct val="100000"/>
              </a:lnSpc>
              <a:spcBef>
                <a:spcPct val="50000"/>
              </a:spcBef>
              <a:buFontTx/>
              <a:buNone/>
            </a:pPr>
            <a:r>
              <a:rPr lang="en-US" altLang="en-US" sz="2000">
                <a:latin typeface="Arial" panose="020B0604020202020204" pitchFamily="34" charset="0"/>
              </a:rPr>
              <a:t>We can be 95% confident that the actual population mean for cavity 9 is between 10.47 and 12.33.</a:t>
            </a:r>
          </a:p>
        </p:txBody>
      </p:sp>
      <p:sp>
        <p:nvSpPr>
          <p:cNvPr id="96260" name="Rectangle 5">
            <a:extLst>
              <a:ext uri="{FF2B5EF4-FFF2-40B4-BE49-F238E27FC236}">
                <a16:creationId xmlns:a16="http://schemas.microsoft.com/office/drawing/2014/main" id="{62C296E3-AAE1-4554-ABE3-3C07D19E57BC}"/>
              </a:ext>
            </a:extLst>
          </p:cNvPr>
          <p:cNvSpPr>
            <a:spLocks noChangeArrowheads="1"/>
          </p:cNvSpPr>
          <p:nvPr/>
        </p:nvSpPr>
        <p:spPr bwMode="auto">
          <a:xfrm>
            <a:off x="381000" y="3328988"/>
            <a:ext cx="8610600" cy="1166812"/>
          </a:xfrm>
          <a:prstGeom prst="rect">
            <a:avLst/>
          </a:prstGeom>
          <a:noFill/>
          <a:ln w="9525" algn="ctr">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b="1">
                <a:latin typeface="Arial" panose="020B0604020202020204" pitchFamily="34" charset="0"/>
              </a:rPr>
              <a:t>One-Sample T: Cobra Cap </a:t>
            </a:r>
          </a:p>
          <a:p>
            <a:pPr eaLnBrk="1" hangingPunct="1">
              <a:spcBef>
                <a:spcPct val="0"/>
              </a:spcBef>
              <a:spcAft>
                <a:spcPct val="40000"/>
              </a:spcAft>
              <a:buFontTx/>
              <a:buNone/>
            </a:pPr>
            <a:r>
              <a:rPr lang="en-US" altLang="en-US" sz="1600">
                <a:latin typeface="Courier New" panose="02070309020205020404" pitchFamily="49" charset="0"/>
              </a:rPr>
              <a:t>Test of mu = 11 vs not = 11</a:t>
            </a:r>
          </a:p>
          <a:p>
            <a:pPr eaLnBrk="1" hangingPunct="1">
              <a:spcBef>
                <a:spcPct val="0"/>
              </a:spcBef>
              <a:spcAft>
                <a:spcPct val="40000"/>
              </a:spcAft>
              <a:buFontTx/>
              <a:buNone/>
            </a:pPr>
            <a:r>
              <a:rPr lang="en-US" altLang="en-US" sz="1600">
                <a:latin typeface="Courier New" panose="02070309020205020404" pitchFamily="49" charset="0"/>
              </a:rPr>
              <a:t>Variable    N    Mean  StDev  SE Mean       95% CI          T      P</a:t>
            </a:r>
            <a:br>
              <a:rPr lang="en-US" altLang="en-US" sz="1600">
                <a:latin typeface="Courier New" panose="02070309020205020404" pitchFamily="49" charset="0"/>
              </a:rPr>
            </a:br>
            <a:r>
              <a:rPr lang="en-US" altLang="en-US" sz="1600">
                <a:latin typeface="Courier New" panose="02070309020205020404" pitchFamily="49" charset="0"/>
              </a:rPr>
              <a:t>Cobra Cap  10  11.400  1.296    0.410  (10.473, 12.327)  0.98  0.355</a:t>
            </a:r>
          </a:p>
        </p:txBody>
      </p:sp>
      <p:sp>
        <p:nvSpPr>
          <p:cNvPr id="96261" name="Footer Placeholder 1">
            <a:extLst>
              <a:ext uri="{FF2B5EF4-FFF2-40B4-BE49-F238E27FC236}">
                <a16:creationId xmlns:a16="http://schemas.microsoft.com/office/drawing/2014/main" id="{5429A704-7F0B-423F-8B04-335C595D947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
        <p:nvSpPr>
          <p:cNvPr id="7" name="Rectangle 2">
            <a:extLst>
              <a:ext uri="{FF2B5EF4-FFF2-40B4-BE49-F238E27FC236}">
                <a16:creationId xmlns:a16="http://schemas.microsoft.com/office/drawing/2014/main" id="{F805CCC0-2DF7-430B-8E59-A4FB7EF7F60D}"/>
              </a:ext>
            </a:extLst>
          </p:cNvPr>
          <p:cNvSpPr>
            <a:spLocks noChangeArrowheads="1"/>
          </p:cNvSpPr>
          <p:nvPr/>
        </p:nvSpPr>
        <p:spPr bwMode="auto">
          <a:xfrm>
            <a:off x="381000" y="533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Aft>
                <a:spcPct val="0"/>
              </a:spcAft>
              <a:defRPr/>
            </a:pPr>
            <a:r>
              <a:rPr lang="en-US" sz="2400" dirty="0">
                <a:solidFill>
                  <a:schemeClr val="accent5">
                    <a:lumMod val="25000"/>
                  </a:schemeClr>
                </a:solidFill>
                <a:latin typeface="Calibri" panose="020F0502020204030204" pitchFamily="34" charset="0"/>
                <a:cs typeface="Calibri" panose="020F0502020204030204" pitchFamily="34" charset="0"/>
              </a:rPr>
              <a:t>Confidence Interval For Mean - Minitab</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8">
            <a:extLst>
              <a:ext uri="{FF2B5EF4-FFF2-40B4-BE49-F238E27FC236}">
                <a16:creationId xmlns:a16="http://schemas.microsoft.com/office/drawing/2014/main" id="{8469C661-AFBD-4B67-B89A-B5A9CF029450}"/>
              </a:ext>
            </a:extLst>
          </p:cNvPr>
          <p:cNvSpPr>
            <a:spLocks noGrp="1" noChangeArrowheads="1"/>
          </p:cNvSpPr>
          <p:nvPr>
            <p:ph type="title"/>
          </p:nvPr>
        </p:nvSpPr>
        <p:spPr/>
        <p:txBody>
          <a:bodyPr/>
          <a:lstStyle/>
          <a:p>
            <a:pPr eaLnBrk="1" hangingPunct="1"/>
            <a:r>
              <a:rPr lang="en-US" altLang="en-US"/>
              <a:t>What does a Confidence Interval do?</a:t>
            </a:r>
          </a:p>
        </p:txBody>
      </p:sp>
      <p:sp>
        <p:nvSpPr>
          <p:cNvPr id="97283" name="Slide Number Placeholder 2">
            <a:extLst>
              <a:ext uri="{FF2B5EF4-FFF2-40B4-BE49-F238E27FC236}">
                <a16:creationId xmlns:a16="http://schemas.microsoft.com/office/drawing/2014/main" id="{15D92D17-30EC-4D35-B64B-B0D1E20511C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BB59456-24B6-4E44-8FDB-3742E94273B2}" type="slidenum">
              <a:rPr lang="en-US" altLang="en-US" sz="800">
                <a:solidFill>
                  <a:schemeClr val="bg1"/>
                </a:solidFill>
                <a:latin typeface="Arial" panose="020B0604020202020204" pitchFamily="34" charset="0"/>
              </a:rPr>
              <a:pPr eaLnBrk="1" hangingPunct="1">
                <a:spcBef>
                  <a:spcPct val="0"/>
                </a:spcBef>
                <a:spcAft>
                  <a:spcPct val="40000"/>
                </a:spcAft>
                <a:buFontTx/>
                <a:buNone/>
              </a:pPr>
              <a:t>55</a:t>
            </a:fld>
            <a:endParaRPr lang="en-US" altLang="en-US" sz="800">
              <a:solidFill>
                <a:schemeClr val="bg1"/>
              </a:solidFill>
              <a:latin typeface="Arial" panose="020B0604020202020204" pitchFamily="34" charset="0"/>
            </a:endParaRPr>
          </a:p>
        </p:txBody>
      </p:sp>
      <p:sp>
        <p:nvSpPr>
          <p:cNvPr id="97284" name="Rectangle 2">
            <a:extLst>
              <a:ext uri="{FF2B5EF4-FFF2-40B4-BE49-F238E27FC236}">
                <a16:creationId xmlns:a16="http://schemas.microsoft.com/office/drawing/2014/main" id="{51C536B5-30D5-4174-ADD4-64CC8972032D}"/>
              </a:ext>
            </a:extLst>
          </p:cNvPr>
          <p:cNvSpPr>
            <a:spLocks noChangeArrowheads="1"/>
          </p:cNvSpPr>
          <p:nvPr/>
        </p:nvSpPr>
        <p:spPr bwMode="auto">
          <a:xfrm>
            <a:off x="838200" y="5943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84BD00"/>
                </a:solidFill>
                <a:latin typeface="Arial" panose="020B0604020202020204" pitchFamily="34" charset="0"/>
              </a:rPr>
              <a:t>95 out of every 100 CIs will contain the true mean</a:t>
            </a:r>
          </a:p>
        </p:txBody>
      </p:sp>
      <p:pic>
        <p:nvPicPr>
          <p:cNvPr id="97285" name="Picture 27">
            <a:extLst>
              <a:ext uri="{FF2B5EF4-FFF2-40B4-BE49-F238E27FC236}">
                <a16:creationId xmlns:a16="http://schemas.microsoft.com/office/drawing/2014/main" id="{B5E57F48-7D04-40ED-A802-1B9461755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8538"/>
            <a:ext cx="586740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286" name="Text Box 29">
            <a:extLst>
              <a:ext uri="{FF2B5EF4-FFF2-40B4-BE49-F238E27FC236}">
                <a16:creationId xmlns:a16="http://schemas.microsoft.com/office/drawing/2014/main" id="{30F5B5E2-8A2A-414E-962B-1AA9F2AFDBB2}"/>
              </a:ext>
            </a:extLst>
          </p:cNvPr>
          <p:cNvSpPr txBox="1">
            <a:spLocks noChangeArrowheads="1"/>
          </p:cNvSpPr>
          <p:nvPr/>
        </p:nvSpPr>
        <p:spPr bwMode="auto">
          <a:xfrm>
            <a:off x="6480175" y="1143000"/>
            <a:ext cx="24923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20 sets of samples, each of size n=10, from a n(µ=11, σ=1.4) distribution.</a:t>
            </a:r>
          </a:p>
        </p:txBody>
      </p:sp>
      <p:sp>
        <p:nvSpPr>
          <p:cNvPr id="97287" name="Footer Placeholder 1">
            <a:extLst>
              <a:ext uri="{FF2B5EF4-FFF2-40B4-BE49-F238E27FC236}">
                <a16:creationId xmlns:a16="http://schemas.microsoft.com/office/drawing/2014/main" id="{3B608AF7-D5F3-409F-8A36-0E97D92D317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D66D13C0-1FDC-48E0-A860-6DF3A683579F}"/>
              </a:ext>
            </a:extLst>
          </p:cNvPr>
          <p:cNvSpPr>
            <a:spLocks noGrp="1" noChangeArrowheads="1"/>
          </p:cNvSpPr>
          <p:nvPr>
            <p:ph type="title"/>
          </p:nvPr>
        </p:nvSpPr>
        <p:spPr/>
        <p:txBody>
          <a:bodyPr/>
          <a:lstStyle/>
          <a:p>
            <a:pPr eaLnBrk="1" hangingPunct="1"/>
            <a:r>
              <a:rPr lang="en-US" altLang="en-US"/>
              <a:t>Exercise: One Sample t-test</a:t>
            </a:r>
          </a:p>
        </p:txBody>
      </p:sp>
      <p:sp>
        <p:nvSpPr>
          <p:cNvPr id="98307" name="Rectangle 4">
            <a:extLst>
              <a:ext uri="{FF2B5EF4-FFF2-40B4-BE49-F238E27FC236}">
                <a16:creationId xmlns:a16="http://schemas.microsoft.com/office/drawing/2014/main" id="{C31F8504-E81B-4278-904E-2B4104289C2C}"/>
              </a:ext>
            </a:extLst>
          </p:cNvPr>
          <p:cNvSpPr>
            <a:spLocks noGrp="1" noChangeArrowheads="1"/>
          </p:cNvSpPr>
          <p:nvPr>
            <p:ph idx="1"/>
          </p:nvPr>
        </p:nvSpPr>
        <p:spPr/>
        <p:txBody>
          <a:bodyPr/>
          <a:lstStyle/>
          <a:p>
            <a:pPr marL="0" indent="0" eaLnBrk="1" hangingPunct="1">
              <a:buFontTx/>
              <a:buNone/>
            </a:pPr>
            <a:r>
              <a:rPr lang="en-US" altLang="en-US" sz="2000"/>
              <a:t>A powdered nutritional product is supposed to average 20 calories per ounce. 30 volunteers, using the scoops supplied with the product, each measured out enough powder to make one serving.  The weight of the powder was converted to calories per ounce with the following results:</a:t>
            </a:r>
          </a:p>
          <a:p>
            <a:pPr marL="0" indent="0" eaLnBrk="1" hangingPunct="1">
              <a:buFontTx/>
              <a:buNone/>
            </a:pPr>
            <a:r>
              <a:rPr lang="en-US" altLang="en-US" sz="2000"/>
              <a:t>19.3    20.4    18.2    19.2    19.7    20.2    20.1    20.5    19.4    20.6</a:t>
            </a:r>
            <a:br>
              <a:rPr lang="en-US" altLang="en-US" sz="2000"/>
            </a:br>
            <a:r>
              <a:rPr lang="en-US" altLang="en-US" sz="2000"/>
              <a:t>19.6    19.7    20.2    20.2    20.3    19.9    19.7    19.6    18.9    19.3</a:t>
            </a:r>
            <a:br>
              <a:rPr lang="en-US" altLang="en-US" sz="2000"/>
            </a:br>
            <a:r>
              <a:rPr lang="en-US" altLang="en-US" sz="2000"/>
              <a:t>19.7    19.7    19.7    18.5    19.5    19.9    19.2    19.7    19.2    19.5</a:t>
            </a:r>
          </a:p>
          <a:p>
            <a:pPr marL="0" indent="0" eaLnBrk="1" hangingPunct="1">
              <a:buFontTx/>
              <a:buNone/>
            </a:pPr>
            <a:r>
              <a:rPr lang="en-US" altLang="en-US" sz="2000"/>
              <a:t>Avg=19.653, s.d. = 0.551</a:t>
            </a:r>
          </a:p>
          <a:p>
            <a:pPr marL="0" indent="0" eaLnBrk="1" hangingPunct="1">
              <a:buFontTx/>
              <a:buNone/>
            </a:pPr>
            <a:r>
              <a:rPr lang="en-US" altLang="en-US" sz="2000"/>
              <a:t>1. Does the powder average 20 calories per serving?</a:t>
            </a:r>
          </a:p>
          <a:p>
            <a:pPr marL="0" indent="0" eaLnBrk="1" hangingPunct="1">
              <a:buFontTx/>
              <a:buNone/>
            </a:pPr>
            <a:r>
              <a:rPr lang="en-US" altLang="en-US" sz="2000"/>
              <a:t>2. Construct a 95% confidence interval for the average. </a:t>
            </a:r>
          </a:p>
          <a:p>
            <a:pPr marL="0" indent="0" eaLnBrk="1" hangingPunct="1">
              <a:buFontTx/>
              <a:buNone/>
            </a:pPr>
            <a:r>
              <a:rPr lang="en-US" altLang="en-US" sz="2000"/>
              <a:t>3. What would you do next?</a:t>
            </a:r>
          </a:p>
          <a:p>
            <a:pPr marL="0" indent="0" eaLnBrk="1" hangingPunct="1">
              <a:buFontTx/>
              <a:buNone/>
            </a:pPr>
            <a:endParaRPr lang="en-US" altLang="en-US" sz="2000"/>
          </a:p>
        </p:txBody>
      </p:sp>
      <p:sp>
        <p:nvSpPr>
          <p:cNvPr id="98308" name="Slide Number Placeholder 3">
            <a:extLst>
              <a:ext uri="{FF2B5EF4-FFF2-40B4-BE49-F238E27FC236}">
                <a16:creationId xmlns:a16="http://schemas.microsoft.com/office/drawing/2014/main" id="{28C9AD5D-2B6A-46A6-A2CF-48DB75B7127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2870DCA-8F88-4273-B17F-F471F721361E}" type="slidenum">
              <a:rPr lang="en-US" altLang="en-US" sz="800">
                <a:solidFill>
                  <a:schemeClr val="bg1"/>
                </a:solidFill>
                <a:latin typeface="Arial" panose="020B0604020202020204" pitchFamily="34" charset="0"/>
              </a:rPr>
              <a:pPr eaLnBrk="1" hangingPunct="1">
                <a:spcBef>
                  <a:spcPct val="0"/>
                </a:spcBef>
                <a:spcAft>
                  <a:spcPct val="40000"/>
                </a:spcAft>
                <a:buFontTx/>
                <a:buNone/>
              </a:pPr>
              <a:t>56</a:t>
            </a:fld>
            <a:endParaRPr lang="en-US" altLang="en-US" sz="800">
              <a:solidFill>
                <a:schemeClr val="bg1"/>
              </a:solidFill>
              <a:latin typeface="Arial" panose="020B0604020202020204" pitchFamily="34" charset="0"/>
            </a:endParaRPr>
          </a:p>
        </p:txBody>
      </p:sp>
      <p:pic>
        <p:nvPicPr>
          <p:cNvPr id="98309" name="Picture 8" descr="Activity">
            <a:extLst>
              <a:ext uri="{FF2B5EF4-FFF2-40B4-BE49-F238E27FC236}">
                <a16:creationId xmlns:a16="http://schemas.microsoft.com/office/drawing/2014/main" id="{CE806D27-93B3-45AD-BE5B-24177B459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Footer Placeholder 1">
            <a:extLst>
              <a:ext uri="{FF2B5EF4-FFF2-40B4-BE49-F238E27FC236}">
                <a16:creationId xmlns:a16="http://schemas.microsoft.com/office/drawing/2014/main" id="{1295B5A9-6BF6-419E-8B50-476DE46107B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1ACF6A2E-C404-48E7-A01E-D8548A887B39}"/>
              </a:ext>
            </a:extLst>
          </p:cNvPr>
          <p:cNvSpPr>
            <a:spLocks noGrp="1" noChangeArrowheads="1"/>
          </p:cNvSpPr>
          <p:nvPr>
            <p:ph type="title"/>
          </p:nvPr>
        </p:nvSpPr>
        <p:spPr/>
        <p:txBody>
          <a:bodyPr/>
          <a:lstStyle/>
          <a:p>
            <a:pPr eaLnBrk="1" hangingPunct="1"/>
            <a:r>
              <a:rPr lang="en-US" altLang="en-US"/>
              <a:t>Assumptions</a:t>
            </a:r>
          </a:p>
        </p:txBody>
      </p:sp>
      <p:sp>
        <p:nvSpPr>
          <p:cNvPr id="99331" name="Rectangle 3">
            <a:extLst>
              <a:ext uri="{FF2B5EF4-FFF2-40B4-BE49-F238E27FC236}">
                <a16:creationId xmlns:a16="http://schemas.microsoft.com/office/drawing/2014/main" id="{019B0794-9B18-488A-93F8-65837452E0AA}"/>
              </a:ext>
            </a:extLst>
          </p:cNvPr>
          <p:cNvSpPr>
            <a:spLocks noGrp="1" noChangeArrowheads="1"/>
          </p:cNvSpPr>
          <p:nvPr>
            <p:ph idx="1"/>
          </p:nvPr>
        </p:nvSpPr>
        <p:spPr>
          <a:xfrm>
            <a:off x="452438" y="1066800"/>
            <a:ext cx="8234362" cy="5181600"/>
          </a:xfrm>
        </p:spPr>
        <p:txBody>
          <a:bodyPr/>
          <a:lstStyle/>
          <a:p>
            <a:pPr lvl="1" eaLnBrk="1" hangingPunct="1">
              <a:lnSpc>
                <a:spcPct val="95000"/>
              </a:lnSpc>
              <a:spcAft>
                <a:spcPct val="40000"/>
              </a:spcAft>
            </a:pPr>
            <a:r>
              <a:rPr lang="en-US" altLang="en-US" sz="2000"/>
              <a:t>Most classical statistical tests (t-test, F-test, etc.) have underlying assumptions:</a:t>
            </a:r>
          </a:p>
          <a:p>
            <a:pPr marL="977900" lvl="2" indent="-457200" eaLnBrk="1" hangingPunct="1">
              <a:spcBef>
                <a:spcPct val="0"/>
              </a:spcBef>
              <a:buFont typeface="Calibri" panose="020F0502020204030204" pitchFamily="34" charset="0"/>
              <a:buAutoNum type="arabicPeriod"/>
            </a:pPr>
            <a:r>
              <a:rPr lang="en-US" altLang="en-US" sz="1900"/>
              <a:t>The data are uncorrelated and independent from each other</a:t>
            </a:r>
          </a:p>
          <a:p>
            <a:pPr marL="977900" lvl="2" indent="-457200" eaLnBrk="1" hangingPunct="1">
              <a:spcBef>
                <a:spcPct val="0"/>
              </a:spcBef>
              <a:buFont typeface="Calibri" panose="020F0502020204030204" pitchFamily="34" charset="0"/>
              <a:buAutoNum type="arabicPeriod"/>
            </a:pPr>
            <a:r>
              <a:rPr lang="en-US" altLang="en-US" sz="1900"/>
              <a:t>The data are from a normal distribution</a:t>
            </a:r>
          </a:p>
          <a:p>
            <a:pPr lvl="1" eaLnBrk="1" hangingPunct="1">
              <a:spcBef>
                <a:spcPct val="0"/>
              </a:spcBef>
              <a:spcAft>
                <a:spcPts val="600"/>
              </a:spcAft>
            </a:pPr>
            <a:r>
              <a:rPr lang="en-US" altLang="en-US" sz="2000"/>
              <a:t>In addition, the standard two-sample t-test and ANOVA assumes:</a:t>
            </a:r>
            <a:br>
              <a:rPr lang="en-US" altLang="en-US" sz="2000"/>
            </a:br>
            <a:r>
              <a:rPr lang="en-US" altLang="en-US" sz="2000"/>
              <a:t>  3.     Each population has the same standard deviation (homoscedastic)</a:t>
            </a:r>
          </a:p>
          <a:p>
            <a:pPr lvl="1" eaLnBrk="1" hangingPunct="1">
              <a:lnSpc>
                <a:spcPct val="95000"/>
              </a:lnSpc>
              <a:spcAft>
                <a:spcPct val="40000"/>
              </a:spcAft>
            </a:pPr>
            <a:r>
              <a:rPr lang="en-US" altLang="en-US" sz="2000"/>
              <a:t>Assumptions 2 and 3 are not usually critical because most classical statistical tests, especially those concerning means, are robust to non-normality and unequal standard deviations.  Note: The F-test to compare standard deviations is not robust to non-normality.</a:t>
            </a:r>
          </a:p>
          <a:p>
            <a:pPr lvl="1" eaLnBrk="1" hangingPunct="1">
              <a:lnSpc>
                <a:spcPct val="95000"/>
              </a:lnSpc>
              <a:spcAft>
                <a:spcPct val="40000"/>
              </a:spcAft>
            </a:pPr>
            <a:r>
              <a:rPr lang="en-US" altLang="en-US" sz="2000"/>
              <a:t>Many statistical tests are sensitive to outliers, however.  If you have a serious departure from the assumptions, or there are outliers present, you may wish to consider a non-parametric alternative to the classical tests covered in this class.</a:t>
            </a:r>
          </a:p>
        </p:txBody>
      </p:sp>
      <p:sp>
        <p:nvSpPr>
          <p:cNvPr id="99332" name="Slide Number Placeholder 3">
            <a:extLst>
              <a:ext uri="{FF2B5EF4-FFF2-40B4-BE49-F238E27FC236}">
                <a16:creationId xmlns:a16="http://schemas.microsoft.com/office/drawing/2014/main" id="{E64896BD-FFEC-401E-8330-7538A113CC9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8DC9CBA-5750-408B-AE6A-3BB9E8F2024A}" type="slidenum">
              <a:rPr lang="en-US" altLang="en-US" sz="800">
                <a:solidFill>
                  <a:schemeClr val="bg1"/>
                </a:solidFill>
                <a:latin typeface="Arial" panose="020B0604020202020204" pitchFamily="34" charset="0"/>
              </a:rPr>
              <a:pPr eaLnBrk="1" hangingPunct="1">
                <a:spcBef>
                  <a:spcPct val="0"/>
                </a:spcBef>
                <a:spcAft>
                  <a:spcPct val="40000"/>
                </a:spcAft>
                <a:buFontTx/>
                <a:buNone/>
              </a:pPr>
              <a:t>57</a:t>
            </a:fld>
            <a:endParaRPr lang="en-US" altLang="en-US" sz="800">
              <a:solidFill>
                <a:schemeClr val="bg1"/>
              </a:solidFill>
              <a:latin typeface="Arial" panose="020B0604020202020204" pitchFamily="34" charset="0"/>
            </a:endParaRPr>
          </a:p>
        </p:txBody>
      </p:sp>
      <p:sp>
        <p:nvSpPr>
          <p:cNvPr id="99333" name="Footer Placeholder 1">
            <a:extLst>
              <a:ext uri="{FF2B5EF4-FFF2-40B4-BE49-F238E27FC236}">
                <a16:creationId xmlns:a16="http://schemas.microsoft.com/office/drawing/2014/main" id="{7D24F0D7-F73A-4472-8E10-91EED5B62B3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9D45148F-8611-4AD0-BB24-34C2BC0CD72F}"/>
              </a:ext>
            </a:extLst>
          </p:cNvPr>
          <p:cNvSpPr>
            <a:spLocks noGrp="1" noChangeArrowheads="1"/>
          </p:cNvSpPr>
          <p:nvPr>
            <p:ph type="title"/>
          </p:nvPr>
        </p:nvSpPr>
        <p:spPr>
          <a:xfrm>
            <a:off x="419100" y="455613"/>
            <a:ext cx="8229600" cy="563562"/>
          </a:xfrm>
        </p:spPr>
        <p:txBody>
          <a:bodyPr/>
          <a:lstStyle/>
          <a:p>
            <a:pPr eaLnBrk="1" hangingPunct="1"/>
            <a:r>
              <a:rPr lang="en-US" altLang="en-US"/>
              <a:t>Two Sample t-test, equal variances</a:t>
            </a:r>
          </a:p>
        </p:txBody>
      </p:sp>
      <p:sp>
        <p:nvSpPr>
          <p:cNvPr id="100355" name="Slide Number Placeholder 2">
            <a:extLst>
              <a:ext uri="{FF2B5EF4-FFF2-40B4-BE49-F238E27FC236}">
                <a16:creationId xmlns:a16="http://schemas.microsoft.com/office/drawing/2014/main" id="{108B9701-00A5-47F1-9F51-342303E01E6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D4B67D8-0DC4-4211-A831-E9456FCAF68F}" type="slidenum">
              <a:rPr lang="en-US" altLang="en-US" sz="800">
                <a:solidFill>
                  <a:schemeClr val="bg1"/>
                </a:solidFill>
                <a:latin typeface="Arial" panose="020B0604020202020204" pitchFamily="34" charset="0"/>
              </a:rPr>
              <a:pPr eaLnBrk="1" hangingPunct="1">
                <a:spcBef>
                  <a:spcPct val="0"/>
                </a:spcBef>
                <a:spcAft>
                  <a:spcPct val="40000"/>
                </a:spcAft>
                <a:buFontTx/>
                <a:buNone/>
              </a:pPr>
              <a:t>58</a:t>
            </a:fld>
            <a:endParaRPr lang="en-US" altLang="en-US" sz="800">
              <a:solidFill>
                <a:schemeClr val="bg1"/>
              </a:solidFill>
              <a:latin typeface="Arial" panose="020B0604020202020204" pitchFamily="34" charset="0"/>
            </a:endParaRPr>
          </a:p>
        </p:txBody>
      </p:sp>
      <p:sp>
        <p:nvSpPr>
          <p:cNvPr id="100356" name="Rectangle 3">
            <a:extLst>
              <a:ext uri="{FF2B5EF4-FFF2-40B4-BE49-F238E27FC236}">
                <a16:creationId xmlns:a16="http://schemas.microsoft.com/office/drawing/2014/main" id="{547B68B2-700F-475A-B879-A51BAE9FCA72}"/>
              </a:ext>
            </a:extLst>
          </p:cNvPr>
          <p:cNvSpPr>
            <a:spLocks noChangeArrowheads="1"/>
          </p:cNvSpPr>
          <p:nvPr/>
        </p:nvSpPr>
        <p:spPr bwMode="auto">
          <a:xfrm>
            <a:off x="381000" y="1050925"/>
            <a:ext cx="8305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15000"/>
              </a:spcBef>
              <a:spcAft>
                <a:spcPct val="15000"/>
              </a:spcAft>
              <a:buFontTx/>
              <a:buNone/>
            </a:pPr>
            <a:r>
              <a:rPr lang="en-US" altLang="en-US" sz="2000" b="1">
                <a:latin typeface="Arial" panose="020B0604020202020204" pitchFamily="34" charset="0"/>
              </a:rPr>
              <a:t>Purpose:</a:t>
            </a:r>
            <a:r>
              <a:rPr lang="en-US" altLang="en-US" sz="2000">
                <a:latin typeface="Arial" panose="020B0604020202020204" pitchFamily="34" charset="0"/>
              </a:rPr>
              <a:t> 	Compare two population means</a:t>
            </a:r>
            <a:br>
              <a:rPr lang="en-US" altLang="en-US" sz="2000">
                <a:latin typeface="Arial" panose="020B0604020202020204" pitchFamily="34" charset="0"/>
              </a:rPr>
            </a:br>
            <a:r>
              <a:rPr lang="en-US" altLang="en-US" sz="2000" b="1">
                <a:latin typeface="Arial" panose="020B0604020202020204" pitchFamily="34" charset="0"/>
              </a:rPr>
              <a:t>Assumptions:</a:t>
            </a:r>
            <a:r>
              <a:rPr lang="en-US" altLang="en-US" sz="2000">
                <a:latin typeface="Arial" panose="020B0604020202020204" pitchFamily="34" charset="0"/>
              </a:rPr>
              <a:t>	Normality; same σ (for equal variances test)</a:t>
            </a:r>
            <a:br>
              <a:rPr lang="en-US" altLang="en-US" sz="2000">
                <a:latin typeface="Arial" panose="020B0604020202020204" pitchFamily="34" charset="0"/>
              </a:rPr>
            </a:br>
            <a:r>
              <a:rPr lang="en-US" altLang="en-US" sz="2000" b="1">
                <a:latin typeface="Arial" panose="020B0604020202020204" pitchFamily="34" charset="0"/>
              </a:rPr>
              <a:t>Example:</a:t>
            </a:r>
            <a:r>
              <a:rPr lang="en-US" altLang="en-US" sz="2000">
                <a:latin typeface="Arial" panose="020B0604020202020204" pitchFamily="34" charset="0"/>
              </a:rPr>
              <a:t> 	</a:t>
            </a:r>
          </a:p>
        </p:txBody>
      </p:sp>
      <p:graphicFrame>
        <p:nvGraphicFramePr>
          <p:cNvPr id="612391" name="Group 39">
            <a:extLst>
              <a:ext uri="{FF2B5EF4-FFF2-40B4-BE49-F238E27FC236}">
                <a16:creationId xmlns:a16="http://schemas.microsoft.com/office/drawing/2014/main" id="{F6F9061D-F592-49B6-B5C3-6D5A6EBEE671}"/>
              </a:ext>
            </a:extLst>
          </p:cNvPr>
          <p:cNvGraphicFramePr>
            <a:graphicFrameLocks noGrp="1"/>
          </p:cNvGraphicFramePr>
          <p:nvPr/>
        </p:nvGraphicFramePr>
        <p:xfrm>
          <a:off x="2362200" y="1905000"/>
          <a:ext cx="5181600" cy="1219200"/>
        </p:xfrm>
        <a:graphic>
          <a:graphicData uri="http://schemas.openxmlformats.org/drawingml/2006/table">
            <a:tbl>
              <a:tblPr/>
              <a:tblGrid>
                <a:gridCol w="1862138">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4286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Mean</a:t>
                      </a:r>
                      <a:endParaRPr kumimoji="0" lang="en-US" sz="2000" b="1"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s</a:t>
                      </a:r>
                      <a:endParaRPr kumimoji="0" lang="en-US" sz="2000" b="1"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Solvent A</a:t>
                      </a: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=1.10</a:t>
                      </a: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Cyclohexanone</a:t>
                      </a: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=9.85</a:t>
                      </a: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=1.24</a:t>
                      </a: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0379" name="Object 26">
            <a:extLst>
              <a:ext uri="{FF2B5EF4-FFF2-40B4-BE49-F238E27FC236}">
                <a16:creationId xmlns:a16="http://schemas.microsoft.com/office/drawing/2014/main" id="{5AB89084-CFFC-4277-99EB-8D4B53C5FF76}"/>
              </a:ext>
            </a:extLst>
          </p:cNvPr>
          <p:cNvGraphicFramePr>
            <a:graphicFrameLocks noChangeAspect="1"/>
          </p:cNvGraphicFramePr>
          <p:nvPr/>
        </p:nvGraphicFramePr>
        <p:xfrm>
          <a:off x="533400" y="3505200"/>
          <a:ext cx="3535363" cy="1681163"/>
        </p:xfrm>
        <a:graphic>
          <a:graphicData uri="http://schemas.openxmlformats.org/presentationml/2006/ole">
            <mc:AlternateContent xmlns:mc="http://schemas.openxmlformats.org/markup-compatibility/2006">
              <mc:Choice xmlns:v="urn:schemas-microsoft-com:vml" Requires="v">
                <p:oleObj spid="_x0000_s100381" name="Equation" r:id="rId3" imgW="1497950" imgH="710891" progId="Equation.3">
                  <p:embed/>
                </p:oleObj>
              </mc:Choice>
              <mc:Fallback>
                <p:oleObj name="Equation" r:id="rId3" imgW="1497950" imgH="710891"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05200"/>
                        <a:ext cx="3535363"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80" name="Footer Placeholder 1">
            <a:extLst>
              <a:ext uri="{FF2B5EF4-FFF2-40B4-BE49-F238E27FC236}">
                <a16:creationId xmlns:a16="http://schemas.microsoft.com/office/drawing/2014/main" id="{7DF23E60-6A4E-4256-9392-F302DC446A6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0AA8BCB2-C964-46B5-8827-FBBB5A3D1EE5}"/>
              </a:ext>
            </a:extLst>
          </p:cNvPr>
          <p:cNvSpPr>
            <a:spLocks noGrp="1" noChangeArrowheads="1"/>
          </p:cNvSpPr>
          <p:nvPr>
            <p:ph type="title"/>
          </p:nvPr>
        </p:nvSpPr>
        <p:spPr>
          <a:xfrm>
            <a:off x="457200" y="381000"/>
            <a:ext cx="8229600" cy="563563"/>
          </a:xfrm>
        </p:spPr>
        <p:txBody>
          <a:bodyPr/>
          <a:lstStyle/>
          <a:p>
            <a:pPr eaLnBrk="1" hangingPunct="1"/>
            <a:r>
              <a:rPr lang="en-US" altLang="en-US"/>
              <a:t>Two Sample t-test, equal variances</a:t>
            </a:r>
          </a:p>
        </p:txBody>
      </p:sp>
      <p:sp>
        <p:nvSpPr>
          <p:cNvPr id="101379" name="Slide Number Placeholder 2">
            <a:extLst>
              <a:ext uri="{FF2B5EF4-FFF2-40B4-BE49-F238E27FC236}">
                <a16:creationId xmlns:a16="http://schemas.microsoft.com/office/drawing/2014/main" id="{0D469223-A0B9-4B09-A83F-E2BB659F245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7EFBD6D-5E22-4D6F-9127-84CD7FB1205B}" type="slidenum">
              <a:rPr lang="en-US" altLang="en-US" sz="800">
                <a:solidFill>
                  <a:schemeClr val="bg1"/>
                </a:solidFill>
                <a:latin typeface="Arial" panose="020B0604020202020204" pitchFamily="34" charset="0"/>
              </a:rPr>
              <a:pPr eaLnBrk="1" hangingPunct="1">
                <a:spcBef>
                  <a:spcPct val="0"/>
                </a:spcBef>
                <a:spcAft>
                  <a:spcPct val="40000"/>
                </a:spcAft>
                <a:buFontTx/>
                <a:buNone/>
              </a:pPr>
              <a:t>59</a:t>
            </a:fld>
            <a:endParaRPr lang="en-US" altLang="en-US" sz="800">
              <a:solidFill>
                <a:schemeClr val="bg1"/>
              </a:solidFill>
              <a:latin typeface="Arial" panose="020B0604020202020204" pitchFamily="34" charset="0"/>
            </a:endParaRPr>
          </a:p>
        </p:txBody>
      </p:sp>
      <p:graphicFrame>
        <p:nvGraphicFramePr>
          <p:cNvPr id="653342" name="Group 30">
            <a:extLst>
              <a:ext uri="{FF2B5EF4-FFF2-40B4-BE49-F238E27FC236}">
                <a16:creationId xmlns:a16="http://schemas.microsoft.com/office/drawing/2014/main" id="{990575C7-399B-498E-9E07-CD981EE3D6F9}"/>
              </a:ext>
            </a:extLst>
          </p:cNvPr>
          <p:cNvGraphicFramePr>
            <a:graphicFrameLocks noGrp="1"/>
          </p:cNvGraphicFramePr>
          <p:nvPr/>
        </p:nvGraphicFramePr>
        <p:xfrm>
          <a:off x="3581400" y="1096963"/>
          <a:ext cx="5181600" cy="1189037"/>
        </p:xfrm>
        <a:graphic>
          <a:graphicData uri="http://schemas.openxmlformats.org/drawingml/2006/table">
            <a:tbl>
              <a:tblPr/>
              <a:tblGrid>
                <a:gridCol w="1862138">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428327">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n</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Mean</a:t>
                      </a:r>
                      <a:endParaRPr kumimoji="0" lang="en-US" sz="2000" b="1" i="0" u="none" strike="noStrike" cap="none" normalizeH="0" baseline="0">
                        <a:ln>
                          <a:noFill/>
                        </a:ln>
                        <a:solidFill>
                          <a:schemeClr val="tx1"/>
                        </a:solidFill>
                        <a:effectLst/>
                        <a:latin typeface="Arial" pitchFamily="34" charset="0"/>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dirty="0">
                          <a:ln>
                            <a:noFill/>
                          </a:ln>
                          <a:solidFill>
                            <a:schemeClr val="tx1"/>
                          </a:solidFill>
                          <a:effectLst/>
                          <a:latin typeface="Arial" pitchFamily="34" charset="0"/>
                        </a:rPr>
                        <a:t>s</a:t>
                      </a:r>
                      <a:endParaRPr kumimoji="0" lang="en-US" sz="2000" b="1" i="0" u="none" strike="noStrike" cap="none" normalizeH="0" baseline="0" dirty="0">
                        <a:ln>
                          <a:noFill/>
                        </a:ln>
                        <a:solidFill>
                          <a:schemeClr val="tx1"/>
                        </a:solidFill>
                        <a:effectLst/>
                        <a:latin typeface="Arial" pitchFamily="34" charset="0"/>
                      </a:endParaRPr>
                    </a:p>
                  </a:txBody>
                  <a:tcPr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698">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Solvent A</a:t>
                      </a:r>
                      <a:endParaRPr kumimoji="0" lang="en-US" sz="2000" b="0" i="0" u="none" strike="noStrike" cap="none" normalizeH="0" baseline="0" dirty="0">
                        <a:ln>
                          <a:noFill/>
                        </a:ln>
                        <a:solidFill>
                          <a:schemeClr val="tx1"/>
                        </a:solidFill>
                        <a:effectLst/>
                        <a:latin typeface="Arial" pitchFamily="34" charset="0"/>
                      </a:endParaRPr>
                    </a:p>
                  </a:txBody>
                  <a:tcPr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=10.03</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=1.10</a:t>
                      </a:r>
                      <a:endParaRPr kumimoji="0" lang="en-US" sz="2000" b="0" i="0" u="none" strike="noStrike" cap="none" normalizeH="0" baseline="0">
                        <a:ln>
                          <a:noFill/>
                        </a:ln>
                        <a:solidFill>
                          <a:schemeClr val="tx1"/>
                        </a:solidFill>
                        <a:effectLst/>
                        <a:latin typeface="Arial" pitchFamily="34" charset="0"/>
                      </a:endParaRPr>
                    </a:p>
                  </a:txBody>
                  <a:tcPr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013">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Cyclohexanone</a:t>
                      </a:r>
                      <a:endParaRPr kumimoji="0" lang="en-US" sz="2000" b="0" i="0" u="none" strike="noStrike" cap="none" normalizeH="0" baseline="0">
                        <a:ln>
                          <a:noFill/>
                        </a:ln>
                        <a:solidFill>
                          <a:schemeClr val="tx1"/>
                        </a:solidFill>
                        <a:effectLst/>
                        <a:latin typeface="Arial" pitchFamily="34" charset="0"/>
                      </a:endParaRPr>
                    </a:p>
                  </a:txBody>
                  <a:tcPr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=10</a:t>
                      </a: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=9.85</a:t>
                      </a:r>
                      <a:endParaRPr kumimoji="0" lang="en-US" sz="2000" b="0" i="0" u="none" strike="noStrike" cap="none" normalizeH="0" baseline="0">
                        <a:ln>
                          <a:noFill/>
                        </a:ln>
                        <a:solidFill>
                          <a:schemeClr val="tx1"/>
                        </a:solidFill>
                        <a:effectLst/>
                        <a:latin typeface="Arial" pitchFamily="34" charset="0"/>
                      </a:endParaRPr>
                    </a:p>
                  </a:txBody>
                  <a:tcPr marT="45689" marB="4568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s</a:t>
                      </a:r>
                      <a:r>
                        <a:rPr kumimoji="0" lang="en-US" sz="1800" b="0" i="0" u="none" strike="noStrike" cap="none" normalizeH="0" baseline="-25000" dirty="0">
                          <a:ln>
                            <a:noFill/>
                          </a:ln>
                          <a:solidFill>
                            <a:schemeClr val="tx1"/>
                          </a:solidFill>
                          <a:effectLst/>
                          <a:latin typeface="Arial" pitchFamily="34" charset="0"/>
                        </a:rPr>
                        <a:t>2</a:t>
                      </a:r>
                      <a:r>
                        <a:rPr kumimoji="0" lang="en-US" sz="1800" b="0" i="0" u="none" strike="noStrike" cap="none" normalizeH="0" baseline="0" dirty="0">
                          <a:ln>
                            <a:noFill/>
                          </a:ln>
                          <a:solidFill>
                            <a:schemeClr val="tx1"/>
                          </a:solidFill>
                          <a:effectLst/>
                          <a:latin typeface="Arial" pitchFamily="34" charset="0"/>
                        </a:rPr>
                        <a:t>=1.24</a:t>
                      </a:r>
                      <a:endParaRPr kumimoji="0" lang="en-US" sz="2000" b="0" i="0" u="none" strike="noStrike" cap="none" normalizeH="0" baseline="0" dirty="0">
                        <a:ln>
                          <a:noFill/>
                        </a:ln>
                        <a:solidFill>
                          <a:schemeClr val="tx1"/>
                        </a:solidFill>
                        <a:effectLst/>
                        <a:latin typeface="Arial" pitchFamily="34" charset="0"/>
                      </a:endParaRPr>
                    </a:p>
                  </a:txBody>
                  <a:tcPr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1402" name="Object 27">
            <a:extLst>
              <a:ext uri="{FF2B5EF4-FFF2-40B4-BE49-F238E27FC236}">
                <a16:creationId xmlns:a16="http://schemas.microsoft.com/office/drawing/2014/main" id="{4924D545-BC87-4AAA-8756-74816E5EEE37}"/>
              </a:ext>
            </a:extLst>
          </p:cNvPr>
          <p:cNvGraphicFramePr>
            <a:graphicFrameLocks noChangeAspect="1"/>
          </p:cNvGraphicFramePr>
          <p:nvPr/>
        </p:nvGraphicFramePr>
        <p:xfrm>
          <a:off x="371475" y="2589213"/>
          <a:ext cx="6419850" cy="3582987"/>
        </p:xfrm>
        <a:graphic>
          <a:graphicData uri="http://schemas.openxmlformats.org/presentationml/2006/ole">
            <mc:AlternateContent xmlns:mc="http://schemas.openxmlformats.org/markup-compatibility/2006">
              <mc:Choice xmlns:v="urn:schemas-microsoft-com:vml" Requires="v">
                <p:oleObj spid="_x0000_s101406" name="Equation" r:id="rId3" imgW="3962400" imgH="2209800" progId="Equation.3">
                  <p:embed/>
                </p:oleObj>
              </mc:Choice>
              <mc:Fallback>
                <p:oleObj name="Equation" r:id="rId3" imgW="3962400" imgH="220980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 y="2589213"/>
                        <a:ext cx="6419850" cy="3582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3" name="Object 31">
            <a:extLst>
              <a:ext uri="{FF2B5EF4-FFF2-40B4-BE49-F238E27FC236}">
                <a16:creationId xmlns:a16="http://schemas.microsoft.com/office/drawing/2014/main" id="{C044500C-C0B5-4735-A6CA-65F116C44DB2}"/>
              </a:ext>
            </a:extLst>
          </p:cNvPr>
          <p:cNvGraphicFramePr>
            <a:graphicFrameLocks noChangeAspect="1"/>
          </p:cNvGraphicFramePr>
          <p:nvPr/>
        </p:nvGraphicFramePr>
        <p:xfrm>
          <a:off x="457200" y="1087438"/>
          <a:ext cx="2070100" cy="1350962"/>
        </p:xfrm>
        <a:graphic>
          <a:graphicData uri="http://schemas.openxmlformats.org/presentationml/2006/ole">
            <mc:AlternateContent xmlns:mc="http://schemas.openxmlformats.org/markup-compatibility/2006">
              <mc:Choice xmlns:v="urn:schemas-microsoft-com:vml" Requires="v">
                <p:oleObj spid="_x0000_s101407" name="Equation" r:id="rId5" imgW="1091726" imgH="710891" progId="Equation.3">
                  <p:embed/>
                </p:oleObj>
              </mc:Choice>
              <mc:Fallback>
                <p:oleObj name="Equation" r:id="rId5" imgW="1091726" imgH="710891"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087438"/>
                        <a:ext cx="20701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1404" name="Picture 32">
            <a:extLst>
              <a:ext uri="{FF2B5EF4-FFF2-40B4-BE49-F238E27FC236}">
                <a16:creationId xmlns:a16="http://schemas.microsoft.com/office/drawing/2014/main" id="{F95591DF-54ED-4123-A801-CDA6A73C08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4038600"/>
            <a:ext cx="33004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1405" name="Footer Placeholder 1">
            <a:extLst>
              <a:ext uri="{FF2B5EF4-FFF2-40B4-BE49-F238E27FC236}">
                <a16:creationId xmlns:a16="http://schemas.microsoft.com/office/drawing/2014/main" id="{FB709878-7C5C-43EC-9ADD-AFDF8045089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E055995-2B61-4931-BD2A-302E38BE1C6B}"/>
              </a:ext>
            </a:extLst>
          </p:cNvPr>
          <p:cNvSpPr>
            <a:spLocks noGrp="1" noChangeArrowheads="1"/>
          </p:cNvSpPr>
          <p:nvPr>
            <p:ph type="title"/>
          </p:nvPr>
        </p:nvSpPr>
        <p:spPr/>
        <p:txBody>
          <a:bodyPr/>
          <a:lstStyle/>
          <a:p>
            <a:pPr eaLnBrk="1" hangingPunct="1"/>
            <a:r>
              <a:rPr lang="en-US" altLang="en-US"/>
              <a:t>Types of Data</a:t>
            </a:r>
          </a:p>
        </p:txBody>
      </p:sp>
      <p:sp>
        <p:nvSpPr>
          <p:cNvPr id="47107" name="Rectangle 3">
            <a:extLst>
              <a:ext uri="{FF2B5EF4-FFF2-40B4-BE49-F238E27FC236}">
                <a16:creationId xmlns:a16="http://schemas.microsoft.com/office/drawing/2014/main" id="{5C9632BD-BB8C-4193-8086-783A2AD7477A}"/>
              </a:ext>
            </a:extLst>
          </p:cNvPr>
          <p:cNvSpPr>
            <a:spLocks noGrp="1" noChangeArrowheads="1"/>
          </p:cNvSpPr>
          <p:nvPr>
            <p:ph idx="1"/>
          </p:nvPr>
        </p:nvSpPr>
        <p:spPr>
          <a:xfrm>
            <a:off x="452438" y="1066800"/>
            <a:ext cx="8234362" cy="5029200"/>
          </a:xfrm>
        </p:spPr>
        <p:txBody>
          <a:bodyPr/>
          <a:lstStyle/>
          <a:p>
            <a:pPr lvl="1" eaLnBrk="1" hangingPunct="1"/>
            <a:r>
              <a:rPr lang="en-US" altLang="en-US"/>
              <a:t>Discrete data (Attributes data)</a:t>
            </a:r>
          </a:p>
          <a:p>
            <a:pPr lvl="2" eaLnBrk="1" hangingPunct="1"/>
            <a:r>
              <a:rPr lang="en-US" altLang="en-US" sz="2200"/>
              <a:t>Pass / Fail </a:t>
            </a:r>
          </a:p>
          <a:p>
            <a:pPr lvl="3" eaLnBrk="1" hangingPunct="1"/>
            <a:r>
              <a:rPr lang="en-US" altLang="en-US"/>
              <a:t>1 out of 100 cracked tablets</a:t>
            </a:r>
          </a:p>
          <a:p>
            <a:pPr lvl="3" eaLnBrk="1" hangingPunct="1"/>
            <a:r>
              <a:rPr lang="en-US" altLang="en-US"/>
              <a:t>2/80 leaking containers</a:t>
            </a:r>
          </a:p>
          <a:p>
            <a:pPr lvl="2" eaLnBrk="1" hangingPunct="1"/>
            <a:r>
              <a:rPr lang="en-US" altLang="en-US" sz="2200"/>
              <a:t>Number of defects per unit</a:t>
            </a:r>
          </a:p>
          <a:p>
            <a:pPr lvl="3" eaLnBrk="1" hangingPunct="1"/>
            <a:r>
              <a:rPr lang="en-US" altLang="en-US"/>
              <a:t>2 extraneous material fibers on a tablet</a:t>
            </a:r>
          </a:p>
          <a:p>
            <a:pPr lvl="3" eaLnBrk="1" hangingPunct="1"/>
            <a:r>
              <a:rPr lang="en-US" altLang="en-US"/>
              <a:t>3 CFUs (colony forming units) per ml of water</a:t>
            </a:r>
          </a:p>
          <a:p>
            <a:pPr lvl="3" eaLnBrk="1" hangingPunct="1"/>
            <a:endParaRPr lang="en-US" altLang="en-US"/>
          </a:p>
          <a:p>
            <a:pPr lvl="1" eaLnBrk="1" hangingPunct="1"/>
            <a:r>
              <a:rPr lang="en-US" altLang="en-US"/>
              <a:t>Continuous data (Variables data)</a:t>
            </a:r>
          </a:p>
          <a:p>
            <a:pPr lvl="2" eaLnBrk="1" hangingPunct="1"/>
            <a:r>
              <a:rPr lang="en-US" altLang="en-US" sz="2200"/>
              <a:t>Length: 1.005 inches</a:t>
            </a:r>
          </a:p>
          <a:p>
            <a:pPr lvl="2" eaLnBrk="1" hangingPunct="1"/>
            <a:r>
              <a:rPr lang="en-US" altLang="en-US" sz="2200"/>
              <a:t>pH: 6.1</a:t>
            </a:r>
          </a:p>
          <a:p>
            <a:pPr lvl="2" eaLnBrk="1" hangingPunct="1"/>
            <a:r>
              <a:rPr lang="en-US" altLang="en-US" sz="2200"/>
              <a:t>99.3 % of label claim</a:t>
            </a:r>
          </a:p>
          <a:p>
            <a:pPr lvl="1" eaLnBrk="1" hangingPunct="1"/>
            <a:endParaRPr lang="en-US" altLang="en-US"/>
          </a:p>
        </p:txBody>
      </p:sp>
      <p:sp>
        <p:nvSpPr>
          <p:cNvPr id="47108" name="Slide Number Placeholder 3">
            <a:extLst>
              <a:ext uri="{FF2B5EF4-FFF2-40B4-BE49-F238E27FC236}">
                <a16:creationId xmlns:a16="http://schemas.microsoft.com/office/drawing/2014/main" id="{64C26F89-2598-4F38-A1BB-F25352E8B3A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A31FD68-8730-4DD4-88B1-7D784733DD01}" type="slidenum">
              <a:rPr lang="en-US" altLang="en-US" sz="800">
                <a:solidFill>
                  <a:schemeClr val="bg1"/>
                </a:solidFill>
                <a:latin typeface="Arial" panose="020B0604020202020204" pitchFamily="34" charset="0"/>
              </a:rPr>
              <a:pPr eaLnBrk="1" hangingPunct="1">
                <a:spcBef>
                  <a:spcPct val="0"/>
                </a:spcBef>
                <a:spcAft>
                  <a:spcPct val="40000"/>
                </a:spcAft>
                <a:buFontTx/>
                <a:buNone/>
              </a:pPr>
              <a:t>6</a:t>
            </a:fld>
            <a:endParaRPr lang="en-US" altLang="en-US" sz="800">
              <a:solidFill>
                <a:schemeClr val="bg1"/>
              </a:solidFill>
              <a:latin typeface="Arial" panose="020B0604020202020204" pitchFamily="34" charset="0"/>
            </a:endParaRPr>
          </a:p>
        </p:txBody>
      </p:sp>
      <p:sp>
        <p:nvSpPr>
          <p:cNvPr id="47109" name="Footer Placeholder 1">
            <a:extLst>
              <a:ext uri="{FF2B5EF4-FFF2-40B4-BE49-F238E27FC236}">
                <a16:creationId xmlns:a16="http://schemas.microsoft.com/office/drawing/2014/main" id="{4B6B859A-04E5-4C10-91EB-42EA731DC4C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0C49D2E1-8539-4275-9802-5DBAF1DF5F99}"/>
              </a:ext>
            </a:extLst>
          </p:cNvPr>
          <p:cNvSpPr>
            <a:spLocks noGrp="1" noChangeArrowheads="1"/>
          </p:cNvSpPr>
          <p:nvPr>
            <p:ph type="title"/>
          </p:nvPr>
        </p:nvSpPr>
        <p:spPr>
          <a:xfrm>
            <a:off x="404813" y="403225"/>
            <a:ext cx="8229600" cy="563563"/>
          </a:xfrm>
        </p:spPr>
        <p:txBody>
          <a:bodyPr/>
          <a:lstStyle/>
          <a:p>
            <a:pPr eaLnBrk="1" hangingPunct="1"/>
            <a:r>
              <a:rPr lang="en-US" altLang="en-US"/>
              <a:t>Two Sample t-test, unequal variances</a:t>
            </a:r>
          </a:p>
        </p:txBody>
      </p:sp>
      <p:sp>
        <p:nvSpPr>
          <p:cNvPr id="102403" name="Slide Number Placeholder 2">
            <a:extLst>
              <a:ext uri="{FF2B5EF4-FFF2-40B4-BE49-F238E27FC236}">
                <a16:creationId xmlns:a16="http://schemas.microsoft.com/office/drawing/2014/main" id="{8153A3FE-DC55-4965-BA78-0D2DA99BDD7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EE577D7-7064-42A7-BC72-D8CC90FAF4C6}" type="slidenum">
              <a:rPr lang="en-US" altLang="en-US" sz="800">
                <a:solidFill>
                  <a:schemeClr val="bg1"/>
                </a:solidFill>
                <a:latin typeface="Arial" panose="020B0604020202020204" pitchFamily="34" charset="0"/>
              </a:rPr>
              <a:pPr eaLnBrk="1" hangingPunct="1">
                <a:spcBef>
                  <a:spcPct val="0"/>
                </a:spcBef>
                <a:spcAft>
                  <a:spcPct val="40000"/>
                </a:spcAft>
                <a:buFontTx/>
                <a:buNone/>
              </a:pPr>
              <a:t>60</a:t>
            </a:fld>
            <a:endParaRPr lang="en-US" altLang="en-US" sz="800">
              <a:solidFill>
                <a:schemeClr val="bg1"/>
              </a:solidFill>
              <a:latin typeface="Arial" panose="020B0604020202020204" pitchFamily="34" charset="0"/>
            </a:endParaRPr>
          </a:p>
        </p:txBody>
      </p:sp>
      <p:sp>
        <p:nvSpPr>
          <p:cNvPr id="102404" name="Rectangle 3">
            <a:extLst>
              <a:ext uri="{FF2B5EF4-FFF2-40B4-BE49-F238E27FC236}">
                <a16:creationId xmlns:a16="http://schemas.microsoft.com/office/drawing/2014/main" id="{FA1E47B3-4D7A-4BF3-9CF7-F9C4214515D5}"/>
              </a:ext>
            </a:extLst>
          </p:cNvPr>
          <p:cNvSpPr>
            <a:spLocks noChangeArrowheads="1"/>
          </p:cNvSpPr>
          <p:nvPr/>
        </p:nvSpPr>
        <p:spPr bwMode="auto">
          <a:xfrm>
            <a:off x="381000" y="974725"/>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b="1">
                <a:latin typeface="Arial" panose="020B0604020202020204" pitchFamily="34" charset="0"/>
              </a:rPr>
              <a:t>Purpose:</a:t>
            </a:r>
            <a:r>
              <a:rPr lang="en-US" altLang="en-US" sz="2000">
                <a:latin typeface="Arial" panose="020B0604020202020204" pitchFamily="34" charset="0"/>
              </a:rPr>
              <a:t> 	Compare two population means</a:t>
            </a:r>
            <a:br>
              <a:rPr lang="en-US" altLang="en-US" sz="2000">
                <a:latin typeface="Arial" panose="020B0604020202020204" pitchFamily="34" charset="0"/>
              </a:rPr>
            </a:br>
            <a:r>
              <a:rPr lang="en-US" altLang="en-US" sz="2000" b="1">
                <a:latin typeface="Arial" panose="020B0604020202020204" pitchFamily="34" charset="0"/>
              </a:rPr>
              <a:t>Assumptions:</a:t>
            </a:r>
            <a:r>
              <a:rPr lang="en-US" altLang="en-US" sz="2000">
                <a:latin typeface="Arial" panose="020B0604020202020204" pitchFamily="34" charset="0"/>
              </a:rPr>
              <a:t>	Normality; σ not the same for each population	</a:t>
            </a:r>
          </a:p>
        </p:txBody>
      </p:sp>
      <p:sp>
        <p:nvSpPr>
          <p:cNvPr id="102405" name="Rectangle 5">
            <a:extLst>
              <a:ext uri="{FF2B5EF4-FFF2-40B4-BE49-F238E27FC236}">
                <a16:creationId xmlns:a16="http://schemas.microsoft.com/office/drawing/2014/main" id="{2F7130B8-6364-4025-99B2-5B12F6DFD39F}"/>
              </a:ext>
            </a:extLst>
          </p:cNvPr>
          <p:cNvSpPr>
            <a:spLocks noChangeArrowheads="1"/>
          </p:cNvSpPr>
          <p:nvPr/>
        </p:nvSpPr>
        <p:spPr bwMode="auto">
          <a:xfrm>
            <a:off x="381000" y="1736725"/>
            <a:ext cx="7543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If the two populations do not have similar standard deviations, the following t-test should be used:</a:t>
            </a:r>
          </a:p>
        </p:txBody>
      </p:sp>
      <p:sp>
        <p:nvSpPr>
          <p:cNvPr id="102406" name="Rectangle 6">
            <a:extLst>
              <a:ext uri="{FF2B5EF4-FFF2-40B4-BE49-F238E27FC236}">
                <a16:creationId xmlns:a16="http://schemas.microsoft.com/office/drawing/2014/main" id="{3FB23169-14B7-4C5D-854A-A579255A67A5}"/>
              </a:ext>
            </a:extLst>
          </p:cNvPr>
          <p:cNvSpPr>
            <a:spLocks noChangeArrowheads="1"/>
          </p:cNvSpPr>
          <p:nvPr/>
        </p:nvSpPr>
        <p:spPr bwMode="auto">
          <a:xfrm>
            <a:off x="457200" y="5181600"/>
            <a:ext cx="7239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latin typeface="Arial" panose="020B0604020202020204" pitchFamily="34" charset="0"/>
              </a:rPr>
              <a:t>It is not that big of a deal if you inadvertently use the equal variance t-test when the variances are not equal.  The t-test is robust enough to still give a valid approximate result.</a:t>
            </a:r>
          </a:p>
        </p:txBody>
      </p:sp>
      <p:sp>
        <p:nvSpPr>
          <p:cNvPr id="102407" name="Text Box 7">
            <a:extLst>
              <a:ext uri="{FF2B5EF4-FFF2-40B4-BE49-F238E27FC236}">
                <a16:creationId xmlns:a16="http://schemas.microsoft.com/office/drawing/2014/main" id="{FE54588E-7699-4019-8C88-D820F8574795}"/>
              </a:ext>
            </a:extLst>
          </p:cNvPr>
          <p:cNvSpPr txBox="1">
            <a:spLocks noChangeArrowheads="1"/>
          </p:cNvSpPr>
          <p:nvPr/>
        </p:nvSpPr>
        <p:spPr bwMode="auto">
          <a:xfrm>
            <a:off x="5522913" y="4038600"/>
            <a:ext cx="3316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r>
              <a:rPr lang="en-US" altLang="en-US" sz="2000">
                <a:solidFill>
                  <a:srgbClr val="003399"/>
                </a:solidFill>
                <a:latin typeface="Arial" panose="020B0604020202020204" pitchFamily="34" charset="0"/>
              </a:rPr>
              <a:t>Satterthwaite’s approximate</a:t>
            </a:r>
            <a:br>
              <a:rPr lang="en-US" altLang="en-US" sz="2000">
                <a:solidFill>
                  <a:srgbClr val="003399"/>
                </a:solidFill>
                <a:latin typeface="Arial" panose="020B0604020202020204" pitchFamily="34" charset="0"/>
              </a:rPr>
            </a:br>
            <a:r>
              <a:rPr lang="en-US" altLang="en-US" sz="2000">
                <a:solidFill>
                  <a:srgbClr val="003399"/>
                </a:solidFill>
                <a:latin typeface="Arial" panose="020B0604020202020204" pitchFamily="34" charset="0"/>
              </a:rPr>
              <a:t>degrees of freedom</a:t>
            </a:r>
          </a:p>
        </p:txBody>
      </p:sp>
      <p:graphicFrame>
        <p:nvGraphicFramePr>
          <p:cNvPr id="102408" name="Object 8">
            <a:extLst>
              <a:ext uri="{FF2B5EF4-FFF2-40B4-BE49-F238E27FC236}">
                <a16:creationId xmlns:a16="http://schemas.microsoft.com/office/drawing/2014/main" id="{15DDEB33-0E17-409C-B604-4C2BC7C68008}"/>
              </a:ext>
            </a:extLst>
          </p:cNvPr>
          <p:cNvGraphicFramePr>
            <a:graphicFrameLocks noChangeAspect="1"/>
          </p:cNvGraphicFramePr>
          <p:nvPr/>
        </p:nvGraphicFramePr>
        <p:xfrm>
          <a:off x="536575" y="2590800"/>
          <a:ext cx="4716463" cy="2254250"/>
        </p:xfrm>
        <a:graphic>
          <a:graphicData uri="http://schemas.openxmlformats.org/presentationml/2006/ole">
            <mc:AlternateContent xmlns:mc="http://schemas.openxmlformats.org/markup-compatibility/2006">
              <mc:Choice xmlns:v="urn:schemas-microsoft-com:vml" Requires="v">
                <p:oleObj spid="_x0000_s102410" name="Equation" r:id="rId3" imgW="2603500" imgH="1244600" progId="Equation.3">
                  <p:embed/>
                </p:oleObj>
              </mc:Choice>
              <mc:Fallback>
                <p:oleObj name="Equation" r:id="rId3" imgW="2603500" imgH="12446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 y="2590800"/>
                        <a:ext cx="4716463" cy="225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9" name="Footer Placeholder 1">
            <a:extLst>
              <a:ext uri="{FF2B5EF4-FFF2-40B4-BE49-F238E27FC236}">
                <a16:creationId xmlns:a16="http://schemas.microsoft.com/office/drawing/2014/main" id="{315723B6-E53C-4959-9BB1-485B09F4521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AD142EE6-5B1F-480A-874A-8D1DB23771DE}"/>
              </a:ext>
            </a:extLst>
          </p:cNvPr>
          <p:cNvSpPr>
            <a:spLocks noGrp="1" noChangeArrowheads="1"/>
          </p:cNvSpPr>
          <p:nvPr>
            <p:ph type="title"/>
          </p:nvPr>
        </p:nvSpPr>
        <p:spPr/>
        <p:txBody>
          <a:bodyPr/>
          <a:lstStyle/>
          <a:p>
            <a:pPr eaLnBrk="1" hangingPunct="1"/>
            <a:r>
              <a:rPr lang="en-US" altLang="en-US"/>
              <a:t>Two Sample t-test – Minitab</a:t>
            </a:r>
          </a:p>
        </p:txBody>
      </p:sp>
      <p:sp>
        <p:nvSpPr>
          <p:cNvPr id="103427" name="Slide Number Placeholder 2">
            <a:extLst>
              <a:ext uri="{FF2B5EF4-FFF2-40B4-BE49-F238E27FC236}">
                <a16:creationId xmlns:a16="http://schemas.microsoft.com/office/drawing/2014/main" id="{F1D3E9BC-74F8-4F23-B32F-29904835A98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A7DC2E3-240A-4B68-929F-0E578F35BDDA}" type="slidenum">
              <a:rPr lang="en-US" altLang="en-US" sz="800">
                <a:solidFill>
                  <a:schemeClr val="bg1"/>
                </a:solidFill>
                <a:latin typeface="Arial" panose="020B0604020202020204" pitchFamily="34" charset="0"/>
              </a:rPr>
              <a:pPr eaLnBrk="1" hangingPunct="1">
                <a:spcBef>
                  <a:spcPct val="0"/>
                </a:spcBef>
                <a:spcAft>
                  <a:spcPct val="40000"/>
                </a:spcAft>
                <a:buFontTx/>
                <a:buNone/>
              </a:pPr>
              <a:t>61</a:t>
            </a:fld>
            <a:endParaRPr lang="en-US" altLang="en-US" sz="800">
              <a:solidFill>
                <a:schemeClr val="bg1"/>
              </a:solidFill>
              <a:latin typeface="Arial" panose="020B0604020202020204" pitchFamily="34" charset="0"/>
            </a:endParaRPr>
          </a:p>
        </p:txBody>
      </p:sp>
      <p:sp>
        <p:nvSpPr>
          <p:cNvPr id="103428" name="Rectangle 137">
            <a:extLst>
              <a:ext uri="{FF2B5EF4-FFF2-40B4-BE49-F238E27FC236}">
                <a16:creationId xmlns:a16="http://schemas.microsoft.com/office/drawing/2014/main" id="{D4293BD3-B00D-47F7-88A4-A74EFAE80D79}"/>
              </a:ext>
            </a:extLst>
          </p:cNvPr>
          <p:cNvSpPr>
            <a:spLocks noChangeArrowheads="1"/>
          </p:cNvSpPr>
          <p:nvPr/>
        </p:nvSpPr>
        <p:spPr bwMode="auto">
          <a:xfrm>
            <a:off x="190500" y="3225800"/>
            <a:ext cx="8763000" cy="2606675"/>
          </a:xfrm>
          <a:prstGeom prst="rect">
            <a:avLst/>
          </a:prstGeom>
          <a:noFill/>
          <a:ln w="9525" algn="ctr">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b="1">
                <a:latin typeface="Arial" panose="020B0604020202020204" pitchFamily="34" charset="0"/>
              </a:rPr>
              <a:t>Two-Sample T-Test and CI: SolventA, Cyclohex1 </a:t>
            </a:r>
          </a:p>
          <a:p>
            <a:pPr eaLnBrk="1" hangingPunct="1">
              <a:spcBef>
                <a:spcPct val="0"/>
              </a:spcBef>
              <a:spcAft>
                <a:spcPct val="40000"/>
              </a:spcAft>
              <a:buFontTx/>
              <a:buNone/>
            </a:pPr>
            <a:r>
              <a:rPr lang="en-US" altLang="en-US" sz="1800">
                <a:latin typeface="Courier New" panose="02070309020205020404" pitchFamily="49" charset="0"/>
              </a:rPr>
              <a:t>Two-sample T for SolventA vs Cyclohex1</a:t>
            </a:r>
          </a:p>
          <a:p>
            <a:pPr eaLnBrk="1" hangingPunct="1">
              <a:spcBef>
                <a:spcPct val="0"/>
              </a:spcBef>
              <a:spcAft>
                <a:spcPct val="40000"/>
              </a:spcAft>
              <a:buFontTx/>
              <a:buNone/>
            </a:pPr>
            <a:r>
              <a:rPr lang="en-US" altLang="en-US" sz="1800">
                <a:latin typeface="Courier New" panose="02070309020205020404" pitchFamily="49" charset="0"/>
              </a:rPr>
              <a:t>            N   Mean  StDev  SE Mean</a:t>
            </a:r>
            <a:br>
              <a:rPr lang="en-US" altLang="en-US" sz="1800">
                <a:latin typeface="Courier New" panose="02070309020205020404" pitchFamily="49" charset="0"/>
              </a:rPr>
            </a:br>
            <a:r>
              <a:rPr lang="en-US" altLang="en-US" sz="1800">
                <a:latin typeface="Courier New" panose="02070309020205020404" pitchFamily="49" charset="0"/>
              </a:rPr>
              <a:t>SolventA   10  10.03   1.10     0.35</a:t>
            </a:r>
            <a:br>
              <a:rPr lang="en-US" altLang="en-US" sz="1800">
                <a:latin typeface="Courier New" panose="02070309020205020404" pitchFamily="49" charset="0"/>
              </a:rPr>
            </a:br>
            <a:r>
              <a:rPr lang="en-US" altLang="en-US" sz="1800">
                <a:latin typeface="Courier New" panose="02070309020205020404" pitchFamily="49" charset="0"/>
              </a:rPr>
              <a:t>Cyclohex1  10   9.85   1.24     0.39</a:t>
            </a:r>
          </a:p>
          <a:p>
            <a:pPr eaLnBrk="1" hangingPunct="1">
              <a:spcBef>
                <a:spcPct val="0"/>
              </a:spcBef>
              <a:spcAft>
                <a:spcPct val="40000"/>
              </a:spcAft>
              <a:buFontTx/>
              <a:buNone/>
            </a:pPr>
            <a:r>
              <a:rPr lang="en-US" altLang="en-US" sz="1800">
                <a:latin typeface="Courier New" panose="02070309020205020404" pitchFamily="49" charset="0"/>
              </a:rPr>
              <a:t>Difference = mu (SolventA) - mu (Cyclohex1)</a:t>
            </a:r>
            <a:br>
              <a:rPr lang="en-US" altLang="en-US" sz="1800">
                <a:latin typeface="Courier New" panose="02070309020205020404" pitchFamily="49" charset="0"/>
              </a:rPr>
            </a:br>
            <a:r>
              <a:rPr lang="en-US" altLang="en-US" sz="1800">
                <a:latin typeface="Courier New" panose="02070309020205020404" pitchFamily="49" charset="0"/>
              </a:rPr>
              <a:t>Estimate for difference:  0.180</a:t>
            </a:r>
            <a:br>
              <a:rPr lang="en-US" altLang="en-US" sz="1800">
                <a:latin typeface="Courier New" panose="02070309020205020404" pitchFamily="49" charset="0"/>
              </a:rPr>
            </a:br>
            <a:r>
              <a:rPr lang="en-US" altLang="en-US" sz="1800">
                <a:latin typeface="Courier New" panose="02070309020205020404" pitchFamily="49" charset="0"/>
              </a:rPr>
              <a:t>95% lower bound for difference:  -0.732</a:t>
            </a:r>
            <a:br>
              <a:rPr lang="en-US" altLang="en-US" sz="1800">
                <a:latin typeface="Courier New" panose="02070309020205020404" pitchFamily="49" charset="0"/>
              </a:rPr>
            </a:br>
            <a:r>
              <a:rPr lang="en-US" altLang="en-US" sz="1800">
                <a:latin typeface="Courier New" panose="02070309020205020404" pitchFamily="49" charset="0"/>
              </a:rPr>
              <a:t>T-Test of difference=0(vs &gt;): T-Value=0.34  P-Value=0.368  DF=17</a:t>
            </a:r>
          </a:p>
        </p:txBody>
      </p:sp>
      <p:sp>
        <p:nvSpPr>
          <p:cNvPr id="654343" name="Line 7">
            <a:extLst>
              <a:ext uri="{FF2B5EF4-FFF2-40B4-BE49-F238E27FC236}">
                <a16:creationId xmlns:a16="http://schemas.microsoft.com/office/drawing/2014/main" id="{28B23577-CA63-4879-A15D-D5B0658BFEB1}"/>
              </a:ext>
            </a:extLst>
          </p:cNvPr>
          <p:cNvSpPr>
            <a:spLocks noChangeShapeType="1"/>
          </p:cNvSpPr>
          <p:nvPr/>
        </p:nvSpPr>
        <p:spPr bwMode="auto">
          <a:xfrm flipH="1">
            <a:off x="7543800" y="5029200"/>
            <a:ext cx="457200" cy="457200"/>
          </a:xfrm>
          <a:prstGeom prst="line">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aphicFrame>
        <p:nvGraphicFramePr>
          <p:cNvPr id="654345" name="Group 9">
            <a:extLst>
              <a:ext uri="{FF2B5EF4-FFF2-40B4-BE49-F238E27FC236}">
                <a16:creationId xmlns:a16="http://schemas.microsoft.com/office/drawing/2014/main" id="{908A26A0-ACBA-46DF-8669-6B058857F880}"/>
              </a:ext>
            </a:extLst>
          </p:cNvPr>
          <p:cNvGraphicFramePr>
            <a:graphicFrameLocks noGrp="1"/>
          </p:cNvGraphicFramePr>
          <p:nvPr/>
        </p:nvGraphicFramePr>
        <p:xfrm>
          <a:off x="3657600" y="1066800"/>
          <a:ext cx="5181600" cy="1219200"/>
        </p:xfrm>
        <a:graphic>
          <a:graphicData uri="http://schemas.openxmlformats.org/drawingml/2006/table">
            <a:tbl>
              <a:tblPr/>
              <a:tblGrid>
                <a:gridCol w="1862138">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4286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Mean</a:t>
                      </a:r>
                      <a:endParaRPr kumimoji="0" lang="en-US" sz="2000" b="1"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s</a:t>
                      </a:r>
                      <a:endParaRPr kumimoji="0" lang="en-US" sz="2000" b="1"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Solvent A</a:t>
                      </a: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=1.1</a:t>
                      </a: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Cyclohexanone</a:t>
                      </a: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=9.85</a:t>
                      </a: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s</a:t>
                      </a:r>
                      <a:r>
                        <a:rPr kumimoji="0" lang="en-US" sz="1800" b="0" i="0" u="none" strike="noStrike" cap="none" normalizeH="0" baseline="-25000" dirty="0">
                          <a:ln>
                            <a:noFill/>
                          </a:ln>
                          <a:solidFill>
                            <a:schemeClr val="tx1"/>
                          </a:solidFill>
                          <a:effectLst/>
                          <a:latin typeface="Arial" pitchFamily="34" charset="0"/>
                        </a:rPr>
                        <a:t>2</a:t>
                      </a:r>
                      <a:r>
                        <a:rPr kumimoji="0" lang="en-US" sz="1800" b="0" i="0" u="none" strike="noStrike" cap="none" normalizeH="0" baseline="0" dirty="0">
                          <a:ln>
                            <a:noFill/>
                          </a:ln>
                          <a:solidFill>
                            <a:schemeClr val="tx1"/>
                          </a:solidFill>
                          <a:effectLst/>
                          <a:latin typeface="Arial" pitchFamily="34" charset="0"/>
                        </a:rPr>
                        <a:t>=1.24</a:t>
                      </a: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3452" name="Object 2">
            <a:extLst>
              <a:ext uri="{FF2B5EF4-FFF2-40B4-BE49-F238E27FC236}">
                <a16:creationId xmlns:a16="http://schemas.microsoft.com/office/drawing/2014/main" id="{66951A95-F27B-4F41-8375-4AC643F87451}"/>
              </a:ext>
            </a:extLst>
          </p:cNvPr>
          <p:cNvGraphicFramePr>
            <a:graphicFrameLocks noChangeAspect="1"/>
          </p:cNvGraphicFramePr>
          <p:nvPr/>
        </p:nvGraphicFramePr>
        <p:xfrm>
          <a:off x="457200" y="1011238"/>
          <a:ext cx="2070100" cy="1350962"/>
        </p:xfrm>
        <a:graphic>
          <a:graphicData uri="http://schemas.openxmlformats.org/presentationml/2006/ole">
            <mc:AlternateContent xmlns:mc="http://schemas.openxmlformats.org/markup-compatibility/2006">
              <mc:Choice xmlns:v="urn:schemas-microsoft-com:vml" Requires="v">
                <p:oleObj spid="_x0000_s103457" name="Equation" r:id="rId3" imgW="1091726" imgH="710891" progId="Equation.3">
                  <p:embed/>
                </p:oleObj>
              </mc:Choice>
              <mc:Fallback>
                <p:oleObj name="Equation" r:id="rId3" imgW="1091726" imgH="710891"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11238"/>
                        <a:ext cx="2070100"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3453" name="Picture 134" descr="Activity">
            <a:extLst>
              <a:ext uri="{FF2B5EF4-FFF2-40B4-BE49-F238E27FC236}">
                <a16:creationId xmlns:a16="http://schemas.microsoft.com/office/drawing/2014/main" id="{3E127435-224B-43F7-925B-D45E631ED7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4" name="Text Box 135">
            <a:extLst>
              <a:ext uri="{FF2B5EF4-FFF2-40B4-BE49-F238E27FC236}">
                <a16:creationId xmlns:a16="http://schemas.microsoft.com/office/drawing/2014/main" id="{F2164B73-7BBB-404E-801C-E7ABAAF9E3BD}"/>
              </a:ext>
            </a:extLst>
          </p:cNvPr>
          <p:cNvSpPr txBox="1">
            <a:spLocks noChangeArrowheads="1"/>
          </p:cNvSpPr>
          <p:nvPr/>
        </p:nvSpPr>
        <p:spPr bwMode="auto">
          <a:xfrm>
            <a:off x="381000" y="2544763"/>
            <a:ext cx="85169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Minitab: Stat / Basic Statistics / 2-Sample t </a:t>
            </a:r>
            <a:r>
              <a:rPr lang="en-US" altLang="en-US" sz="1800">
                <a:latin typeface="Arial" panose="020B0604020202020204" pitchFamily="34" charset="0"/>
              </a:rPr>
              <a:t>(Options / Alternative / Greater than)</a:t>
            </a:r>
          </a:p>
        </p:txBody>
      </p:sp>
      <p:sp>
        <p:nvSpPr>
          <p:cNvPr id="654474" name="Text Box 138">
            <a:extLst>
              <a:ext uri="{FF2B5EF4-FFF2-40B4-BE49-F238E27FC236}">
                <a16:creationId xmlns:a16="http://schemas.microsoft.com/office/drawing/2014/main" id="{E2AC8EF5-5BD5-44DC-AD4D-BF27F66997FA}"/>
              </a:ext>
            </a:extLst>
          </p:cNvPr>
          <p:cNvSpPr txBox="1">
            <a:spLocks noChangeArrowheads="1"/>
          </p:cNvSpPr>
          <p:nvPr/>
        </p:nvSpPr>
        <p:spPr bwMode="auto">
          <a:xfrm>
            <a:off x="7315200" y="4343400"/>
            <a:ext cx="152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If p-value ≤α, reject H</a:t>
            </a:r>
            <a:r>
              <a:rPr lang="en-US" altLang="en-US" sz="2000" baseline="-25000">
                <a:latin typeface="Arial" panose="020B0604020202020204" pitchFamily="34" charset="0"/>
              </a:rPr>
              <a:t>o</a:t>
            </a:r>
          </a:p>
        </p:txBody>
      </p:sp>
      <p:sp>
        <p:nvSpPr>
          <p:cNvPr id="103456" name="Footer Placeholder 1">
            <a:extLst>
              <a:ext uri="{FF2B5EF4-FFF2-40B4-BE49-F238E27FC236}">
                <a16:creationId xmlns:a16="http://schemas.microsoft.com/office/drawing/2014/main" id="{06AAA434-5645-422E-929D-49DE6B6D97F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543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4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47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9604165-A7EA-4E83-836B-981503539339}"/>
              </a:ext>
            </a:extLst>
          </p:cNvPr>
          <p:cNvSpPr>
            <a:spLocks noGrp="1" noChangeArrowheads="1"/>
          </p:cNvSpPr>
          <p:nvPr>
            <p:ph type="title"/>
          </p:nvPr>
        </p:nvSpPr>
        <p:spPr>
          <a:xfrm>
            <a:off x="457200" y="427038"/>
            <a:ext cx="8229600" cy="563562"/>
          </a:xfrm>
        </p:spPr>
        <p:txBody>
          <a:bodyPr/>
          <a:lstStyle/>
          <a:p>
            <a:pPr eaLnBrk="1" hangingPunct="1"/>
            <a:r>
              <a:rPr lang="en-US" altLang="en-US"/>
              <a:t>Confidence Interval for Difference in Means</a:t>
            </a:r>
          </a:p>
        </p:txBody>
      </p:sp>
      <p:sp>
        <p:nvSpPr>
          <p:cNvPr id="104451" name="Slide Number Placeholder 2">
            <a:extLst>
              <a:ext uri="{FF2B5EF4-FFF2-40B4-BE49-F238E27FC236}">
                <a16:creationId xmlns:a16="http://schemas.microsoft.com/office/drawing/2014/main" id="{F6396BD4-7C26-40BA-BBC5-75A493C23BB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CE4A3F5-680B-4BBA-93AC-1A4E1478A80D}" type="slidenum">
              <a:rPr lang="en-US" altLang="en-US" sz="800">
                <a:solidFill>
                  <a:schemeClr val="bg1"/>
                </a:solidFill>
                <a:latin typeface="Arial" panose="020B0604020202020204" pitchFamily="34" charset="0"/>
              </a:rPr>
              <a:pPr eaLnBrk="1" hangingPunct="1">
                <a:spcBef>
                  <a:spcPct val="0"/>
                </a:spcBef>
                <a:spcAft>
                  <a:spcPct val="40000"/>
                </a:spcAft>
                <a:buFontTx/>
                <a:buNone/>
              </a:pPr>
              <a:t>62</a:t>
            </a:fld>
            <a:endParaRPr lang="en-US" altLang="en-US" sz="800">
              <a:solidFill>
                <a:schemeClr val="bg1"/>
              </a:solidFill>
              <a:latin typeface="Arial" panose="020B0604020202020204" pitchFamily="34" charset="0"/>
            </a:endParaRPr>
          </a:p>
        </p:txBody>
      </p:sp>
      <p:graphicFrame>
        <p:nvGraphicFramePr>
          <p:cNvPr id="660522" name="Group 42">
            <a:extLst>
              <a:ext uri="{FF2B5EF4-FFF2-40B4-BE49-F238E27FC236}">
                <a16:creationId xmlns:a16="http://schemas.microsoft.com/office/drawing/2014/main" id="{623522A6-CCE4-4B45-A87E-7D684191560A}"/>
              </a:ext>
            </a:extLst>
          </p:cNvPr>
          <p:cNvGraphicFramePr>
            <a:graphicFrameLocks noGrp="1"/>
          </p:cNvGraphicFramePr>
          <p:nvPr/>
        </p:nvGraphicFramePr>
        <p:xfrm>
          <a:off x="1981200" y="2022475"/>
          <a:ext cx="5181600" cy="1101725"/>
        </p:xfrm>
        <a:graphic>
          <a:graphicData uri="http://schemas.openxmlformats.org/drawingml/2006/table">
            <a:tbl>
              <a:tblPr/>
              <a:tblGrid>
                <a:gridCol w="1862138">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359892">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marT="27449" marB="2744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n</a:t>
                      </a:r>
                    </a:p>
                  </a:txBody>
                  <a:tcPr marT="27449" marB="274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Mean</a:t>
                      </a:r>
                      <a:endParaRPr kumimoji="0" lang="en-US" sz="2000" b="1" i="0" u="none" strike="noStrike" cap="none" normalizeH="0" baseline="0">
                        <a:ln>
                          <a:noFill/>
                        </a:ln>
                        <a:solidFill>
                          <a:schemeClr val="tx1"/>
                        </a:solidFill>
                        <a:effectLst/>
                        <a:latin typeface="Arial" pitchFamily="34" charset="0"/>
                      </a:endParaRPr>
                    </a:p>
                  </a:txBody>
                  <a:tcPr marT="27449" marB="274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1" i="0" u="none" strike="noStrike" cap="none" normalizeH="0" baseline="0">
                          <a:ln>
                            <a:noFill/>
                          </a:ln>
                          <a:solidFill>
                            <a:schemeClr val="tx1"/>
                          </a:solidFill>
                          <a:effectLst/>
                          <a:latin typeface="Arial" pitchFamily="34" charset="0"/>
                        </a:rPr>
                        <a:t>s</a:t>
                      </a:r>
                      <a:endParaRPr kumimoji="0" lang="en-US" sz="2000" b="1" i="0" u="none" strike="noStrike" cap="none" normalizeH="0" baseline="0">
                        <a:ln>
                          <a:noFill/>
                        </a:ln>
                        <a:solidFill>
                          <a:schemeClr val="tx1"/>
                        </a:solidFill>
                        <a:effectLst/>
                        <a:latin typeface="Arial" pitchFamily="34" charset="0"/>
                      </a:endParaRPr>
                    </a:p>
                  </a:txBody>
                  <a:tcPr marT="27449" marB="2744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710">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Solvent A</a:t>
                      </a:r>
                      <a:endParaRPr kumimoji="0" lang="en-US" sz="2000" b="0" i="0" u="none" strike="noStrike" cap="none" normalizeH="0" baseline="0">
                        <a:ln>
                          <a:noFill/>
                        </a:ln>
                        <a:solidFill>
                          <a:schemeClr val="tx1"/>
                        </a:solidFill>
                        <a:effectLst/>
                        <a:latin typeface="Arial" pitchFamily="34" charset="0"/>
                      </a:endParaRPr>
                    </a:p>
                  </a:txBody>
                  <a:tcPr marT="45749" marB="4574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a:t>
                      </a:r>
                    </a:p>
                  </a:txBody>
                  <a:tcPr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=10.03</a:t>
                      </a:r>
                    </a:p>
                  </a:txBody>
                  <a:tcPr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s</a:t>
                      </a:r>
                      <a:r>
                        <a:rPr kumimoji="0" lang="en-US" sz="1800" b="0" i="0" u="none" strike="noStrike" cap="none" normalizeH="0" baseline="-25000">
                          <a:ln>
                            <a:noFill/>
                          </a:ln>
                          <a:solidFill>
                            <a:schemeClr val="tx1"/>
                          </a:solidFill>
                          <a:effectLst/>
                          <a:latin typeface="Arial" pitchFamily="34" charset="0"/>
                        </a:rPr>
                        <a:t>1</a:t>
                      </a:r>
                      <a:r>
                        <a:rPr kumimoji="0" lang="en-US" sz="1800" b="0" i="0" u="none" strike="noStrike" cap="none" normalizeH="0" baseline="0">
                          <a:ln>
                            <a:noFill/>
                          </a:ln>
                          <a:solidFill>
                            <a:schemeClr val="tx1"/>
                          </a:solidFill>
                          <a:effectLst/>
                          <a:latin typeface="Arial" pitchFamily="34" charset="0"/>
                        </a:rPr>
                        <a:t>=1.10</a:t>
                      </a:r>
                      <a:endParaRPr kumimoji="0" lang="en-US" sz="2000" b="0" i="0" u="none" strike="noStrike" cap="none" normalizeH="0" baseline="0">
                        <a:ln>
                          <a:noFill/>
                        </a:ln>
                        <a:solidFill>
                          <a:schemeClr val="tx1"/>
                        </a:solidFill>
                        <a:effectLst/>
                        <a:latin typeface="Arial" pitchFamily="34" charset="0"/>
                      </a:endParaRPr>
                    </a:p>
                  </a:txBody>
                  <a:tcPr marT="45749" marB="4574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0122">
                <a:tc>
                  <a:txBody>
                    <a:bodyPr/>
                    <a:lstStyle/>
                    <a:p>
                      <a:pPr marL="0" marR="0" lvl="0" indent="0" algn="l" defTabSz="914400" rtl="0" eaLnBrk="0" fontAlgn="base" latinLnBrk="0" hangingPunct="0">
                        <a:lnSpc>
                          <a:spcPct val="100000"/>
                        </a:lnSpc>
                        <a:spcBef>
                          <a:spcPct val="5000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Cyclohexanone</a:t>
                      </a:r>
                      <a:endParaRPr kumimoji="0" lang="en-US" sz="2000" b="0" i="0" u="none" strike="noStrike" cap="none" normalizeH="0" baseline="0">
                        <a:ln>
                          <a:noFill/>
                        </a:ln>
                        <a:solidFill>
                          <a:schemeClr val="tx1"/>
                        </a:solidFill>
                        <a:effectLst/>
                        <a:latin typeface="Arial" pitchFamily="34" charset="0"/>
                      </a:endParaRPr>
                    </a:p>
                  </a:txBody>
                  <a:tcPr marT="45749" marB="4574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n</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=10</a:t>
                      </a:r>
                    </a:p>
                  </a:txBody>
                  <a:tcPr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a:ln>
                            <a:noFill/>
                          </a:ln>
                          <a:solidFill>
                            <a:schemeClr val="tx1"/>
                          </a:solidFill>
                          <a:effectLst/>
                          <a:latin typeface="Arial" pitchFamily="34" charset="0"/>
                        </a:rPr>
                        <a:t>xbar</a:t>
                      </a:r>
                      <a:r>
                        <a:rPr kumimoji="0" lang="en-US" sz="1800" b="0" i="0" u="none" strike="noStrike" cap="none" normalizeH="0" baseline="-25000">
                          <a:ln>
                            <a:noFill/>
                          </a:ln>
                          <a:solidFill>
                            <a:schemeClr val="tx1"/>
                          </a:solidFill>
                          <a:effectLst/>
                          <a:latin typeface="Arial" pitchFamily="34" charset="0"/>
                        </a:rPr>
                        <a:t>2</a:t>
                      </a:r>
                      <a:r>
                        <a:rPr kumimoji="0" lang="en-US" sz="1800" b="0" i="0" u="none" strike="noStrike" cap="none" normalizeH="0" baseline="0">
                          <a:ln>
                            <a:noFill/>
                          </a:ln>
                          <a:solidFill>
                            <a:schemeClr val="tx1"/>
                          </a:solidFill>
                          <a:effectLst/>
                          <a:latin typeface="Arial" pitchFamily="34" charset="0"/>
                        </a:rPr>
                        <a:t>=9.85</a:t>
                      </a:r>
                      <a:endParaRPr kumimoji="0" lang="en-US" sz="2000" b="0" i="0" u="none" strike="noStrike" cap="none" normalizeH="0" baseline="0">
                        <a:ln>
                          <a:noFill/>
                        </a:ln>
                        <a:solidFill>
                          <a:schemeClr val="tx1"/>
                        </a:solidFill>
                        <a:effectLst/>
                        <a:latin typeface="Arial" pitchFamily="34" charset="0"/>
                      </a:endParaRPr>
                    </a:p>
                  </a:txBody>
                  <a:tcPr marT="45749" marB="4574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Arial" pitchFamily="34" charset="0"/>
                        </a:rPr>
                        <a:t>s</a:t>
                      </a:r>
                      <a:r>
                        <a:rPr kumimoji="0" lang="en-US" sz="1800" b="0" i="0" u="none" strike="noStrike" cap="none" normalizeH="0" baseline="-25000" dirty="0">
                          <a:ln>
                            <a:noFill/>
                          </a:ln>
                          <a:solidFill>
                            <a:schemeClr val="tx1"/>
                          </a:solidFill>
                          <a:effectLst/>
                          <a:latin typeface="Arial" pitchFamily="34" charset="0"/>
                        </a:rPr>
                        <a:t>2</a:t>
                      </a:r>
                      <a:r>
                        <a:rPr kumimoji="0" lang="en-US" sz="1800" b="0" i="0" u="none" strike="noStrike" cap="none" normalizeH="0" baseline="0" dirty="0">
                          <a:ln>
                            <a:noFill/>
                          </a:ln>
                          <a:solidFill>
                            <a:schemeClr val="tx1"/>
                          </a:solidFill>
                          <a:effectLst/>
                          <a:latin typeface="Arial" pitchFamily="34" charset="0"/>
                        </a:rPr>
                        <a:t>=1.24</a:t>
                      </a:r>
                      <a:endParaRPr kumimoji="0" lang="en-US" sz="2000" b="0" i="0" u="none" strike="noStrike" cap="none" normalizeH="0" baseline="0" dirty="0">
                        <a:ln>
                          <a:noFill/>
                        </a:ln>
                        <a:solidFill>
                          <a:schemeClr val="tx1"/>
                        </a:solidFill>
                        <a:effectLst/>
                        <a:latin typeface="Arial" pitchFamily="34" charset="0"/>
                      </a:endParaRPr>
                    </a:p>
                  </a:txBody>
                  <a:tcPr marT="45749" marB="4574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474" name="Object 25">
            <a:extLst>
              <a:ext uri="{FF2B5EF4-FFF2-40B4-BE49-F238E27FC236}">
                <a16:creationId xmlns:a16="http://schemas.microsoft.com/office/drawing/2014/main" id="{2C3B212D-CDD5-41D5-8A7A-4EBD11D8398E}"/>
              </a:ext>
            </a:extLst>
          </p:cNvPr>
          <p:cNvGraphicFramePr>
            <a:graphicFrameLocks noChangeAspect="1"/>
          </p:cNvGraphicFramePr>
          <p:nvPr/>
        </p:nvGraphicFramePr>
        <p:xfrm>
          <a:off x="1177925" y="3228975"/>
          <a:ext cx="6621463" cy="3052763"/>
        </p:xfrm>
        <a:graphic>
          <a:graphicData uri="http://schemas.openxmlformats.org/presentationml/2006/ole">
            <mc:AlternateContent xmlns:mc="http://schemas.openxmlformats.org/markup-compatibility/2006">
              <mc:Choice xmlns:v="urn:schemas-microsoft-com:vml" Requires="v">
                <p:oleObj spid="_x0000_s104477" name="Equation" r:id="rId3" imgW="3975100" imgH="1828800" progId="Equation.3">
                  <p:embed/>
                </p:oleObj>
              </mc:Choice>
              <mc:Fallback>
                <p:oleObj name="Equation" r:id="rId3" imgW="3975100" imgH="18288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925" y="3228975"/>
                        <a:ext cx="6621463" cy="3052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75" name="Text Box 31">
            <a:extLst>
              <a:ext uri="{FF2B5EF4-FFF2-40B4-BE49-F238E27FC236}">
                <a16:creationId xmlns:a16="http://schemas.microsoft.com/office/drawing/2014/main" id="{005A48C3-4CF0-40A9-AEE7-EF14FF418D5F}"/>
              </a:ext>
            </a:extLst>
          </p:cNvPr>
          <p:cNvSpPr txBox="1">
            <a:spLocks noChangeArrowheads="1"/>
          </p:cNvSpPr>
          <p:nvPr/>
        </p:nvSpPr>
        <p:spPr bwMode="auto">
          <a:xfrm>
            <a:off x="457200" y="1066800"/>
            <a:ext cx="85201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A two sample t-test determines if two populations have different means.  The corresponding confidence interval estimates the difference in means.</a:t>
            </a:r>
            <a:br>
              <a:rPr lang="en-US" altLang="en-US" sz="2000">
                <a:latin typeface="Arial" panose="020B0604020202020204" pitchFamily="34" charset="0"/>
              </a:rPr>
            </a:br>
            <a:r>
              <a:rPr lang="en-US" altLang="en-US" sz="2000">
                <a:latin typeface="Arial" panose="020B0604020202020204" pitchFamily="34" charset="0"/>
              </a:rPr>
              <a:t>A 100*(1-</a:t>
            </a:r>
            <a:r>
              <a:rPr lang="el-GR" altLang="en-US" sz="2000">
                <a:latin typeface="Arial" panose="020B0604020202020204" pitchFamily="34" charset="0"/>
              </a:rPr>
              <a:t>α</a:t>
            </a:r>
            <a:r>
              <a:rPr lang="en-US" altLang="en-US" sz="2000">
                <a:latin typeface="Arial" panose="020B0604020202020204" pitchFamily="34" charset="0"/>
              </a:rPr>
              <a:t>/2)% confidence interval for the difference in means is given by:</a:t>
            </a:r>
          </a:p>
        </p:txBody>
      </p:sp>
      <p:sp>
        <p:nvSpPr>
          <p:cNvPr id="104476" name="Footer Placeholder 1">
            <a:extLst>
              <a:ext uri="{FF2B5EF4-FFF2-40B4-BE49-F238E27FC236}">
                <a16:creationId xmlns:a16="http://schemas.microsoft.com/office/drawing/2014/main" id="{1BB9B2C4-728A-46D7-BFC9-72D5A893407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71C1696C-3A78-4018-9F34-4F7B25109108}"/>
              </a:ext>
            </a:extLst>
          </p:cNvPr>
          <p:cNvSpPr>
            <a:spLocks noGrp="1" noChangeArrowheads="1"/>
          </p:cNvSpPr>
          <p:nvPr>
            <p:ph type="title"/>
          </p:nvPr>
        </p:nvSpPr>
        <p:spPr>
          <a:xfrm>
            <a:off x="425450" y="350838"/>
            <a:ext cx="8229600" cy="563562"/>
          </a:xfrm>
        </p:spPr>
        <p:txBody>
          <a:bodyPr/>
          <a:lstStyle/>
          <a:p>
            <a:pPr eaLnBrk="1" hangingPunct="1"/>
            <a:r>
              <a:rPr lang="en-US" altLang="en-US"/>
              <a:t>C.I. for Difference in Means – Unequal Variances</a:t>
            </a:r>
          </a:p>
        </p:txBody>
      </p:sp>
      <p:sp>
        <p:nvSpPr>
          <p:cNvPr id="105475" name="Slide Number Placeholder 2">
            <a:extLst>
              <a:ext uri="{FF2B5EF4-FFF2-40B4-BE49-F238E27FC236}">
                <a16:creationId xmlns:a16="http://schemas.microsoft.com/office/drawing/2014/main" id="{BFB88EB5-CCFA-42F1-AE47-4F02C30BDA8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E086F1C-E8BE-4E88-99D8-EBEC54B79067}" type="slidenum">
              <a:rPr lang="en-US" altLang="en-US" sz="800">
                <a:solidFill>
                  <a:schemeClr val="bg1"/>
                </a:solidFill>
                <a:latin typeface="Arial" panose="020B0604020202020204" pitchFamily="34" charset="0"/>
              </a:rPr>
              <a:pPr eaLnBrk="1" hangingPunct="1">
                <a:spcBef>
                  <a:spcPct val="0"/>
                </a:spcBef>
                <a:spcAft>
                  <a:spcPct val="40000"/>
                </a:spcAft>
                <a:buFontTx/>
                <a:buNone/>
              </a:pPr>
              <a:t>63</a:t>
            </a:fld>
            <a:endParaRPr lang="en-US" altLang="en-US" sz="800">
              <a:solidFill>
                <a:schemeClr val="bg1"/>
              </a:solidFill>
              <a:latin typeface="Arial" panose="020B0604020202020204" pitchFamily="34" charset="0"/>
            </a:endParaRPr>
          </a:p>
        </p:txBody>
      </p:sp>
      <p:graphicFrame>
        <p:nvGraphicFramePr>
          <p:cNvPr id="105476" name="Object 25">
            <a:extLst>
              <a:ext uri="{FF2B5EF4-FFF2-40B4-BE49-F238E27FC236}">
                <a16:creationId xmlns:a16="http://schemas.microsoft.com/office/drawing/2014/main" id="{680119FE-86EA-446F-8273-462BCEE6BD9E}"/>
              </a:ext>
            </a:extLst>
          </p:cNvPr>
          <p:cNvGraphicFramePr>
            <a:graphicFrameLocks noChangeAspect="1"/>
          </p:cNvGraphicFramePr>
          <p:nvPr/>
        </p:nvGraphicFramePr>
        <p:xfrm>
          <a:off x="533400" y="1976438"/>
          <a:ext cx="7239000" cy="2138362"/>
        </p:xfrm>
        <a:graphic>
          <a:graphicData uri="http://schemas.openxmlformats.org/presentationml/2006/ole">
            <mc:AlternateContent xmlns:mc="http://schemas.openxmlformats.org/markup-compatibility/2006">
              <mc:Choice xmlns:v="urn:schemas-microsoft-com:vml" Requires="v">
                <p:oleObj spid="_x0000_s105480" name="Equation" r:id="rId3" imgW="3441700" imgH="1016000" progId="Equation.3">
                  <p:embed/>
                </p:oleObj>
              </mc:Choice>
              <mc:Fallback>
                <p:oleObj name="Equation" r:id="rId3" imgW="3441700" imgH="10160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76438"/>
                        <a:ext cx="7239000" cy="2138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77" name="Text Box 26">
            <a:extLst>
              <a:ext uri="{FF2B5EF4-FFF2-40B4-BE49-F238E27FC236}">
                <a16:creationId xmlns:a16="http://schemas.microsoft.com/office/drawing/2014/main" id="{A8C79369-E28B-4502-A55A-9CBF74395A5E}"/>
              </a:ext>
            </a:extLst>
          </p:cNvPr>
          <p:cNvSpPr txBox="1">
            <a:spLocks noChangeArrowheads="1"/>
          </p:cNvSpPr>
          <p:nvPr/>
        </p:nvSpPr>
        <p:spPr bwMode="auto">
          <a:xfrm>
            <a:off x="457200" y="1066800"/>
            <a:ext cx="8520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If the standard deviations of the two groups are significantly different, then the confidence interval is given by:</a:t>
            </a:r>
          </a:p>
        </p:txBody>
      </p:sp>
      <p:sp>
        <p:nvSpPr>
          <p:cNvPr id="105478" name="Text Box 27">
            <a:extLst>
              <a:ext uri="{FF2B5EF4-FFF2-40B4-BE49-F238E27FC236}">
                <a16:creationId xmlns:a16="http://schemas.microsoft.com/office/drawing/2014/main" id="{CBA6C77A-54B7-4664-A3D9-4A05526D4E0D}"/>
              </a:ext>
            </a:extLst>
          </p:cNvPr>
          <p:cNvSpPr txBox="1">
            <a:spLocks noChangeArrowheads="1"/>
          </p:cNvSpPr>
          <p:nvPr/>
        </p:nvSpPr>
        <p:spPr bwMode="auto">
          <a:xfrm>
            <a:off x="533400" y="4953000"/>
            <a:ext cx="73548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50000"/>
              </a:spcBef>
              <a:spcAft>
                <a:spcPct val="50000"/>
              </a:spcAft>
              <a:buFontTx/>
              <a:buNone/>
            </a:pPr>
            <a:r>
              <a:rPr lang="en-US" altLang="en-US" sz="2000">
                <a:latin typeface="Arial" panose="020B0604020202020204" pitchFamily="34" charset="0"/>
              </a:rPr>
              <a:t>Unless the standard deviations are substantially different, there is not much effect on the confidence interval.</a:t>
            </a:r>
          </a:p>
        </p:txBody>
      </p:sp>
      <p:sp>
        <p:nvSpPr>
          <p:cNvPr id="105479" name="Footer Placeholder 1">
            <a:extLst>
              <a:ext uri="{FF2B5EF4-FFF2-40B4-BE49-F238E27FC236}">
                <a16:creationId xmlns:a16="http://schemas.microsoft.com/office/drawing/2014/main" id="{719D3EE3-1F75-4D13-9ADE-3D122B1715D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41DA3F51-F5A7-4AAE-958F-C738D1EF4A29}"/>
              </a:ext>
            </a:extLst>
          </p:cNvPr>
          <p:cNvSpPr>
            <a:spLocks noGrp="1" noChangeArrowheads="1"/>
          </p:cNvSpPr>
          <p:nvPr>
            <p:ph type="title"/>
          </p:nvPr>
        </p:nvSpPr>
        <p:spPr/>
        <p:txBody>
          <a:bodyPr/>
          <a:lstStyle/>
          <a:p>
            <a:pPr eaLnBrk="1" hangingPunct="1"/>
            <a:r>
              <a:rPr lang="en-US" altLang="en-US"/>
              <a:t>Exercise: Two-Sample t-test</a:t>
            </a:r>
          </a:p>
        </p:txBody>
      </p:sp>
      <p:sp>
        <p:nvSpPr>
          <p:cNvPr id="106499" name="Slide Number Placeholder 3">
            <a:extLst>
              <a:ext uri="{FF2B5EF4-FFF2-40B4-BE49-F238E27FC236}">
                <a16:creationId xmlns:a16="http://schemas.microsoft.com/office/drawing/2014/main" id="{3ABD901D-87C2-4D0D-9AE2-A8F1C8B970DC}"/>
              </a:ext>
            </a:extLst>
          </p:cNvPr>
          <p:cNvSpPr>
            <a:spLocks noGrp="1"/>
          </p:cNvSpPr>
          <p:nvPr>
            <p:ph type="sldNum" sz="quarter" idx="11"/>
          </p:nvPr>
        </p:nvSpPr>
        <p:spPr>
          <a:xfrm>
            <a:off x="8423275" y="6618288"/>
            <a:ext cx="423863" cy="160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BD2DD164-0BC1-427B-A302-5BE2A594FFE0}" type="slidenum">
              <a:rPr lang="en-US" altLang="en-US" sz="800">
                <a:solidFill>
                  <a:schemeClr val="bg1"/>
                </a:solidFill>
                <a:latin typeface="Arial" panose="020B0604020202020204" pitchFamily="34" charset="0"/>
              </a:rPr>
              <a:pPr eaLnBrk="1" hangingPunct="1">
                <a:spcBef>
                  <a:spcPct val="0"/>
                </a:spcBef>
                <a:spcAft>
                  <a:spcPct val="40000"/>
                </a:spcAft>
                <a:buFontTx/>
                <a:buNone/>
              </a:pPr>
              <a:t>64</a:t>
            </a:fld>
            <a:endParaRPr lang="en-US" altLang="en-US" sz="800">
              <a:solidFill>
                <a:schemeClr val="bg1"/>
              </a:solidFill>
              <a:latin typeface="Arial" panose="020B0604020202020204" pitchFamily="34" charset="0"/>
            </a:endParaRPr>
          </a:p>
        </p:txBody>
      </p:sp>
      <p:sp>
        <p:nvSpPr>
          <p:cNvPr id="106500" name="Text Box 4">
            <a:extLst>
              <a:ext uri="{FF2B5EF4-FFF2-40B4-BE49-F238E27FC236}">
                <a16:creationId xmlns:a16="http://schemas.microsoft.com/office/drawing/2014/main" id="{A4BF2C75-983F-4C27-9498-A9763E1CBE4B}"/>
              </a:ext>
            </a:extLst>
          </p:cNvPr>
          <p:cNvSpPr txBox="1">
            <a:spLocks noChangeArrowheads="1"/>
          </p:cNvSpPr>
          <p:nvPr/>
        </p:nvSpPr>
        <p:spPr bwMode="auto">
          <a:xfrm>
            <a:off x="460375" y="1106488"/>
            <a:ext cx="8269288"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marL="457200" indent="-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Char char="•"/>
            </a:pPr>
            <a:r>
              <a:rPr lang="en-US" altLang="en-US" sz="2000">
                <a:latin typeface="Arial" panose="020B0604020202020204" pitchFamily="34" charset="0"/>
              </a:rPr>
              <a:t>It was suspected that the Dial-a-Flo (DAF) welders were not consistent with each other for to average breaking torque.  8 samples were collected from welders #1 and #2.  The samples were made from parts randomly selected from a tray of components and measured for torque.</a:t>
            </a:r>
            <a:br>
              <a:rPr lang="en-US" altLang="en-US" sz="2000">
                <a:latin typeface="Arial" panose="020B0604020202020204" pitchFamily="34" charset="0"/>
              </a:rPr>
            </a:br>
            <a:br>
              <a:rPr lang="en-US" altLang="en-US" sz="2000">
                <a:latin typeface="Arial" panose="020B0604020202020204" pitchFamily="34" charset="0"/>
              </a:rPr>
            </a:br>
            <a:r>
              <a:rPr lang="en-US" altLang="en-US" sz="2000" u="sng">
                <a:latin typeface="Arial" panose="020B0604020202020204" pitchFamily="34" charset="0"/>
              </a:rPr>
              <a:t>DAF Welder #1</a:t>
            </a:r>
            <a:r>
              <a:rPr lang="en-US" altLang="en-US" sz="2000">
                <a:latin typeface="Arial" panose="020B0604020202020204" pitchFamily="34" charset="0"/>
              </a:rPr>
              <a:t>      </a:t>
            </a:r>
            <a:r>
              <a:rPr lang="en-US" altLang="en-US" sz="2000" u="sng">
                <a:latin typeface="Arial" panose="020B0604020202020204" pitchFamily="34" charset="0"/>
              </a:rPr>
              <a:t>DAF Welder #2 </a:t>
            </a:r>
          </a:p>
          <a:p>
            <a:pPr eaLnBrk="1" hangingPunct="1">
              <a:spcBef>
                <a:spcPct val="0"/>
              </a:spcBef>
              <a:spcAft>
                <a:spcPct val="40000"/>
              </a:spcAft>
              <a:buFontTx/>
              <a:buNone/>
            </a:pPr>
            <a:r>
              <a:rPr lang="en-US" altLang="en-US" sz="2000">
                <a:latin typeface="Arial" panose="020B0604020202020204" pitchFamily="34" charset="0"/>
              </a:rPr>
              <a:t>		5      		9</a:t>
            </a:r>
            <a:br>
              <a:rPr lang="en-US" altLang="en-US" sz="2000">
                <a:latin typeface="Arial" panose="020B0604020202020204" pitchFamily="34" charset="0"/>
              </a:rPr>
            </a:br>
            <a:r>
              <a:rPr lang="en-US" altLang="en-US" sz="2000">
                <a:latin typeface="Arial" panose="020B0604020202020204" pitchFamily="34" charset="0"/>
              </a:rPr>
              <a:t>	7      		8</a:t>
            </a:r>
            <a:br>
              <a:rPr lang="en-US" altLang="en-US" sz="2000">
                <a:latin typeface="Arial" panose="020B0604020202020204" pitchFamily="34" charset="0"/>
              </a:rPr>
            </a:br>
            <a:r>
              <a:rPr lang="en-US" altLang="en-US" sz="2000">
                <a:latin typeface="Arial" panose="020B0604020202020204" pitchFamily="34" charset="0"/>
              </a:rPr>
              <a:t>	6      		6</a:t>
            </a:r>
            <a:br>
              <a:rPr lang="en-US" altLang="en-US" sz="2000">
                <a:latin typeface="Arial" panose="020B0604020202020204" pitchFamily="34" charset="0"/>
              </a:rPr>
            </a:br>
            <a:r>
              <a:rPr lang="en-US" altLang="en-US" sz="2000">
                <a:latin typeface="Arial" panose="020B0604020202020204" pitchFamily="34" charset="0"/>
              </a:rPr>
              <a:t>	5      		7</a:t>
            </a:r>
            <a:br>
              <a:rPr lang="en-US" altLang="en-US" sz="2000">
                <a:latin typeface="Arial" panose="020B0604020202020204" pitchFamily="34" charset="0"/>
              </a:rPr>
            </a:br>
            <a:r>
              <a:rPr lang="en-US" altLang="en-US" sz="2000">
                <a:latin typeface="Arial" panose="020B0604020202020204" pitchFamily="34" charset="0"/>
              </a:rPr>
              <a:t>	7           		6</a:t>
            </a:r>
            <a:br>
              <a:rPr lang="en-US" altLang="en-US" sz="2000">
                <a:latin typeface="Arial" panose="020B0604020202020204" pitchFamily="34" charset="0"/>
              </a:rPr>
            </a:br>
            <a:r>
              <a:rPr lang="en-US" altLang="en-US" sz="2000">
                <a:latin typeface="Arial" panose="020B0604020202020204" pitchFamily="34" charset="0"/>
              </a:rPr>
              <a:t>	6           		9</a:t>
            </a:r>
            <a:br>
              <a:rPr lang="en-US" altLang="en-US" sz="2000">
                <a:latin typeface="Arial" panose="020B0604020202020204" pitchFamily="34" charset="0"/>
              </a:rPr>
            </a:br>
            <a:r>
              <a:rPr lang="en-US" altLang="en-US" sz="2000">
                <a:latin typeface="Arial" panose="020B0604020202020204" pitchFamily="34" charset="0"/>
              </a:rPr>
              <a:t>	5           		6</a:t>
            </a:r>
            <a:br>
              <a:rPr lang="en-US" altLang="en-US" sz="2000">
                <a:latin typeface="Arial" panose="020B0604020202020204" pitchFamily="34" charset="0"/>
              </a:rPr>
            </a:br>
            <a:r>
              <a:rPr lang="en-US" altLang="en-US" sz="2000">
                <a:latin typeface="Arial" panose="020B0604020202020204" pitchFamily="34" charset="0"/>
              </a:rPr>
              <a:t>	5           		8</a:t>
            </a:r>
            <a:br>
              <a:rPr lang="en-US" altLang="en-US" sz="2000">
                <a:latin typeface="Arial" panose="020B0604020202020204" pitchFamily="34" charset="0"/>
              </a:rPr>
            </a:br>
            <a:br>
              <a:rPr lang="en-US" altLang="en-US" sz="2000">
                <a:latin typeface="Arial" panose="020B0604020202020204" pitchFamily="34" charset="0"/>
              </a:rPr>
            </a:br>
            <a:r>
              <a:rPr lang="en-US" altLang="en-US" sz="2000">
                <a:latin typeface="Arial" panose="020B0604020202020204" pitchFamily="34" charset="0"/>
              </a:rPr>
              <a:t>1. Is there a significant difference in welder means?</a:t>
            </a:r>
            <a:br>
              <a:rPr lang="en-US" altLang="en-US" sz="2000">
                <a:latin typeface="Arial" panose="020B0604020202020204" pitchFamily="34" charset="0"/>
              </a:rPr>
            </a:br>
            <a:r>
              <a:rPr lang="en-US" altLang="en-US" sz="2000">
                <a:latin typeface="Arial" panose="020B0604020202020204" pitchFamily="34" charset="0"/>
              </a:rPr>
              <a:t>2. What is the 95% confidence interval for the difference in means?</a:t>
            </a:r>
          </a:p>
        </p:txBody>
      </p:sp>
      <p:pic>
        <p:nvPicPr>
          <p:cNvPr id="106501" name="Picture 5" descr="Activity">
            <a:extLst>
              <a:ext uri="{FF2B5EF4-FFF2-40B4-BE49-F238E27FC236}">
                <a16:creationId xmlns:a16="http://schemas.microsoft.com/office/drawing/2014/main" id="{4C1A553D-2559-48B7-84FF-C04C2E65F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1">
            <a:extLst>
              <a:ext uri="{FF2B5EF4-FFF2-40B4-BE49-F238E27FC236}">
                <a16:creationId xmlns:a16="http://schemas.microsoft.com/office/drawing/2014/main" id="{038C0513-6E02-412C-85BA-E489DA5C834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9C7B062E-F1FB-4FA4-BF3D-07987D45AFCF}"/>
              </a:ext>
            </a:extLst>
          </p:cNvPr>
          <p:cNvSpPr>
            <a:spLocks noGrp="1" noChangeArrowheads="1"/>
          </p:cNvSpPr>
          <p:nvPr>
            <p:ph type="title"/>
          </p:nvPr>
        </p:nvSpPr>
        <p:spPr/>
        <p:txBody>
          <a:bodyPr/>
          <a:lstStyle/>
          <a:p>
            <a:pPr eaLnBrk="1" hangingPunct="1"/>
            <a:r>
              <a:rPr lang="en-US" altLang="en-US"/>
              <a:t>Paired data</a:t>
            </a:r>
          </a:p>
        </p:txBody>
      </p:sp>
      <p:sp>
        <p:nvSpPr>
          <p:cNvPr id="107523" name="Slide Number Placeholder 2">
            <a:extLst>
              <a:ext uri="{FF2B5EF4-FFF2-40B4-BE49-F238E27FC236}">
                <a16:creationId xmlns:a16="http://schemas.microsoft.com/office/drawing/2014/main" id="{3BFE6AE9-E3F4-414B-9278-DC43BAF57FAB}"/>
              </a:ext>
            </a:extLst>
          </p:cNvPr>
          <p:cNvSpPr>
            <a:spLocks noGrp="1"/>
          </p:cNvSpPr>
          <p:nvPr>
            <p:ph type="sldNum" sz="quarter" idx="11"/>
          </p:nvPr>
        </p:nvSpPr>
        <p:spPr>
          <a:xfrm>
            <a:off x="8482013" y="6629400"/>
            <a:ext cx="357187" cy="149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73003E7D-09D5-4F9C-8664-78A38A6D5BCF}" type="slidenum">
              <a:rPr lang="en-US" altLang="en-US" sz="800">
                <a:solidFill>
                  <a:schemeClr val="bg1"/>
                </a:solidFill>
                <a:latin typeface="Arial" panose="020B0604020202020204" pitchFamily="34" charset="0"/>
              </a:rPr>
              <a:pPr eaLnBrk="1" hangingPunct="1">
                <a:spcBef>
                  <a:spcPct val="0"/>
                </a:spcBef>
                <a:spcAft>
                  <a:spcPct val="40000"/>
                </a:spcAft>
                <a:buFontTx/>
                <a:buNone/>
              </a:pPr>
              <a:t>65</a:t>
            </a:fld>
            <a:endParaRPr lang="en-US" altLang="en-US" sz="800">
              <a:solidFill>
                <a:schemeClr val="bg1"/>
              </a:solidFill>
              <a:latin typeface="Arial" panose="020B0604020202020204" pitchFamily="34" charset="0"/>
            </a:endParaRPr>
          </a:p>
        </p:txBody>
      </p:sp>
      <p:sp>
        <p:nvSpPr>
          <p:cNvPr id="107524" name="Rectangle 3">
            <a:extLst>
              <a:ext uri="{FF2B5EF4-FFF2-40B4-BE49-F238E27FC236}">
                <a16:creationId xmlns:a16="http://schemas.microsoft.com/office/drawing/2014/main" id="{27347680-99DA-4436-BB38-349820BE3AAE}"/>
              </a:ext>
            </a:extLst>
          </p:cNvPr>
          <p:cNvSpPr>
            <a:spLocks noChangeArrowheads="1"/>
          </p:cNvSpPr>
          <p:nvPr/>
        </p:nvSpPr>
        <p:spPr bwMode="auto">
          <a:xfrm>
            <a:off x="393700" y="974725"/>
            <a:ext cx="84582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To compare seal strength consistency from the left side of a package to the right side, 10 packages were selected and an instron test performed for one inch segments cut from the left and right sides of the package. </a:t>
            </a:r>
          </a:p>
          <a:p>
            <a:pPr>
              <a:lnSpc>
                <a:spcPct val="100000"/>
              </a:lnSpc>
              <a:spcBef>
                <a:spcPct val="50000"/>
              </a:spcBef>
              <a:buFontTx/>
              <a:buNone/>
            </a:pPr>
            <a:r>
              <a:rPr lang="en-US" altLang="en-US" sz="2000">
                <a:latin typeface="Arial" panose="020B0604020202020204" pitchFamily="34" charset="0"/>
              </a:rPr>
              <a:t>The engineer performed a two-sample t-test.  Is there a difference between the left and right sides in average strength?</a:t>
            </a:r>
          </a:p>
          <a:p>
            <a:pPr>
              <a:lnSpc>
                <a:spcPct val="100000"/>
              </a:lnSpc>
              <a:spcBef>
                <a:spcPct val="50000"/>
              </a:spcBef>
              <a:buFontTx/>
              <a:buNone/>
            </a:pPr>
            <a:r>
              <a:rPr lang="en-US" altLang="en-US" sz="2000">
                <a:latin typeface="Arial" panose="020B0604020202020204" pitchFamily="34" charset="0"/>
              </a:rPr>
              <a:t>Pkg	Left      Right</a:t>
            </a:r>
            <a:br>
              <a:rPr lang="en-US" altLang="en-US" sz="2000">
                <a:latin typeface="Arial" panose="020B0604020202020204" pitchFamily="34" charset="0"/>
              </a:rPr>
            </a:br>
            <a:r>
              <a:rPr lang="en-US" altLang="en-US" sz="2000">
                <a:latin typeface="Arial" panose="020B0604020202020204" pitchFamily="34" charset="0"/>
              </a:rPr>
              <a:t>1	2.3       2.5</a:t>
            </a:r>
            <a:br>
              <a:rPr lang="en-US" altLang="en-US" sz="2000">
                <a:latin typeface="Arial" panose="020B0604020202020204" pitchFamily="34" charset="0"/>
              </a:rPr>
            </a:br>
            <a:r>
              <a:rPr lang="en-US" altLang="en-US" sz="2000">
                <a:latin typeface="Arial" panose="020B0604020202020204" pitchFamily="34" charset="0"/>
              </a:rPr>
              <a:t>2       	1.7       1.9</a:t>
            </a:r>
            <a:br>
              <a:rPr lang="en-US" altLang="en-US" sz="2000">
                <a:latin typeface="Arial" panose="020B0604020202020204" pitchFamily="34" charset="0"/>
              </a:rPr>
            </a:br>
            <a:r>
              <a:rPr lang="en-US" altLang="en-US" sz="2000">
                <a:latin typeface="Arial" panose="020B0604020202020204" pitchFamily="34" charset="0"/>
              </a:rPr>
              <a:t>3       	3.2       3.2</a:t>
            </a:r>
            <a:br>
              <a:rPr lang="en-US" altLang="en-US" sz="2000">
                <a:latin typeface="Arial" panose="020B0604020202020204" pitchFamily="34" charset="0"/>
              </a:rPr>
            </a:br>
            <a:r>
              <a:rPr lang="en-US" altLang="en-US" sz="2000">
                <a:latin typeface="Arial" panose="020B0604020202020204" pitchFamily="34" charset="0"/>
              </a:rPr>
              <a:t>4       	1.9       2.4</a:t>
            </a:r>
            <a:br>
              <a:rPr lang="en-US" altLang="en-US" sz="2000">
                <a:latin typeface="Arial" panose="020B0604020202020204" pitchFamily="34" charset="0"/>
              </a:rPr>
            </a:br>
            <a:r>
              <a:rPr lang="en-US" altLang="en-US" sz="2000">
                <a:latin typeface="Arial" panose="020B0604020202020204" pitchFamily="34" charset="0"/>
              </a:rPr>
              <a:t>5       	2.3       2.6</a:t>
            </a:r>
            <a:br>
              <a:rPr lang="en-US" altLang="en-US" sz="2000">
                <a:latin typeface="Arial" panose="020B0604020202020204" pitchFamily="34" charset="0"/>
              </a:rPr>
            </a:br>
            <a:r>
              <a:rPr lang="en-US" altLang="en-US" sz="2000">
                <a:latin typeface="Arial" panose="020B0604020202020204" pitchFamily="34" charset="0"/>
              </a:rPr>
              <a:t>6       	1.9       2.0</a:t>
            </a:r>
            <a:br>
              <a:rPr lang="en-US" altLang="en-US" sz="2000">
                <a:latin typeface="Arial" panose="020B0604020202020204" pitchFamily="34" charset="0"/>
              </a:rPr>
            </a:br>
            <a:r>
              <a:rPr lang="en-US" altLang="en-US" sz="2000">
                <a:latin typeface="Arial" panose="020B0604020202020204" pitchFamily="34" charset="0"/>
              </a:rPr>
              <a:t>7       	1.5       1.6</a:t>
            </a:r>
            <a:br>
              <a:rPr lang="en-US" altLang="en-US" sz="2000">
                <a:latin typeface="Arial" panose="020B0604020202020204" pitchFamily="34" charset="0"/>
              </a:rPr>
            </a:br>
            <a:r>
              <a:rPr lang="en-US" altLang="en-US" sz="2000">
                <a:latin typeface="Arial" panose="020B0604020202020204" pitchFamily="34" charset="0"/>
              </a:rPr>
              <a:t>8       	2.9       3.3</a:t>
            </a:r>
            <a:br>
              <a:rPr lang="en-US" altLang="en-US" sz="2000">
                <a:latin typeface="Arial" panose="020B0604020202020204" pitchFamily="34" charset="0"/>
              </a:rPr>
            </a:br>
            <a:r>
              <a:rPr lang="en-US" altLang="en-US" sz="2000">
                <a:latin typeface="Arial" panose="020B0604020202020204" pitchFamily="34" charset="0"/>
              </a:rPr>
              <a:t>9       	2.4       2.3</a:t>
            </a:r>
            <a:br>
              <a:rPr lang="en-US" altLang="en-US" sz="2000">
                <a:latin typeface="Arial" panose="020B0604020202020204" pitchFamily="34" charset="0"/>
              </a:rPr>
            </a:br>
            <a:r>
              <a:rPr lang="en-US" altLang="en-US" sz="2000">
                <a:latin typeface="Arial" panose="020B0604020202020204" pitchFamily="34" charset="0"/>
              </a:rPr>
              <a:t>10    	1.9       2.4</a:t>
            </a:r>
            <a:endParaRPr lang="en-US" altLang="en-US" sz="2000" baseline="-14000">
              <a:latin typeface="Arial" panose="020B0604020202020204" pitchFamily="34" charset="0"/>
            </a:endParaRPr>
          </a:p>
        </p:txBody>
      </p:sp>
      <p:pic>
        <p:nvPicPr>
          <p:cNvPr id="107525" name="Picture 9">
            <a:extLst>
              <a:ext uri="{FF2B5EF4-FFF2-40B4-BE49-F238E27FC236}">
                <a16:creationId xmlns:a16="http://schemas.microsoft.com/office/drawing/2014/main" id="{5DD9F505-B7E9-43FF-9525-22FE55B0E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971800"/>
            <a:ext cx="4800600"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7526" name="Footer Placeholder 1">
            <a:extLst>
              <a:ext uri="{FF2B5EF4-FFF2-40B4-BE49-F238E27FC236}">
                <a16:creationId xmlns:a16="http://schemas.microsoft.com/office/drawing/2014/main" id="{CF7E575A-2169-4B4D-AB96-0F87B24DFE3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3127D03C-A3A8-48C7-ABC9-1C1FEF24C582}"/>
              </a:ext>
            </a:extLst>
          </p:cNvPr>
          <p:cNvSpPr>
            <a:spLocks noGrp="1" noChangeArrowheads="1"/>
          </p:cNvSpPr>
          <p:nvPr>
            <p:ph type="title"/>
          </p:nvPr>
        </p:nvSpPr>
        <p:spPr/>
        <p:txBody>
          <a:bodyPr/>
          <a:lstStyle/>
          <a:p>
            <a:pPr eaLnBrk="1" hangingPunct="1"/>
            <a:r>
              <a:rPr lang="en-US" altLang="en-US"/>
              <a:t>Paired t-test</a:t>
            </a:r>
          </a:p>
        </p:txBody>
      </p:sp>
      <p:sp>
        <p:nvSpPr>
          <p:cNvPr id="108547" name="Slide Number Placeholder 2">
            <a:extLst>
              <a:ext uri="{FF2B5EF4-FFF2-40B4-BE49-F238E27FC236}">
                <a16:creationId xmlns:a16="http://schemas.microsoft.com/office/drawing/2014/main" id="{D19D0198-841D-4218-B96E-02905C4A2ED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693B2004-5AFD-4F1B-B2F9-E7450A8B9B5C}" type="slidenum">
              <a:rPr lang="en-US" altLang="en-US" sz="800">
                <a:solidFill>
                  <a:schemeClr val="bg1"/>
                </a:solidFill>
                <a:latin typeface="Arial" panose="020B0604020202020204" pitchFamily="34" charset="0"/>
              </a:rPr>
              <a:pPr eaLnBrk="1" hangingPunct="1">
                <a:spcBef>
                  <a:spcPct val="0"/>
                </a:spcBef>
                <a:spcAft>
                  <a:spcPct val="40000"/>
                </a:spcAft>
                <a:buFontTx/>
                <a:buNone/>
              </a:pPr>
              <a:t>66</a:t>
            </a:fld>
            <a:endParaRPr lang="en-US" altLang="en-US" sz="800">
              <a:solidFill>
                <a:schemeClr val="bg1"/>
              </a:solidFill>
              <a:latin typeface="Arial" panose="020B0604020202020204" pitchFamily="34" charset="0"/>
            </a:endParaRPr>
          </a:p>
        </p:txBody>
      </p:sp>
      <p:sp>
        <p:nvSpPr>
          <p:cNvPr id="108548" name="Rectangle 3">
            <a:extLst>
              <a:ext uri="{FF2B5EF4-FFF2-40B4-BE49-F238E27FC236}">
                <a16:creationId xmlns:a16="http://schemas.microsoft.com/office/drawing/2014/main" id="{5C259956-0B6F-4231-9688-C2025DF77A1C}"/>
              </a:ext>
            </a:extLst>
          </p:cNvPr>
          <p:cNvSpPr>
            <a:spLocks noChangeArrowheads="1"/>
          </p:cNvSpPr>
          <p:nvPr/>
        </p:nvSpPr>
        <p:spPr bwMode="auto">
          <a:xfrm>
            <a:off x="419100" y="971550"/>
            <a:ext cx="8572500" cy="55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1900" b="1">
                <a:latin typeface="Arial" panose="020B0604020202020204" pitchFamily="34" charset="0"/>
              </a:rPr>
              <a:t>Purpose:</a:t>
            </a:r>
            <a:r>
              <a:rPr lang="en-US" altLang="en-US" sz="1900">
                <a:latin typeface="Arial" panose="020B0604020202020204" pitchFamily="34" charset="0"/>
              </a:rPr>
              <a:t> Compare the averages of two related/paired samples</a:t>
            </a:r>
          </a:p>
          <a:p>
            <a:pPr>
              <a:lnSpc>
                <a:spcPct val="100000"/>
              </a:lnSpc>
              <a:spcBef>
                <a:spcPct val="50000"/>
              </a:spcBef>
              <a:buFontTx/>
              <a:buNone/>
            </a:pPr>
            <a:r>
              <a:rPr lang="en-US" altLang="en-US" sz="1900">
                <a:latin typeface="Arial" panose="020B0604020202020204" pitchFamily="34" charset="0"/>
              </a:rPr>
              <a:t>Not realizing that the data are paired is a common mistake.  The left and right package results are paired and not independent. For a paired t-test, calculate the difference for each pair, then perform a one-sample t-test on the differences to test for a mean difference of 0.</a:t>
            </a:r>
          </a:p>
          <a:p>
            <a:pPr>
              <a:lnSpc>
                <a:spcPct val="100000"/>
              </a:lnSpc>
              <a:spcBef>
                <a:spcPct val="50000"/>
              </a:spcBef>
              <a:buFontTx/>
              <a:buNone/>
            </a:pPr>
            <a:r>
              <a:rPr lang="en-US" altLang="en-US" sz="1900">
                <a:latin typeface="Arial" panose="020B0604020202020204" pitchFamily="34" charset="0"/>
              </a:rPr>
              <a:t>Pkg	Left      Right	Diff</a:t>
            </a:r>
            <a:br>
              <a:rPr lang="en-US" altLang="en-US" sz="1900">
                <a:latin typeface="Arial" panose="020B0604020202020204" pitchFamily="34" charset="0"/>
              </a:rPr>
            </a:br>
            <a:r>
              <a:rPr lang="en-US" altLang="en-US" sz="1900">
                <a:latin typeface="Arial" panose="020B0604020202020204" pitchFamily="34" charset="0"/>
              </a:rPr>
              <a:t>1	2.3       2.5	-0.2</a:t>
            </a:r>
            <a:br>
              <a:rPr lang="en-US" altLang="en-US" sz="1900">
                <a:latin typeface="Arial" panose="020B0604020202020204" pitchFamily="34" charset="0"/>
              </a:rPr>
            </a:br>
            <a:r>
              <a:rPr lang="en-US" altLang="en-US" sz="1900">
                <a:latin typeface="Arial" panose="020B0604020202020204" pitchFamily="34" charset="0"/>
              </a:rPr>
              <a:t>2       	1.7       1.9	-0.2</a:t>
            </a:r>
            <a:br>
              <a:rPr lang="en-US" altLang="en-US" sz="1900">
                <a:latin typeface="Arial" panose="020B0604020202020204" pitchFamily="34" charset="0"/>
              </a:rPr>
            </a:br>
            <a:r>
              <a:rPr lang="en-US" altLang="en-US" sz="1900">
                <a:latin typeface="Arial" panose="020B0604020202020204" pitchFamily="34" charset="0"/>
              </a:rPr>
              <a:t>3       	3.2       3.2	 0.0</a:t>
            </a:r>
            <a:br>
              <a:rPr lang="en-US" altLang="en-US" sz="1900">
                <a:latin typeface="Arial" panose="020B0604020202020204" pitchFamily="34" charset="0"/>
              </a:rPr>
            </a:br>
            <a:r>
              <a:rPr lang="en-US" altLang="en-US" sz="1900">
                <a:latin typeface="Arial" panose="020B0604020202020204" pitchFamily="34" charset="0"/>
              </a:rPr>
              <a:t>4       	1.9       2.4	-0.5</a:t>
            </a:r>
            <a:br>
              <a:rPr lang="en-US" altLang="en-US" sz="1900">
                <a:latin typeface="Arial" panose="020B0604020202020204" pitchFamily="34" charset="0"/>
              </a:rPr>
            </a:br>
            <a:r>
              <a:rPr lang="en-US" altLang="en-US" sz="1900">
                <a:latin typeface="Arial" panose="020B0604020202020204" pitchFamily="34" charset="0"/>
              </a:rPr>
              <a:t>5       	2.3       2.6	-0.3</a:t>
            </a:r>
            <a:br>
              <a:rPr lang="en-US" altLang="en-US" sz="1900">
                <a:latin typeface="Arial" panose="020B0604020202020204" pitchFamily="34" charset="0"/>
              </a:rPr>
            </a:br>
            <a:r>
              <a:rPr lang="en-US" altLang="en-US" sz="1900">
                <a:latin typeface="Arial" panose="020B0604020202020204" pitchFamily="34" charset="0"/>
              </a:rPr>
              <a:t>6       	1.9       2.0	-0.1</a:t>
            </a:r>
            <a:br>
              <a:rPr lang="en-US" altLang="en-US" sz="1900">
                <a:latin typeface="Arial" panose="020B0604020202020204" pitchFamily="34" charset="0"/>
              </a:rPr>
            </a:br>
            <a:r>
              <a:rPr lang="en-US" altLang="en-US" sz="1900">
                <a:latin typeface="Arial" panose="020B0604020202020204" pitchFamily="34" charset="0"/>
              </a:rPr>
              <a:t>7       	1.5       1.6	-0.1</a:t>
            </a:r>
            <a:br>
              <a:rPr lang="en-US" altLang="en-US" sz="1900">
                <a:latin typeface="Arial" panose="020B0604020202020204" pitchFamily="34" charset="0"/>
              </a:rPr>
            </a:br>
            <a:r>
              <a:rPr lang="en-US" altLang="en-US" sz="1900">
                <a:latin typeface="Arial" panose="020B0604020202020204" pitchFamily="34" charset="0"/>
              </a:rPr>
              <a:t>8       	2.9       3.3	-0.4</a:t>
            </a:r>
            <a:br>
              <a:rPr lang="en-US" altLang="en-US" sz="1900">
                <a:latin typeface="Arial" panose="020B0604020202020204" pitchFamily="34" charset="0"/>
              </a:rPr>
            </a:br>
            <a:r>
              <a:rPr lang="en-US" altLang="en-US" sz="1900">
                <a:latin typeface="Arial" panose="020B0604020202020204" pitchFamily="34" charset="0"/>
              </a:rPr>
              <a:t>9       	2.4       2.3	+0.1</a:t>
            </a:r>
            <a:br>
              <a:rPr lang="en-US" altLang="en-US" sz="1900">
                <a:latin typeface="Arial" panose="020B0604020202020204" pitchFamily="34" charset="0"/>
              </a:rPr>
            </a:br>
            <a:r>
              <a:rPr lang="en-US" altLang="en-US" sz="1900" u="sng">
                <a:latin typeface="Arial" panose="020B0604020202020204" pitchFamily="34" charset="0"/>
              </a:rPr>
              <a:t>10    	1.9       2.4	-0.5</a:t>
            </a:r>
            <a:br>
              <a:rPr lang="en-US" altLang="en-US" sz="1900" u="sng">
                <a:latin typeface="Arial" panose="020B0604020202020204" pitchFamily="34" charset="0"/>
              </a:rPr>
            </a:br>
            <a:r>
              <a:rPr lang="en-US" altLang="en-US" sz="1900">
                <a:latin typeface="Arial" panose="020B0604020202020204" pitchFamily="34" charset="0"/>
              </a:rPr>
              <a:t>		Avg	-0.22</a:t>
            </a:r>
            <a:br>
              <a:rPr lang="en-US" altLang="en-US" sz="1900">
                <a:latin typeface="Arial" panose="020B0604020202020204" pitchFamily="34" charset="0"/>
              </a:rPr>
            </a:br>
            <a:r>
              <a:rPr lang="en-US" altLang="en-US" sz="1900">
                <a:latin typeface="Arial" panose="020B0604020202020204" pitchFamily="34" charset="0"/>
              </a:rPr>
              <a:t>		Std dev	0.204</a:t>
            </a:r>
          </a:p>
        </p:txBody>
      </p:sp>
      <p:graphicFrame>
        <p:nvGraphicFramePr>
          <p:cNvPr id="108549" name="Object 4">
            <a:extLst>
              <a:ext uri="{FF2B5EF4-FFF2-40B4-BE49-F238E27FC236}">
                <a16:creationId xmlns:a16="http://schemas.microsoft.com/office/drawing/2014/main" id="{A57D6A7C-3D94-4720-B325-5ACCE161892E}"/>
              </a:ext>
            </a:extLst>
          </p:cNvPr>
          <p:cNvGraphicFramePr>
            <a:graphicFrameLocks noChangeAspect="1"/>
          </p:cNvGraphicFramePr>
          <p:nvPr/>
        </p:nvGraphicFramePr>
        <p:xfrm>
          <a:off x="4419600" y="2628900"/>
          <a:ext cx="4114800" cy="1857375"/>
        </p:xfrm>
        <a:graphic>
          <a:graphicData uri="http://schemas.openxmlformats.org/presentationml/2006/ole">
            <mc:AlternateContent xmlns:mc="http://schemas.openxmlformats.org/markup-compatibility/2006">
              <mc:Choice xmlns:v="urn:schemas-microsoft-com:vml" Requires="v">
                <p:oleObj spid="_x0000_s108552" name="Equation" r:id="rId3" imgW="2159000" imgH="965200" progId="Equation.3">
                  <p:embed/>
                </p:oleObj>
              </mc:Choice>
              <mc:Fallback>
                <p:oleObj name="Equation" r:id="rId3" imgW="2159000" imgH="965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628900"/>
                        <a:ext cx="4114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50" name="Object 5">
            <a:extLst>
              <a:ext uri="{FF2B5EF4-FFF2-40B4-BE49-F238E27FC236}">
                <a16:creationId xmlns:a16="http://schemas.microsoft.com/office/drawing/2014/main" id="{CAD1FE84-BA85-4994-8856-78F596C44BBF}"/>
              </a:ext>
            </a:extLst>
          </p:cNvPr>
          <p:cNvGraphicFramePr>
            <a:graphicFrameLocks noChangeAspect="1"/>
          </p:cNvGraphicFramePr>
          <p:nvPr/>
        </p:nvGraphicFramePr>
        <p:xfrm>
          <a:off x="4267200" y="4443413"/>
          <a:ext cx="3575050" cy="2011362"/>
        </p:xfrm>
        <a:graphic>
          <a:graphicData uri="http://schemas.openxmlformats.org/presentationml/2006/ole">
            <mc:AlternateContent xmlns:mc="http://schemas.openxmlformats.org/markup-compatibility/2006">
              <mc:Choice xmlns:v="urn:schemas-microsoft-com:vml" Requires="v">
                <p:oleObj spid="_x0000_s108553" name="Chart" r:id="rId5" imgW="3286354" imgH="1848307" progId="Excel.Chart.8">
                  <p:embed/>
                </p:oleObj>
              </mc:Choice>
              <mc:Fallback>
                <p:oleObj name="Chart" r:id="rId5" imgW="3286354" imgH="1848307" progId="Excel.Chart.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443413"/>
                        <a:ext cx="3575050" cy="201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1" name="Footer Placeholder 1">
            <a:extLst>
              <a:ext uri="{FF2B5EF4-FFF2-40B4-BE49-F238E27FC236}">
                <a16:creationId xmlns:a16="http://schemas.microsoft.com/office/drawing/2014/main" id="{563CE3CB-B119-468C-8EC0-0294D74E4CB6}"/>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EDC2407E-2035-4683-AFA6-AF2C44F7E685}"/>
              </a:ext>
            </a:extLst>
          </p:cNvPr>
          <p:cNvSpPr>
            <a:spLocks noGrp="1" noChangeArrowheads="1"/>
          </p:cNvSpPr>
          <p:nvPr>
            <p:ph type="title"/>
          </p:nvPr>
        </p:nvSpPr>
        <p:spPr/>
        <p:txBody>
          <a:bodyPr/>
          <a:lstStyle/>
          <a:p>
            <a:pPr eaLnBrk="1" hangingPunct="1"/>
            <a:r>
              <a:rPr lang="en-US" altLang="en-US"/>
              <a:t>Paired t-test - Minitab</a:t>
            </a:r>
          </a:p>
        </p:txBody>
      </p:sp>
      <p:sp>
        <p:nvSpPr>
          <p:cNvPr id="109571" name="Slide Number Placeholder 2">
            <a:extLst>
              <a:ext uri="{FF2B5EF4-FFF2-40B4-BE49-F238E27FC236}">
                <a16:creationId xmlns:a16="http://schemas.microsoft.com/office/drawing/2014/main" id="{050F9027-7B46-4452-8A07-1DDECABE265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B0210A8-D2AD-44DF-9045-F7A37208848C}" type="slidenum">
              <a:rPr lang="en-US" altLang="en-US" sz="800">
                <a:solidFill>
                  <a:schemeClr val="bg1"/>
                </a:solidFill>
                <a:latin typeface="Arial" panose="020B0604020202020204" pitchFamily="34" charset="0"/>
              </a:rPr>
              <a:pPr eaLnBrk="1" hangingPunct="1">
                <a:spcBef>
                  <a:spcPct val="0"/>
                </a:spcBef>
                <a:spcAft>
                  <a:spcPct val="40000"/>
                </a:spcAft>
                <a:buFontTx/>
                <a:buNone/>
              </a:pPr>
              <a:t>67</a:t>
            </a:fld>
            <a:endParaRPr lang="en-US" altLang="en-US" sz="800">
              <a:solidFill>
                <a:schemeClr val="bg1"/>
              </a:solidFill>
              <a:latin typeface="Arial" panose="020B0604020202020204" pitchFamily="34" charset="0"/>
            </a:endParaRPr>
          </a:p>
        </p:txBody>
      </p:sp>
      <p:pic>
        <p:nvPicPr>
          <p:cNvPr id="109572" name="Picture 11" descr="Activity">
            <a:extLst>
              <a:ext uri="{FF2B5EF4-FFF2-40B4-BE49-F238E27FC236}">
                <a16:creationId xmlns:a16="http://schemas.microsoft.com/office/drawing/2014/main" id="{25BF24A5-FC1F-4ABC-8FB7-632BCAD32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Rectangle 12">
            <a:extLst>
              <a:ext uri="{FF2B5EF4-FFF2-40B4-BE49-F238E27FC236}">
                <a16:creationId xmlns:a16="http://schemas.microsoft.com/office/drawing/2014/main" id="{FED8493C-1285-4DCD-B480-54AF4154852D}"/>
              </a:ext>
            </a:extLst>
          </p:cNvPr>
          <p:cNvSpPr>
            <a:spLocks noChangeArrowheads="1"/>
          </p:cNvSpPr>
          <p:nvPr/>
        </p:nvSpPr>
        <p:spPr bwMode="auto">
          <a:xfrm>
            <a:off x="190500" y="1736725"/>
            <a:ext cx="8801100" cy="2921000"/>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b="1">
                <a:latin typeface="Arial" panose="020B0604020202020204" pitchFamily="34" charset="0"/>
              </a:rPr>
              <a:t>Paired T-Test and CI: Left, Right </a:t>
            </a:r>
          </a:p>
          <a:p>
            <a:pPr eaLnBrk="1" hangingPunct="1">
              <a:spcBef>
                <a:spcPct val="0"/>
              </a:spcBef>
              <a:spcAft>
                <a:spcPct val="40000"/>
              </a:spcAft>
              <a:buFontTx/>
              <a:buNone/>
            </a:pPr>
            <a:r>
              <a:rPr lang="en-US" altLang="en-US" sz="1800">
                <a:latin typeface="Courier New" panose="02070309020205020404" pitchFamily="49" charset="0"/>
              </a:rPr>
              <a:t>Paired T for Left - Right</a:t>
            </a:r>
          </a:p>
          <a:p>
            <a:pPr eaLnBrk="1" hangingPunct="1">
              <a:spcBef>
                <a:spcPct val="0"/>
              </a:spcBef>
              <a:spcAft>
                <a:spcPct val="40000"/>
              </a:spcAft>
              <a:buFontTx/>
              <a:buNone/>
            </a:pPr>
            <a:r>
              <a:rPr lang="en-US" altLang="en-US" sz="1800">
                <a:latin typeface="Courier New" panose="02070309020205020404" pitchFamily="49" charset="0"/>
              </a:rPr>
              <a:t>             N     Mean   StDev  SE Mean</a:t>
            </a:r>
            <a:br>
              <a:rPr lang="en-US" altLang="en-US" sz="1800">
                <a:latin typeface="Courier New" panose="02070309020205020404" pitchFamily="49" charset="0"/>
              </a:rPr>
            </a:br>
            <a:r>
              <a:rPr lang="en-US" altLang="en-US" sz="1800">
                <a:latin typeface="Courier New" panose="02070309020205020404" pitchFamily="49" charset="0"/>
              </a:rPr>
              <a:t>Left        10    2.200   0.533    0.169</a:t>
            </a:r>
            <a:br>
              <a:rPr lang="en-US" altLang="en-US" sz="1800">
                <a:latin typeface="Courier New" panose="02070309020205020404" pitchFamily="49" charset="0"/>
              </a:rPr>
            </a:br>
            <a:r>
              <a:rPr lang="en-US" altLang="en-US" sz="1800">
                <a:latin typeface="Courier New" panose="02070309020205020404" pitchFamily="49" charset="0"/>
              </a:rPr>
              <a:t>Right       10    2.420   0.533    0.169</a:t>
            </a:r>
            <a:br>
              <a:rPr lang="en-US" altLang="en-US" sz="1800">
                <a:latin typeface="Courier New" panose="02070309020205020404" pitchFamily="49" charset="0"/>
              </a:rPr>
            </a:br>
            <a:r>
              <a:rPr lang="en-US" altLang="en-US" sz="1800">
                <a:latin typeface="Courier New" panose="02070309020205020404" pitchFamily="49" charset="0"/>
              </a:rPr>
              <a:t>Difference  10  -0.2200  0.2044   0.0646</a:t>
            </a:r>
          </a:p>
          <a:p>
            <a:pPr eaLnBrk="1" hangingPunct="1">
              <a:spcBef>
                <a:spcPct val="0"/>
              </a:spcBef>
              <a:spcAft>
                <a:spcPct val="40000"/>
              </a:spcAft>
              <a:buFontTx/>
              <a:buNone/>
            </a:pPr>
            <a:r>
              <a:rPr lang="en-US" altLang="en-US" sz="1800">
                <a:latin typeface="Courier New" panose="02070309020205020404" pitchFamily="49" charset="0"/>
              </a:rPr>
              <a:t>95% CI for mean difference: (-0.3662, -0.0738)</a:t>
            </a:r>
          </a:p>
          <a:p>
            <a:pPr eaLnBrk="1" hangingPunct="1">
              <a:spcBef>
                <a:spcPct val="0"/>
              </a:spcBef>
              <a:spcAft>
                <a:spcPct val="40000"/>
              </a:spcAft>
              <a:buFontTx/>
              <a:buNone/>
            </a:pPr>
            <a:r>
              <a:rPr lang="en-US" altLang="en-US" sz="1700">
                <a:latin typeface="Courier New" panose="02070309020205020404" pitchFamily="49" charset="0"/>
              </a:rPr>
              <a:t>T-Test of mean difference=0(vs not =0): T-Value=-3.40 P-Value=0.008</a:t>
            </a:r>
          </a:p>
          <a:p>
            <a:pPr eaLnBrk="1" hangingPunct="1">
              <a:spcBef>
                <a:spcPct val="50000"/>
              </a:spcBef>
              <a:spcAft>
                <a:spcPct val="40000"/>
              </a:spcAft>
              <a:buFontTx/>
              <a:buNone/>
            </a:pPr>
            <a:endParaRPr lang="en-US" altLang="en-US" sz="1700">
              <a:latin typeface="Courier New" panose="02070309020205020404" pitchFamily="49" charset="0"/>
            </a:endParaRPr>
          </a:p>
        </p:txBody>
      </p:sp>
      <p:sp>
        <p:nvSpPr>
          <p:cNvPr id="109574" name="Text Box 13">
            <a:extLst>
              <a:ext uri="{FF2B5EF4-FFF2-40B4-BE49-F238E27FC236}">
                <a16:creationId xmlns:a16="http://schemas.microsoft.com/office/drawing/2014/main" id="{21F8E633-17A7-4597-A107-A59A7A955CB1}"/>
              </a:ext>
            </a:extLst>
          </p:cNvPr>
          <p:cNvSpPr txBox="1">
            <a:spLocks noChangeArrowheads="1"/>
          </p:cNvSpPr>
          <p:nvPr/>
        </p:nvSpPr>
        <p:spPr bwMode="auto">
          <a:xfrm>
            <a:off x="457200" y="996950"/>
            <a:ext cx="4425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Minitab: Stat / Basic Statistics / Paired-t</a:t>
            </a:r>
          </a:p>
        </p:txBody>
      </p:sp>
      <p:sp>
        <p:nvSpPr>
          <p:cNvPr id="109575" name="Footer Placeholder 1">
            <a:extLst>
              <a:ext uri="{FF2B5EF4-FFF2-40B4-BE49-F238E27FC236}">
                <a16:creationId xmlns:a16="http://schemas.microsoft.com/office/drawing/2014/main" id="{4B0A0F61-20D2-4579-803F-A532F5154D0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8B5DF26E-79B0-41CD-9DA1-152A22002A6F}"/>
              </a:ext>
            </a:extLst>
          </p:cNvPr>
          <p:cNvSpPr>
            <a:spLocks noGrp="1" noChangeArrowheads="1"/>
          </p:cNvSpPr>
          <p:nvPr>
            <p:ph type="title"/>
          </p:nvPr>
        </p:nvSpPr>
        <p:spPr/>
        <p:txBody>
          <a:bodyPr/>
          <a:lstStyle/>
          <a:p>
            <a:pPr eaLnBrk="1" hangingPunct="1"/>
            <a:r>
              <a:rPr lang="en-US" altLang="en-US"/>
              <a:t>Exercise: pH Meter Comparison</a:t>
            </a:r>
          </a:p>
        </p:txBody>
      </p:sp>
      <p:sp>
        <p:nvSpPr>
          <p:cNvPr id="110595" name="Rectangle 4">
            <a:extLst>
              <a:ext uri="{FF2B5EF4-FFF2-40B4-BE49-F238E27FC236}">
                <a16:creationId xmlns:a16="http://schemas.microsoft.com/office/drawing/2014/main" id="{33CAB9FC-930F-467C-B6E3-37DA1C0350AA}"/>
              </a:ext>
            </a:extLst>
          </p:cNvPr>
          <p:cNvSpPr>
            <a:spLocks noGrp="1" noChangeArrowheads="1"/>
          </p:cNvSpPr>
          <p:nvPr>
            <p:ph idx="1"/>
          </p:nvPr>
        </p:nvSpPr>
        <p:spPr>
          <a:xfrm>
            <a:off x="411163" y="990600"/>
            <a:ext cx="8318500" cy="4981575"/>
          </a:xfrm>
        </p:spPr>
        <p:txBody>
          <a:bodyPr/>
          <a:lstStyle/>
          <a:p>
            <a:pPr marL="0" indent="0" eaLnBrk="1" hangingPunct="1">
              <a:buFontTx/>
              <a:buNone/>
            </a:pPr>
            <a:r>
              <a:rPr lang="en-US" altLang="en-US" sz="2000"/>
              <a:t>For a diagnostic product,  Production measures pH during manufacture, and QA measures it later before release.  The following data represent pH from 15 lots of product.  The QA release spec is 9.95 to 10.15. </a:t>
            </a:r>
            <a:br>
              <a:rPr lang="en-US" altLang="en-US" sz="2000"/>
            </a:br>
            <a:endParaRPr lang="en-US" altLang="en-US" sz="2000"/>
          </a:p>
          <a:p>
            <a:pPr marL="1143000" lvl="4" indent="0" eaLnBrk="1" hangingPunct="1">
              <a:buFontTx/>
              <a:buNone/>
            </a:pPr>
            <a:r>
              <a:rPr lang="en-US" altLang="en-US" sz="1800"/>
              <a:t>				1. Is there a difference between</a:t>
            </a:r>
            <a:br>
              <a:rPr lang="en-US" altLang="en-US" sz="1800"/>
            </a:br>
            <a:r>
              <a:rPr lang="en-US" altLang="en-US" sz="1800"/>
              <a:t>				    production and QA pH?</a:t>
            </a:r>
            <a:br>
              <a:rPr lang="en-US" altLang="en-US" sz="1800"/>
            </a:br>
            <a:r>
              <a:rPr lang="en-US" altLang="en-US" sz="1800"/>
              <a:t>				2. If there is a difference, </a:t>
            </a:r>
            <a:br>
              <a:rPr lang="en-US" altLang="en-US" sz="1800"/>
            </a:br>
            <a:r>
              <a:rPr lang="en-US" altLang="en-US" sz="1800"/>
              <a:t>				    what should be done?</a:t>
            </a:r>
          </a:p>
        </p:txBody>
      </p:sp>
      <p:sp>
        <p:nvSpPr>
          <p:cNvPr id="110596" name="Slide Number Placeholder 3">
            <a:extLst>
              <a:ext uri="{FF2B5EF4-FFF2-40B4-BE49-F238E27FC236}">
                <a16:creationId xmlns:a16="http://schemas.microsoft.com/office/drawing/2014/main" id="{104A8879-C270-4D5C-9B64-179189F53437}"/>
              </a:ext>
            </a:extLst>
          </p:cNvPr>
          <p:cNvSpPr>
            <a:spLocks noGrp="1"/>
          </p:cNvSpPr>
          <p:nvPr>
            <p:ph type="sldNum" sz="quarter" idx="11"/>
          </p:nvPr>
        </p:nvSpPr>
        <p:spPr>
          <a:xfrm>
            <a:off x="8553450" y="6597650"/>
            <a:ext cx="280988" cy="1952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A8BE11E-AC80-499C-BEED-015EE48038CA}" type="slidenum">
              <a:rPr lang="en-US" altLang="en-US" sz="800">
                <a:solidFill>
                  <a:schemeClr val="bg1"/>
                </a:solidFill>
                <a:latin typeface="Arial" panose="020B0604020202020204" pitchFamily="34" charset="0"/>
              </a:rPr>
              <a:pPr eaLnBrk="1" hangingPunct="1">
                <a:spcBef>
                  <a:spcPct val="0"/>
                </a:spcBef>
                <a:spcAft>
                  <a:spcPct val="40000"/>
                </a:spcAft>
                <a:buFontTx/>
                <a:buNone/>
              </a:pPr>
              <a:t>68</a:t>
            </a:fld>
            <a:endParaRPr lang="en-US" altLang="en-US" sz="800">
              <a:solidFill>
                <a:schemeClr val="bg1"/>
              </a:solidFill>
              <a:latin typeface="Arial" panose="020B0604020202020204" pitchFamily="34" charset="0"/>
            </a:endParaRPr>
          </a:p>
        </p:txBody>
      </p:sp>
      <p:graphicFrame>
        <p:nvGraphicFramePr>
          <p:cNvPr id="670957" name="Group 237">
            <a:extLst>
              <a:ext uri="{FF2B5EF4-FFF2-40B4-BE49-F238E27FC236}">
                <a16:creationId xmlns:a16="http://schemas.microsoft.com/office/drawing/2014/main" id="{1511CA08-6760-4EE0-9C74-92F938195E96}"/>
              </a:ext>
            </a:extLst>
          </p:cNvPr>
          <p:cNvGraphicFramePr>
            <a:graphicFrameLocks noGrp="1"/>
          </p:cNvGraphicFramePr>
          <p:nvPr/>
        </p:nvGraphicFramePr>
        <p:xfrm>
          <a:off x="533400" y="2057400"/>
          <a:ext cx="2590800" cy="4389438"/>
        </p:xfrm>
        <a:graphic>
          <a:graphicData uri="http://schemas.openxmlformats.org/drawingml/2006/table">
            <a:tbl>
              <a:tblPr/>
              <a:tblGrid>
                <a:gridCol w="516153">
                  <a:extLst>
                    <a:ext uri="{9D8B030D-6E8A-4147-A177-3AD203B41FA5}">
                      <a16:colId xmlns:a16="http://schemas.microsoft.com/office/drawing/2014/main" val="20000"/>
                    </a:ext>
                  </a:extLst>
                </a:gridCol>
                <a:gridCol w="1042342">
                  <a:extLst>
                    <a:ext uri="{9D8B030D-6E8A-4147-A177-3AD203B41FA5}">
                      <a16:colId xmlns:a16="http://schemas.microsoft.com/office/drawing/2014/main" val="20001"/>
                    </a:ext>
                  </a:extLst>
                </a:gridCol>
                <a:gridCol w="1032306">
                  <a:extLst>
                    <a:ext uri="{9D8B030D-6E8A-4147-A177-3AD203B41FA5}">
                      <a16:colId xmlns:a16="http://schemas.microsoft.com/office/drawing/2014/main" val="20002"/>
                    </a:ext>
                  </a:extLst>
                </a:gridCol>
              </a:tblGrid>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pitchFamily="34" charset="0"/>
                          <a:ea typeface="Times New Roman" pitchFamily="18" charset="0"/>
                          <a:cs typeface="Arial" pitchFamily="34" charset="0"/>
                        </a:rPr>
                        <a:t>Lot</a:t>
                      </a:r>
                      <a:endParaRPr kumimoji="0" lang="en-US" sz="2400" b="0" i="0" u="none" strike="noStrike" cap="none" normalizeH="0" baseline="0" dirty="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pitchFamily="34" charset="0"/>
                          <a:ea typeface="Times New Roman" pitchFamily="18" charset="0"/>
                          <a:cs typeface="Arial" pitchFamily="34" charset="0"/>
                        </a:rPr>
                        <a:t>Prod. pH</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pitchFamily="34" charset="0"/>
                          <a:ea typeface="Times New Roman" pitchFamily="18" charset="0"/>
                          <a:cs typeface="Arial" pitchFamily="34" charset="0"/>
                        </a:rPr>
                        <a:t>QA pH</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10.06</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2</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10.09</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3</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10.02</a:t>
                      </a:r>
                      <a:endParaRPr kumimoji="0" lang="en-US" sz="2400" b="0" i="0" u="none" strike="noStrike" cap="none" normalizeH="0" baseline="0" dirty="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10.03</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4</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10.06</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10.08</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5</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10.05</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10.04</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6</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10.04</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10.05</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10.11</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10.12</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8</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10.05</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9</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10.04</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10.04</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10.08</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10.08</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11</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10.08</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12</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10.10</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10.11</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13</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10.09</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10.10</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14</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10.07</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3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15</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pitchFamily="34" charset="0"/>
                          <a:ea typeface="Times New Roman" pitchFamily="18" charset="0"/>
                          <a:cs typeface="Arial" pitchFamily="34" charset="0"/>
                        </a:rPr>
                        <a:t>10.08</a:t>
                      </a:r>
                      <a:endParaRPr kumimoji="0" lang="en-US" sz="2400" b="0" i="0" u="none" strike="noStrike" cap="none" normalizeH="0" baseline="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pitchFamily="34" charset="0"/>
                          <a:ea typeface="Times New Roman" pitchFamily="18" charset="0"/>
                          <a:cs typeface="Arial" pitchFamily="34" charset="0"/>
                        </a:rPr>
                        <a:t>10.08</a:t>
                      </a:r>
                      <a:endParaRPr kumimoji="0" lang="en-US" sz="2400" b="0" i="0" u="none" strike="noStrike" cap="none" normalizeH="0" baseline="0" dirty="0">
                        <a:ln>
                          <a:noFill/>
                        </a:ln>
                        <a:solidFill>
                          <a:schemeClr val="tx1"/>
                        </a:solidFill>
                        <a:effectLst/>
                        <a:latin typeface="Times New Roman" pitchFamily="18" charset="0"/>
                        <a:ea typeface="Times New Roman" pitchFamily="18" charset="0"/>
                        <a:cs typeface="Arial" pitchFamily="34" charset="0"/>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pic>
        <p:nvPicPr>
          <p:cNvPr id="110667" name="Picture 238" descr="Activity">
            <a:extLst>
              <a:ext uri="{FF2B5EF4-FFF2-40B4-BE49-F238E27FC236}">
                <a16:creationId xmlns:a16="http://schemas.microsoft.com/office/drawing/2014/main" id="{489AE22A-9E61-4B21-9F6A-ED4D29E4D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68" name="Footer Placeholder 1">
            <a:extLst>
              <a:ext uri="{FF2B5EF4-FFF2-40B4-BE49-F238E27FC236}">
                <a16:creationId xmlns:a16="http://schemas.microsoft.com/office/drawing/2014/main" id="{92B30EFF-8840-4508-97A2-611A132AC47A}"/>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bg bwMode="auto">
      <p:bgPr>
        <a:solidFill>
          <a:srgbClr val="84BD00"/>
        </a:solidFill>
        <a:effectLst/>
      </p:bgPr>
    </p:bg>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1B1223CB-A7B4-479E-AA4B-1DDDA24E02A1}"/>
              </a:ext>
            </a:extLst>
          </p:cNvPr>
          <p:cNvSpPr>
            <a:spLocks noGrp="1"/>
          </p:cNvSpPr>
          <p:nvPr>
            <p:ph type="ctrTitle"/>
          </p:nvPr>
        </p:nvSpPr>
        <p:spPr>
          <a:xfrm>
            <a:off x="381000" y="1828800"/>
            <a:ext cx="3810000" cy="2203450"/>
          </a:xfrm>
        </p:spPr>
        <p:txBody>
          <a:bodyPr/>
          <a:lstStyle/>
          <a:p>
            <a:pPr>
              <a:defRPr/>
            </a:pPr>
            <a:r>
              <a:rPr lang="en-US" dirty="0">
                <a:solidFill>
                  <a:schemeClr val="tx1"/>
                </a:solidFill>
                <a:latin typeface="+mn-lt"/>
              </a:rPr>
              <a:t>UNIT 4: Hypothesis Tests for Normality and Confidence Intervals for Variation</a:t>
            </a:r>
          </a:p>
        </p:txBody>
      </p:sp>
      <p:sp>
        <p:nvSpPr>
          <p:cNvPr id="111619" name="Freeform 4">
            <a:extLst>
              <a:ext uri="{FF2B5EF4-FFF2-40B4-BE49-F238E27FC236}">
                <a16:creationId xmlns:a16="http://schemas.microsoft.com/office/drawing/2014/main" id="{44E57710-80B7-4C70-BAC5-9EE19DE0F561}"/>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1757804768 w 94692"/>
              <a:gd name="T5" fmla="*/ 0 h 3865545"/>
              <a:gd name="T6" fmla="*/ 1757804768 w 94692"/>
              <a:gd name="T7" fmla="*/ 2072163 h 3865545"/>
              <a:gd name="T8" fmla="*/ 0 w 94692"/>
              <a:gd name="T9" fmla="*/ 2072163 h 3865545"/>
              <a:gd name="T10" fmla="*/ 0 w 94692"/>
              <a:gd name="T11" fmla="*/ 2072163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1620" name="Rectangle 3">
            <a:extLst>
              <a:ext uri="{FF2B5EF4-FFF2-40B4-BE49-F238E27FC236}">
                <a16:creationId xmlns:a16="http://schemas.microsoft.com/office/drawing/2014/main" id="{8C5037A1-34EB-4249-AB37-C4602AFDEBE0}"/>
              </a:ext>
            </a:extLst>
          </p:cNvPr>
          <p:cNvSpPr txBox="1">
            <a:spLocks noChangeArrowheads="1"/>
          </p:cNvSpPr>
          <p:nvPr/>
        </p:nvSpPr>
        <p:spPr bwMode="gray">
          <a:xfrm>
            <a:off x="4695825" y="2424113"/>
            <a:ext cx="4448175"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114300" indent="292100" defTabSz="457200" eaLnBrk="0" hangingPunct="0">
              <a:spcBef>
                <a:spcPct val="40000"/>
              </a:spcBef>
              <a:spcAft>
                <a:spcPct val="0"/>
              </a:spcAft>
              <a:buChar char="•"/>
              <a:defRPr sz="2200">
                <a:solidFill>
                  <a:schemeClr val="tx1"/>
                </a:solidFill>
                <a:latin typeface="Calibri" panose="020F0502020204030204" pitchFamily="34" charset="0"/>
              </a:defRPr>
            </a:lvl2pPr>
            <a:lvl3pPr marL="1143000" indent="-228600" defTabSz="4572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20000"/>
              </a:spcBef>
              <a:spcAft>
                <a:spcPct val="20000"/>
              </a:spcAft>
            </a:pPr>
            <a:r>
              <a:rPr lang="en-US" altLang="en-US" sz="2000"/>
              <a:t>Tests for Normality</a:t>
            </a:r>
          </a:p>
          <a:p>
            <a:pPr lvl="1" eaLnBrk="1" hangingPunct="1">
              <a:spcBef>
                <a:spcPct val="20000"/>
              </a:spcBef>
              <a:spcAft>
                <a:spcPct val="20000"/>
              </a:spcAft>
            </a:pPr>
            <a:r>
              <a:rPr lang="en-US" altLang="en-US" sz="2000"/>
              <a:t>One-sample chi-square test and C.I.</a:t>
            </a:r>
          </a:p>
          <a:p>
            <a:pPr lvl="1" eaLnBrk="1" hangingPunct="1">
              <a:spcBef>
                <a:spcPct val="20000"/>
              </a:spcBef>
              <a:spcAft>
                <a:spcPct val="20000"/>
              </a:spcAft>
            </a:pPr>
            <a:r>
              <a:rPr lang="en-US" altLang="en-US" sz="2000"/>
              <a:t>Two-sample F-test and C.I.</a:t>
            </a:r>
          </a:p>
          <a:p>
            <a:pPr lvl="1" eaLnBrk="1" hangingPunct="1">
              <a:spcBef>
                <a:spcPct val="20000"/>
              </a:spcBef>
              <a:spcAft>
                <a:spcPct val="20000"/>
              </a:spcAft>
            </a:pPr>
            <a:r>
              <a:rPr lang="en-US" altLang="en-US" sz="2000"/>
              <a:t>Multiple sample tests for variation</a:t>
            </a:r>
            <a:endParaRPr lang="en-US" altLang="en-US" sz="2400"/>
          </a:p>
          <a:p>
            <a:pPr lvl="1" eaLnBrk="1" hangingPunct="1"/>
            <a:endParaRPr lang="en-US" altLang="en-US" sz="2000"/>
          </a:p>
          <a:p>
            <a:pPr lvl="1" eaLnBrk="1" hangingPunct="1"/>
            <a:endParaRPr lang="en-US"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E795FC3-821D-432F-8EE8-72104A1F9AF7}"/>
              </a:ext>
            </a:extLst>
          </p:cNvPr>
          <p:cNvSpPr>
            <a:spLocks noGrp="1" noChangeArrowheads="1"/>
          </p:cNvSpPr>
          <p:nvPr>
            <p:ph type="title"/>
          </p:nvPr>
        </p:nvSpPr>
        <p:spPr/>
        <p:txBody>
          <a:bodyPr/>
          <a:lstStyle/>
          <a:p>
            <a:pPr eaLnBrk="1" hangingPunct="1">
              <a:defRPr/>
            </a:pPr>
            <a:r>
              <a:rPr lang="en-US">
                <a:solidFill>
                  <a:schemeClr val="accent5">
                    <a:lumMod val="25000"/>
                  </a:schemeClr>
                </a:solidFill>
              </a:rPr>
              <a:t>Measurement Scales</a:t>
            </a:r>
          </a:p>
        </p:txBody>
      </p:sp>
      <p:sp>
        <p:nvSpPr>
          <p:cNvPr id="48131" name="Slide Number Placeholder 2">
            <a:extLst>
              <a:ext uri="{FF2B5EF4-FFF2-40B4-BE49-F238E27FC236}">
                <a16:creationId xmlns:a16="http://schemas.microsoft.com/office/drawing/2014/main" id="{4677EB2D-7DD9-4FB7-A6B8-F7DFADAD5C1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60C3C1A1-EE64-4408-BF09-8175F44F6F0A}" type="slidenum">
              <a:rPr lang="en-US" altLang="en-US" sz="800">
                <a:solidFill>
                  <a:schemeClr val="bg1"/>
                </a:solidFill>
                <a:latin typeface="Arial" panose="020B0604020202020204" pitchFamily="34" charset="0"/>
              </a:rPr>
              <a:pPr eaLnBrk="1" hangingPunct="1">
                <a:spcBef>
                  <a:spcPct val="0"/>
                </a:spcBef>
                <a:spcAft>
                  <a:spcPct val="40000"/>
                </a:spcAft>
                <a:buFontTx/>
                <a:buNone/>
              </a:pPr>
              <a:t>7</a:t>
            </a:fld>
            <a:endParaRPr lang="en-US" altLang="en-US" sz="800">
              <a:solidFill>
                <a:schemeClr val="bg1"/>
              </a:solidFill>
              <a:latin typeface="Arial" panose="020B0604020202020204" pitchFamily="34" charset="0"/>
            </a:endParaRPr>
          </a:p>
        </p:txBody>
      </p:sp>
      <p:sp>
        <p:nvSpPr>
          <p:cNvPr id="48132" name="Rectangle 3">
            <a:extLst>
              <a:ext uri="{FF2B5EF4-FFF2-40B4-BE49-F238E27FC236}">
                <a16:creationId xmlns:a16="http://schemas.microsoft.com/office/drawing/2014/main" id="{BFA15308-98B1-4C88-916B-8E8072A136D1}"/>
              </a:ext>
            </a:extLst>
          </p:cNvPr>
          <p:cNvSpPr>
            <a:spLocks noChangeArrowheads="1"/>
          </p:cNvSpPr>
          <p:nvPr/>
        </p:nvSpPr>
        <p:spPr bwMode="auto">
          <a:xfrm>
            <a:off x="1676400" y="1752600"/>
            <a:ext cx="2133600" cy="609600"/>
          </a:xfrm>
          <a:prstGeom prst="rect">
            <a:avLst/>
          </a:prstGeom>
          <a:solidFill>
            <a:srgbClr val="B5EDB1"/>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Nominal</a:t>
            </a:r>
          </a:p>
        </p:txBody>
      </p:sp>
      <p:sp>
        <p:nvSpPr>
          <p:cNvPr id="48133" name="Rectangle 4">
            <a:extLst>
              <a:ext uri="{FF2B5EF4-FFF2-40B4-BE49-F238E27FC236}">
                <a16:creationId xmlns:a16="http://schemas.microsoft.com/office/drawing/2014/main" id="{C6EC9B9D-EED3-4965-B10C-A0A55D7F0832}"/>
              </a:ext>
            </a:extLst>
          </p:cNvPr>
          <p:cNvSpPr>
            <a:spLocks noChangeArrowheads="1"/>
          </p:cNvSpPr>
          <p:nvPr/>
        </p:nvSpPr>
        <p:spPr bwMode="auto">
          <a:xfrm>
            <a:off x="1676400" y="2362200"/>
            <a:ext cx="2133600" cy="609600"/>
          </a:xfrm>
          <a:prstGeom prst="rect">
            <a:avLst/>
          </a:prstGeom>
          <a:solidFill>
            <a:srgbClr val="DCE612"/>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Ordinal</a:t>
            </a:r>
          </a:p>
        </p:txBody>
      </p:sp>
      <p:sp>
        <p:nvSpPr>
          <p:cNvPr id="48134" name="Rectangle 5">
            <a:extLst>
              <a:ext uri="{FF2B5EF4-FFF2-40B4-BE49-F238E27FC236}">
                <a16:creationId xmlns:a16="http://schemas.microsoft.com/office/drawing/2014/main" id="{9FC800F0-A5CA-4833-A13C-06C1F7703C9B}"/>
              </a:ext>
            </a:extLst>
          </p:cNvPr>
          <p:cNvSpPr>
            <a:spLocks noChangeArrowheads="1"/>
          </p:cNvSpPr>
          <p:nvPr/>
        </p:nvSpPr>
        <p:spPr bwMode="auto">
          <a:xfrm>
            <a:off x="1676400" y="2971800"/>
            <a:ext cx="2133600" cy="609600"/>
          </a:xfrm>
          <a:prstGeom prst="rect">
            <a:avLst/>
          </a:prstGeom>
          <a:solidFill>
            <a:srgbClr val="EDB1E7"/>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Interval</a:t>
            </a:r>
          </a:p>
        </p:txBody>
      </p:sp>
      <p:sp>
        <p:nvSpPr>
          <p:cNvPr id="48135" name="Rectangle 6">
            <a:extLst>
              <a:ext uri="{FF2B5EF4-FFF2-40B4-BE49-F238E27FC236}">
                <a16:creationId xmlns:a16="http://schemas.microsoft.com/office/drawing/2014/main" id="{56DC2854-7A26-4610-8076-92170F675B80}"/>
              </a:ext>
            </a:extLst>
          </p:cNvPr>
          <p:cNvSpPr>
            <a:spLocks noChangeArrowheads="1"/>
          </p:cNvSpPr>
          <p:nvPr/>
        </p:nvSpPr>
        <p:spPr bwMode="auto">
          <a:xfrm>
            <a:off x="1676400" y="3581400"/>
            <a:ext cx="2133600" cy="609600"/>
          </a:xfrm>
          <a:prstGeom prst="rect">
            <a:avLst/>
          </a:prstGeom>
          <a:solidFill>
            <a:srgbClr val="E6F4AA"/>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Ratio</a:t>
            </a:r>
          </a:p>
        </p:txBody>
      </p:sp>
      <p:sp>
        <p:nvSpPr>
          <p:cNvPr id="48136" name="Rectangle 7">
            <a:extLst>
              <a:ext uri="{FF2B5EF4-FFF2-40B4-BE49-F238E27FC236}">
                <a16:creationId xmlns:a16="http://schemas.microsoft.com/office/drawing/2014/main" id="{F834E5D1-2362-4F39-B1D8-CCBC24C8E9B6}"/>
              </a:ext>
            </a:extLst>
          </p:cNvPr>
          <p:cNvSpPr>
            <a:spLocks noChangeArrowheads="1"/>
          </p:cNvSpPr>
          <p:nvPr/>
        </p:nvSpPr>
        <p:spPr bwMode="auto">
          <a:xfrm>
            <a:off x="3810000" y="1752600"/>
            <a:ext cx="3581400" cy="609600"/>
          </a:xfrm>
          <a:prstGeom prst="rect">
            <a:avLst/>
          </a:prstGeom>
          <a:solidFill>
            <a:srgbClr val="B5EDB1"/>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Red, Blue;  Pass/Fail</a:t>
            </a:r>
          </a:p>
        </p:txBody>
      </p:sp>
      <p:sp>
        <p:nvSpPr>
          <p:cNvPr id="48137" name="Rectangle 8">
            <a:extLst>
              <a:ext uri="{FF2B5EF4-FFF2-40B4-BE49-F238E27FC236}">
                <a16:creationId xmlns:a16="http://schemas.microsoft.com/office/drawing/2014/main" id="{C52F5D3B-FE65-4435-8C05-EE71D76F083A}"/>
              </a:ext>
            </a:extLst>
          </p:cNvPr>
          <p:cNvSpPr>
            <a:spLocks noChangeArrowheads="1"/>
          </p:cNvSpPr>
          <p:nvPr/>
        </p:nvSpPr>
        <p:spPr bwMode="auto">
          <a:xfrm>
            <a:off x="3810000" y="2362200"/>
            <a:ext cx="3581400" cy="609600"/>
          </a:xfrm>
          <a:prstGeom prst="rect">
            <a:avLst/>
          </a:prstGeom>
          <a:solidFill>
            <a:srgbClr val="DCE612"/>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A, B, C, D, F</a:t>
            </a:r>
          </a:p>
        </p:txBody>
      </p:sp>
      <p:sp>
        <p:nvSpPr>
          <p:cNvPr id="48138" name="Rectangle 9">
            <a:extLst>
              <a:ext uri="{FF2B5EF4-FFF2-40B4-BE49-F238E27FC236}">
                <a16:creationId xmlns:a16="http://schemas.microsoft.com/office/drawing/2014/main" id="{70EA1D48-28D6-4AE1-9D77-04F889FBB3CB}"/>
              </a:ext>
            </a:extLst>
          </p:cNvPr>
          <p:cNvSpPr>
            <a:spLocks noChangeArrowheads="1"/>
          </p:cNvSpPr>
          <p:nvPr/>
        </p:nvSpPr>
        <p:spPr bwMode="auto">
          <a:xfrm>
            <a:off x="3810000" y="2971800"/>
            <a:ext cx="3581400" cy="609600"/>
          </a:xfrm>
          <a:prstGeom prst="rect">
            <a:avLst/>
          </a:prstGeom>
          <a:solidFill>
            <a:srgbClr val="EDB1E7"/>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45 deg F</a:t>
            </a:r>
          </a:p>
        </p:txBody>
      </p:sp>
      <p:sp>
        <p:nvSpPr>
          <p:cNvPr id="48139" name="Rectangle 10">
            <a:extLst>
              <a:ext uri="{FF2B5EF4-FFF2-40B4-BE49-F238E27FC236}">
                <a16:creationId xmlns:a16="http://schemas.microsoft.com/office/drawing/2014/main" id="{658B830B-251F-4FB1-8CFE-4FF4E261FF2E}"/>
              </a:ext>
            </a:extLst>
          </p:cNvPr>
          <p:cNvSpPr>
            <a:spLocks noChangeArrowheads="1"/>
          </p:cNvSpPr>
          <p:nvPr/>
        </p:nvSpPr>
        <p:spPr bwMode="auto">
          <a:xfrm>
            <a:off x="3810000" y="3581400"/>
            <a:ext cx="3581400" cy="609600"/>
          </a:xfrm>
          <a:prstGeom prst="rect">
            <a:avLst/>
          </a:prstGeom>
          <a:solidFill>
            <a:srgbClr val="E6F4AA"/>
          </a:solidFill>
          <a:ln w="9525">
            <a:solidFill>
              <a:schemeClr val="tx1"/>
            </a:solidFill>
            <a:miter lim="800000"/>
            <a:headEnd/>
            <a:tailEnd/>
          </a:ln>
        </p:spPr>
        <p:txBody>
          <a:bodyPr wrap="none"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00000"/>
              </a:lnSpc>
              <a:spcBef>
                <a:spcPct val="0"/>
              </a:spcBef>
              <a:buFontTx/>
              <a:buNone/>
            </a:pPr>
            <a:r>
              <a:rPr lang="en-US" altLang="en-US" sz="2400">
                <a:latin typeface="Verdana" panose="020B0604030504040204" pitchFamily="34" charset="0"/>
              </a:rPr>
              <a:t>2.3 inches</a:t>
            </a:r>
          </a:p>
        </p:txBody>
      </p:sp>
      <p:sp>
        <p:nvSpPr>
          <p:cNvPr id="48140" name="Text Box 11">
            <a:extLst>
              <a:ext uri="{FF2B5EF4-FFF2-40B4-BE49-F238E27FC236}">
                <a16:creationId xmlns:a16="http://schemas.microsoft.com/office/drawing/2014/main" id="{E931EE9D-D0F5-4BF3-95B9-BE64D2E05AA0}"/>
              </a:ext>
            </a:extLst>
          </p:cNvPr>
          <p:cNvSpPr txBox="1">
            <a:spLocks noChangeArrowheads="1"/>
          </p:cNvSpPr>
          <p:nvPr/>
        </p:nvSpPr>
        <p:spPr bwMode="auto">
          <a:xfrm>
            <a:off x="1219200" y="4953000"/>
            <a:ext cx="65135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00000"/>
              </a:lnSpc>
              <a:spcBef>
                <a:spcPct val="50000"/>
              </a:spcBef>
              <a:spcAft>
                <a:spcPct val="50000"/>
              </a:spcAft>
              <a:buFontTx/>
              <a:buNone/>
            </a:pPr>
            <a:r>
              <a:rPr lang="en-US" altLang="en-US">
                <a:latin typeface="Arial" panose="020B0604020202020204" pitchFamily="34" charset="0"/>
              </a:rPr>
              <a:t>Use Interval and Ratio scale data whenever possible</a:t>
            </a:r>
          </a:p>
        </p:txBody>
      </p:sp>
      <p:sp>
        <p:nvSpPr>
          <p:cNvPr id="48141" name="Footer Placeholder 1">
            <a:extLst>
              <a:ext uri="{FF2B5EF4-FFF2-40B4-BE49-F238E27FC236}">
                <a16:creationId xmlns:a16="http://schemas.microsoft.com/office/drawing/2014/main" id="{DD89939A-6150-4BF1-ADE6-473346F51C7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a:extLst>
              <a:ext uri="{FF2B5EF4-FFF2-40B4-BE49-F238E27FC236}">
                <a16:creationId xmlns:a16="http://schemas.microsoft.com/office/drawing/2014/main" id="{54BA087A-8E27-4983-9F96-98A02B5065CF}"/>
              </a:ext>
            </a:extLst>
          </p:cNvPr>
          <p:cNvSpPr>
            <a:spLocks noGrp="1" noChangeArrowheads="1"/>
          </p:cNvSpPr>
          <p:nvPr>
            <p:ph type="title"/>
          </p:nvPr>
        </p:nvSpPr>
        <p:spPr/>
        <p:txBody>
          <a:bodyPr/>
          <a:lstStyle/>
          <a:p>
            <a:pPr eaLnBrk="1" hangingPunct="1"/>
            <a:r>
              <a:rPr lang="en-US" altLang="en-US"/>
              <a:t>Testing for Normality</a:t>
            </a:r>
          </a:p>
        </p:txBody>
      </p:sp>
      <p:sp>
        <p:nvSpPr>
          <p:cNvPr id="112643" name="Rectangle 5">
            <a:extLst>
              <a:ext uri="{FF2B5EF4-FFF2-40B4-BE49-F238E27FC236}">
                <a16:creationId xmlns:a16="http://schemas.microsoft.com/office/drawing/2014/main" id="{25099670-009F-44DC-A6BF-1A4A849EC976}"/>
              </a:ext>
            </a:extLst>
          </p:cNvPr>
          <p:cNvSpPr>
            <a:spLocks noGrp="1" noChangeArrowheads="1"/>
          </p:cNvSpPr>
          <p:nvPr>
            <p:ph idx="1"/>
          </p:nvPr>
        </p:nvSpPr>
        <p:spPr>
          <a:xfrm>
            <a:off x="452438" y="1066800"/>
            <a:ext cx="8577262" cy="5105400"/>
          </a:xfrm>
        </p:spPr>
        <p:txBody>
          <a:bodyPr/>
          <a:lstStyle/>
          <a:p>
            <a:pPr lvl="1" eaLnBrk="1" hangingPunct="1">
              <a:lnSpc>
                <a:spcPct val="80000"/>
              </a:lnSpc>
            </a:pPr>
            <a:r>
              <a:rPr lang="en-US" altLang="en-US" sz="2400"/>
              <a:t>Statistical tests for variation can be sensitive to non-normality</a:t>
            </a:r>
          </a:p>
          <a:p>
            <a:pPr lvl="2" eaLnBrk="1" hangingPunct="1">
              <a:lnSpc>
                <a:spcPct val="80000"/>
              </a:lnSpc>
            </a:pPr>
            <a:r>
              <a:rPr lang="en-US" altLang="en-US" sz="2000"/>
              <a:t>Variables acceptance sampling, Cpk, Confidence for Reliability</a:t>
            </a:r>
            <a:br>
              <a:rPr lang="en-US" altLang="en-US" sz="2000"/>
            </a:br>
            <a:endParaRPr lang="en-US" altLang="en-US" sz="2000"/>
          </a:p>
          <a:p>
            <a:pPr lvl="1" eaLnBrk="1" hangingPunct="1">
              <a:lnSpc>
                <a:spcPct val="80000"/>
              </a:lnSpc>
            </a:pPr>
            <a:r>
              <a:rPr lang="en-US" altLang="en-US" sz="2400"/>
              <a:t>Common ways to check for normality</a:t>
            </a:r>
          </a:p>
          <a:p>
            <a:pPr lvl="2" eaLnBrk="1" hangingPunct="1">
              <a:lnSpc>
                <a:spcPct val="80000"/>
              </a:lnSpc>
            </a:pPr>
            <a:r>
              <a:rPr lang="en-US" altLang="en-US" sz="2000"/>
              <a:t>Histogram</a:t>
            </a:r>
          </a:p>
          <a:p>
            <a:pPr lvl="2" eaLnBrk="1" hangingPunct="1">
              <a:lnSpc>
                <a:spcPct val="80000"/>
              </a:lnSpc>
            </a:pPr>
            <a:r>
              <a:rPr lang="en-US" altLang="en-US" sz="2000"/>
              <a:t>Normal probability plot</a:t>
            </a:r>
          </a:p>
          <a:p>
            <a:pPr lvl="2" eaLnBrk="1" hangingPunct="1">
              <a:lnSpc>
                <a:spcPct val="80000"/>
              </a:lnSpc>
            </a:pPr>
            <a:r>
              <a:rPr lang="en-US" altLang="en-US" sz="2000"/>
              <a:t>Ryan-Joiner test (not sensitive to data rounding) (Minitab)</a:t>
            </a:r>
          </a:p>
          <a:p>
            <a:pPr lvl="2" eaLnBrk="1" hangingPunct="1">
              <a:lnSpc>
                <a:spcPct val="80000"/>
              </a:lnSpc>
            </a:pPr>
            <a:r>
              <a:rPr lang="en-US" altLang="en-US" sz="2000"/>
              <a:t>Anderson-Darling test (Minitab)</a:t>
            </a:r>
          </a:p>
          <a:p>
            <a:pPr lvl="2" eaLnBrk="1" hangingPunct="1">
              <a:lnSpc>
                <a:spcPct val="80000"/>
              </a:lnSpc>
            </a:pPr>
            <a:r>
              <a:rPr lang="en-US" altLang="en-US" sz="2000"/>
              <a:t>Shapiro-Wilk W test (JMP)</a:t>
            </a:r>
          </a:p>
          <a:p>
            <a:pPr lvl="2" eaLnBrk="1" hangingPunct="1">
              <a:lnSpc>
                <a:spcPct val="80000"/>
              </a:lnSpc>
            </a:pPr>
            <a:r>
              <a:rPr lang="en-US" altLang="en-US" sz="2000"/>
              <a:t>Kolmogorov–Smirnov test (K–S test) (Minitab)</a:t>
            </a:r>
          </a:p>
          <a:p>
            <a:pPr lvl="2" eaLnBrk="1" hangingPunct="1">
              <a:lnSpc>
                <a:spcPct val="80000"/>
              </a:lnSpc>
            </a:pPr>
            <a:r>
              <a:rPr lang="en-US" altLang="en-US" sz="2000"/>
              <a:t>Chi-square goodness of fit test</a:t>
            </a:r>
          </a:p>
          <a:p>
            <a:pPr lvl="2" eaLnBrk="1" hangingPunct="1">
              <a:lnSpc>
                <a:spcPct val="80000"/>
              </a:lnSpc>
            </a:pPr>
            <a:endParaRPr lang="en-US" altLang="en-US" sz="2000"/>
          </a:p>
          <a:p>
            <a:pPr lvl="1" eaLnBrk="1" hangingPunct="1">
              <a:lnSpc>
                <a:spcPct val="80000"/>
              </a:lnSpc>
            </a:pPr>
            <a:r>
              <a:rPr lang="en-US" altLang="en-US" sz="2400"/>
              <a:t>Tests recommended for sample sizes n=20 to n=100</a:t>
            </a:r>
          </a:p>
          <a:p>
            <a:pPr lvl="2" eaLnBrk="1" hangingPunct="1">
              <a:lnSpc>
                <a:spcPct val="80000"/>
              </a:lnSpc>
            </a:pPr>
            <a:r>
              <a:rPr lang="en-US" altLang="en-US" sz="2000"/>
              <a:t>n&lt;20 does not have good statistical power to detect non-normality</a:t>
            </a:r>
          </a:p>
          <a:p>
            <a:pPr lvl="2" eaLnBrk="1" hangingPunct="1">
              <a:lnSpc>
                <a:spcPct val="80000"/>
              </a:lnSpc>
            </a:pPr>
            <a:r>
              <a:rPr lang="en-US" altLang="en-US" sz="2000"/>
              <a:t>n&gt;100 has too much statistical power</a:t>
            </a:r>
          </a:p>
          <a:p>
            <a:pPr lvl="3" eaLnBrk="1" hangingPunct="1">
              <a:lnSpc>
                <a:spcPct val="80000"/>
              </a:lnSpc>
            </a:pPr>
            <a:r>
              <a:rPr lang="en-US" altLang="en-US" sz="1800"/>
              <a:t>Will detect trivial departures from normality</a:t>
            </a:r>
          </a:p>
          <a:p>
            <a:pPr marL="0" indent="0" eaLnBrk="1" hangingPunct="1">
              <a:lnSpc>
                <a:spcPct val="90000"/>
              </a:lnSpc>
            </a:pPr>
            <a:endParaRPr lang="en-US" altLang="en-US" sz="2400"/>
          </a:p>
        </p:txBody>
      </p:sp>
      <p:sp>
        <p:nvSpPr>
          <p:cNvPr id="112644" name="Slide Number Placeholder 3">
            <a:extLst>
              <a:ext uri="{FF2B5EF4-FFF2-40B4-BE49-F238E27FC236}">
                <a16:creationId xmlns:a16="http://schemas.microsoft.com/office/drawing/2014/main" id="{9D0E69A6-CB8A-476D-ADC5-40D7E0EF0AD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54BDF50-C52F-433E-A76A-50CFEBE0C57A}" type="slidenum">
              <a:rPr lang="en-US" altLang="en-US" sz="800">
                <a:solidFill>
                  <a:schemeClr val="bg1"/>
                </a:solidFill>
                <a:latin typeface="Arial" panose="020B0604020202020204" pitchFamily="34" charset="0"/>
              </a:rPr>
              <a:pPr eaLnBrk="1" hangingPunct="1">
                <a:spcBef>
                  <a:spcPct val="0"/>
                </a:spcBef>
                <a:spcAft>
                  <a:spcPct val="40000"/>
                </a:spcAft>
                <a:buFontTx/>
                <a:buNone/>
              </a:pPr>
              <a:t>70</a:t>
            </a:fld>
            <a:endParaRPr lang="en-US" altLang="en-US" sz="800">
              <a:solidFill>
                <a:schemeClr val="bg1"/>
              </a:solidFill>
              <a:latin typeface="Arial" panose="020B0604020202020204" pitchFamily="34" charset="0"/>
            </a:endParaRPr>
          </a:p>
        </p:txBody>
      </p:sp>
      <p:sp>
        <p:nvSpPr>
          <p:cNvPr id="112645" name="Footer Placeholder 1">
            <a:extLst>
              <a:ext uri="{FF2B5EF4-FFF2-40B4-BE49-F238E27FC236}">
                <a16:creationId xmlns:a16="http://schemas.microsoft.com/office/drawing/2014/main" id="{5CF9D50C-5847-493C-BDE1-F35D1D1128B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a:extLst>
              <a:ext uri="{FF2B5EF4-FFF2-40B4-BE49-F238E27FC236}">
                <a16:creationId xmlns:a16="http://schemas.microsoft.com/office/drawing/2014/main" id="{7460B5BC-B6F7-48E0-9CAB-A6638E92ACA5}"/>
              </a:ext>
            </a:extLst>
          </p:cNvPr>
          <p:cNvSpPr>
            <a:spLocks noGrp="1" noChangeArrowheads="1"/>
          </p:cNvSpPr>
          <p:nvPr>
            <p:ph type="title"/>
          </p:nvPr>
        </p:nvSpPr>
        <p:spPr/>
        <p:txBody>
          <a:bodyPr/>
          <a:lstStyle/>
          <a:p>
            <a:pPr eaLnBrk="1" hangingPunct="1"/>
            <a:r>
              <a:rPr lang="en-US" altLang="en-US"/>
              <a:t>Testing for Normality</a:t>
            </a:r>
          </a:p>
        </p:txBody>
      </p:sp>
      <p:sp>
        <p:nvSpPr>
          <p:cNvPr id="113667" name="Rectangle 5">
            <a:extLst>
              <a:ext uri="{FF2B5EF4-FFF2-40B4-BE49-F238E27FC236}">
                <a16:creationId xmlns:a16="http://schemas.microsoft.com/office/drawing/2014/main" id="{E2ADE521-BB9E-4B9D-9B0D-2BF6E32EE28E}"/>
              </a:ext>
            </a:extLst>
          </p:cNvPr>
          <p:cNvSpPr>
            <a:spLocks noGrp="1" noChangeArrowheads="1"/>
          </p:cNvSpPr>
          <p:nvPr>
            <p:ph idx="1"/>
          </p:nvPr>
        </p:nvSpPr>
        <p:spPr>
          <a:xfrm>
            <a:off x="411163" y="1066800"/>
            <a:ext cx="8318500" cy="4981575"/>
          </a:xfrm>
        </p:spPr>
        <p:txBody>
          <a:bodyPr/>
          <a:lstStyle/>
          <a:p>
            <a:pPr lvl="1" eaLnBrk="1" hangingPunct="1"/>
            <a:r>
              <a:rPr lang="en-US" altLang="en-US" sz="2400"/>
              <a:t>Filler validation study</a:t>
            </a:r>
          </a:p>
          <a:p>
            <a:pPr lvl="1" eaLnBrk="1" hangingPunct="1"/>
            <a:r>
              <a:rPr lang="en-US" altLang="en-US" sz="2400"/>
              <a:t>n=50 test results</a:t>
            </a:r>
          </a:p>
          <a:p>
            <a:pPr lvl="1" eaLnBrk="1" hangingPunct="1"/>
            <a:r>
              <a:rPr lang="en-US" altLang="en-US" sz="2400"/>
              <a:t>Spec Limit: 505-535g </a:t>
            </a:r>
            <a:br>
              <a:rPr lang="en-US" altLang="en-US" sz="2400"/>
            </a:br>
            <a:r>
              <a:rPr lang="en-US" altLang="en-US" sz="2400"/>
              <a:t>- AQL: 0.4%</a:t>
            </a:r>
            <a:br>
              <a:rPr lang="en-US" altLang="en-US" sz="2400"/>
            </a:br>
            <a:r>
              <a:rPr lang="en-US" altLang="en-US" sz="2400"/>
              <a:t>- Collect a sample every 5 minutes over 4 hour run</a:t>
            </a:r>
          </a:p>
          <a:p>
            <a:pPr lvl="1" eaLnBrk="1" hangingPunct="1">
              <a:buFontTx/>
              <a:buNone/>
            </a:pPr>
            <a:br>
              <a:rPr lang="en-US" altLang="en-US" sz="2400"/>
            </a:br>
            <a:r>
              <a:rPr lang="en-US" altLang="en-US" sz="2400"/>
              <a:t>Fill volume data:</a:t>
            </a:r>
            <a:br>
              <a:rPr lang="en-US" altLang="en-US" sz="2400"/>
            </a:br>
            <a:br>
              <a:rPr lang="en-US" altLang="en-US" sz="2400"/>
            </a:br>
            <a:r>
              <a:rPr lang="en-US" altLang="en-US" sz="1600"/>
              <a:t>519.4,  513.3,  519.9,  518.5,  522.4,  522.7,  522.0,  522.2,  516.2,  520.1,  523.1,  519.2</a:t>
            </a:r>
            <a:br>
              <a:rPr lang="en-US" altLang="en-US" sz="1600"/>
            </a:br>
            <a:r>
              <a:rPr lang="en-US" altLang="en-US" sz="1600"/>
              <a:t>520.8,  518.8,  517.6,  516.8,  522.6,  522.0,  517.6,  513.5,  521.7,  519.9,  520.6,  522.6</a:t>
            </a:r>
            <a:br>
              <a:rPr lang="en-US" altLang="en-US" sz="1600"/>
            </a:br>
            <a:r>
              <a:rPr lang="en-US" altLang="en-US" sz="1600"/>
              <a:t>515.3,  518.5,  513.7,  520.6,  517.1,  522.6,  513.9,  515.3,  518.6,  510.9,  521.3,  516.5</a:t>
            </a:r>
            <a:br>
              <a:rPr lang="en-US" altLang="en-US" sz="1600"/>
            </a:br>
            <a:r>
              <a:rPr lang="en-US" altLang="en-US" sz="1600"/>
              <a:t>520.9,  523.0,  521.2,  519.4,  526.4,  525.0,  522.7,  519.6,  516.4,  519.9,  517.4,  519.6</a:t>
            </a:r>
            <a:br>
              <a:rPr lang="en-US" altLang="en-US" sz="1600"/>
            </a:br>
            <a:r>
              <a:rPr lang="en-US" altLang="en-US" sz="1600"/>
              <a:t>515.8,  520.4</a:t>
            </a:r>
          </a:p>
          <a:p>
            <a:pPr marL="0" indent="0" eaLnBrk="1" hangingPunct="1"/>
            <a:endParaRPr lang="en-US" altLang="en-US" sz="1800"/>
          </a:p>
          <a:p>
            <a:pPr marL="0" indent="0" eaLnBrk="1" hangingPunct="1"/>
            <a:endParaRPr lang="en-US" altLang="en-US" sz="2400"/>
          </a:p>
        </p:txBody>
      </p:sp>
      <p:sp>
        <p:nvSpPr>
          <p:cNvPr id="113668" name="Slide Number Placeholder 3">
            <a:extLst>
              <a:ext uri="{FF2B5EF4-FFF2-40B4-BE49-F238E27FC236}">
                <a16:creationId xmlns:a16="http://schemas.microsoft.com/office/drawing/2014/main" id="{302DB5A5-F90E-4233-984E-8CBFE91EB1D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32AD9B49-C97D-4C5F-8DDB-92C3474ABE7C}" type="slidenum">
              <a:rPr lang="en-US" altLang="en-US" sz="800">
                <a:solidFill>
                  <a:schemeClr val="bg1"/>
                </a:solidFill>
                <a:latin typeface="Arial" panose="020B0604020202020204" pitchFamily="34" charset="0"/>
              </a:rPr>
              <a:pPr eaLnBrk="1" hangingPunct="1">
                <a:spcBef>
                  <a:spcPct val="0"/>
                </a:spcBef>
                <a:spcAft>
                  <a:spcPct val="40000"/>
                </a:spcAft>
                <a:buFontTx/>
                <a:buNone/>
              </a:pPr>
              <a:t>71</a:t>
            </a:fld>
            <a:endParaRPr lang="en-US" altLang="en-US" sz="800">
              <a:solidFill>
                <a:schemeClr val="bg1"/>
              </a:solidFill>
              <a:latin typeface="Arial" panose="020B0604020202020204" pitchFamily="34" charset="0"/>
            </a:endParaRPr>
          </a:p>
        </p:txBody>
      </p:sp>
      <p:sp>
        <p:nvSpPr>
          <p:cNvPr id="113669" name="Footer Placeholder 1">
            <a:extLst>
              <a:ext uri="{FF2B5EF4-FFF2-40B4-BE49-F238E27FC236}">
                <a16:creationId xmlns:a16="http://schemas.microsoft.com/office/drawing/2014/main" id="{97060990-0D39-456F-933C-92B4EE2B3E6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1BEBE4D-9B15-46CB-B986-2A92F7817D09}"/>
              </a:ext>
            </a:extLst>
          </p:cNvPr>
          <p:cNvSpPr>
            <a:spLocks noGrp="1" noChangeArrowheads="1"/>
          </p:cNvSpPr>
          <p:nvPr>
            <p:ph type="title"/>
          </p:nvPr>
        </p:nvSpPr>
        <p:spPr>
          <a:xfrm>
            <a:off x="457200" y="457200"/>
            <a:ext cx="8248650" cy="495300"/>
          </a:xfrm>
        </p:spPr>
        <p:txBody>
          <a:bodyPr/>
          <a:lstStyle/>
          <a:p>
            <a:pPr eaLnBrk="1" hangingPunct="1"/>
            <a:r>
              <a:rPr lang="en-US" altLang="en-US"/>
              <a:t>Testing for Normality</a:t>
            </a:r>
          </a:p>
        </p:txBody>
      </p:sp>
      <p:sp>
        <p:nvSpPr>
          <p:cNvPr id="114691" name="Rectangle 3">
            <a:extLst>
              <a:ext uri="{FF2B5EF4-FFF2-40B4-BE49-F238E27FC236}">
                <a16:creationId xmlns:a16="http://schemas.microsoft.com/office/drawing/2014/main" id="{EC794975-E139-44A0-BA38-DD6843FCC6D0}"/>
              </a:ext>
            </a:extLst>
          </p:cNvPr>
          <p:cNvSpPr>
            <a:spLocks noGrp="1" noChangeArrowheads="1"/>
          </p:cNvSpPr>
          <p:nvPr>
            <p:ph type="body" sz="half" idx="1"/>
          </p:nvPr>
        </p:nvSpPr>
        <p:spPr>
          <a:xfrm>
            <a:off x="452438" y="977900"/>
            <a:ext cx="7396162" cy="469900"/>
          </a:xfrm>
        </p:spPr>
        <p:txBody>
          <a:bodyPr/>
          <a:lstStyle/>
          <a:p>
            <a:pPr lvl="1" eaLnBrk="1" hangingPunct="1">
              <a:buFontTx/>
              <a:buNone/>
            </a:pPr>
            <a:r>
              <a:rPr lang="en-US" altLang="en-US" sz="2000"/>
              <a:t>Minitab: Stat &gt; Basic Statistics &gt; Normality Test</a:t>
            </a:r>
          </a:p>
        </p:txBody>
      </p:sp>
      <p:graphicFrame>
        <p:nvGraphicFramePr>
          <p:cNvPr id="114692" name="Object 7">
            <a:extLst>
              <a:ext uri="{FF2B5EF4-FFF2-40B4-BE49-F238E27FC236}">
                <a16:creationId xmlns:a16="http://schemas.microsoft.com/office/drawing/2014/main" id="{3F539676-8FD8-446B-9E9D-8C55EE944F71}"/>
              </a:ext>
            </a:extLst>
          </p:cNvPr>
          <p:cNvGraphicFramePr>
            <a:graphicFrameLocks noGrp="1" noChangeAspect="1"/>
          </p:cNvGraphicFramePr>
          <p:nvPr>
            <p:ph sz="half" idx="2"/>
          </p:nvPr>
        </p:nvGraphicFramePr>
        <p:xfrm>
          <a:off x="646113" y="1371600"/>
          <a:ext cx="2286000" cy="1470025"/>
        </p:xfrm>
        <a:graphic>
          <a:graphicData uri="http://schemas.openxmlformats.org/presentationml/2006/ole">
            <mc:AlternateContent xmlns:mc="http://schemas.openxmlformats.org/markup-compatibility/2006">
              <mc:Choice xmlns:v="urn:schemas-microsoft-com:vml" Requires="v">
                <p:oleObj spid="_x0000_s114698" name="Equation" r:id="rId4" imgW="1066800" imgH="685800" progId="Equation.3">
                  <p:embed/>
                </p:oleObj>
              </mc:Choice>
              <mc:Fallback>
                <p:oleObj name="Equation" r:id="rId4" imgW="1066800" imgH="685800" progId="Equation.3">
                  <p:embed/>
                  <p:pic>
                    <p:nvPicPr>
                      <p:cNvPr id="0"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3" y="1371600"/>
                        <a:ext cx="22860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693" name="Slide Number Placeholder 4">
            <a:extLst>
              <a:ext uri="{FF2B5EF4-FFF2-40B4-BE49-F238E27FC236}">
                <a16:creationId xmlns:a16="http://schemas.microsoft.com/office/drawing/2014/main" id="{0286E53B-9B6F-4C59-A5F7-35471645905E}"/>
              </a:ext>
            </a:extLst>
          </p:cNvPr>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C538C028-86B2-4CAE-9548-C57F7404EA6E}" type="slidenum">
              <a:rPr lang="en-US" altLang="en-US" sz="800">
                <a:latin typeface="Arial" panose="020B0604020202020204" pitchFamily="34" charset="0"/>
              </a:rPr>
              <a:pPr eaLnBrk="1" hangingPunct="1">
                <a:spcBef>
                  <a:spcPct val="0"/>
                </a:spcBef>
                <a:spcAft>
                  <a:spcPct val="40000"/>
                </a:spcAft>
                <a:buFontTx/>
                <a:buNone/>
              </a:pPr>
              <a:t>72</a:t>
            </a:fld>
            <a:endParaRPr lang="en-US" altLang="en-US" sz="800">
              <a:latin typeface="Arial" panose="020B0604020202020204" pitchFamily="34" charset="0"/>
            </a:endParaRPr>
          </a:p>
        </p:txBody>
      </p:sp>
      <p:sp>
        <p:nvSpPr>
          <p:cNvPr id="114694" name="Text Box 6">
            <a:extLst>
              <a:ext uri="{FF2B5EF4-FFF2-40B4-BE49-F238E27FC236}">
                <a16:creationId xmlns:a16="http://schemas.microsoft.com/office/drawing/2014/main" id="{B4F8AC83-8463-4EF8-B6FD-4BDF61A308BC}"/>
              </a:ext>
            </a:extLst>
          </p:cNvPr>
          <p:cNvSpPr txBox="1">
            <a:spLocks noChangeArrowheads="1"/>
          </p:cNvSpPr>
          <p:nvPr/>
        </p:nvSpPr>
        <p:spPr bwMode="auto">
          <a:xfrm>
            <a:off x="495300" y="3276600"/>
            <a:ext cx="27813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406400" indent="-29210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5000"/>
              </a:lnSpc>
              <a:spcBef>
                <a:spcPct val="0"/>
              </a:spcBef>
              <a:spcAft>
                <a:spcPct val="20000"/>
              </a:spcAft>
              <a:buFontTx/>
              <a:buChar char="•"/>
            </a:pPr>
            <a:r>
              <a:rPr lang="en-US" altLang="en-US" sz="2000">
                <a:latin typeface="Arial" panose="020B0604020202020204" pitchFamily="34" charset="0"/>
              </a:rPr>
              <a:t> </a:t>
            </a:r>
            <a:r>
              <a:rPr lang="en-US" altLang="en-US" sz="1800">
                <a:latin typeface="Arial" panose="020B0604020202020204" pitchFamily="34" charset="0"/>
              </a:rPr>
              <a:t>The p-value &gt; 0.100, which is greater than α=0.05.</a:t>
            </a:r>
          </a:p>
          <a:p>
            <a:pPr eaLnBrk="1" hangingPunct="1">
              <a:lnSpc>
                <a:spcPct val="85000"/>
              </a:lnSpc>
              <a:spcBef>
                <a:spcPct val="0"/>
              </a:spcBef>
              <a:spcAft>
                <a:spcPct val="20000"/>
              </a:spcAft>
              <a:buFontTx/>
              <a:buChar char="•"/>
            </a:pPr>
            <a:r>
              <a:rPr lang="en-US" altLang="en-US" sz="1800">
                <a:latin typeface="Arial" panose="020B0604020202020204" pitchFamily="34" charset="0"/>
              </a:rPr>
              <a:t> Normality is not rejected.</a:t>
            </a:r>
          </a:p>
          <a:p>
            <a:pPr eaLnBrk="1" hangingPunct="1">
              <a:spcBef>
                <a:spcPct val="0"/>
              </a:spcBef>
              <a:spcAft>
                <a:spcPct val="40000"/>
              </a:spcAft>
              <a:buFontTx/>
              <a:buChar char="•"/>
            </a:pPr>
            <a:r>
              <a:rPr lang="en-US" altLang="en-US" sz="1800">
                <a:latin typeface="Arial" panose="020B0604020202020204" pitchFamily="34" charset="0"/>
              </a:rPr>
              <a:t> Normal data will fall close to a straight line on the normal probability plot</a:t>
            </a:r>
          </a:p>
        </p:txBody>
      </p:sp>
      <p:sp>
        <p:nvSpPr>
          <p:cNvPr id="114695" name="Slide Number Placeholder 3">
            <a:extLst>
              <a:ext uri="{FF2B5EF4-FFF2-40B4-BE49-F238E27FC236}">
                <a16:creationId xmlns:a16="http://schemas.microsoft.com/office/drawing/2014/main" id="{8F653EE7-69D3-44A7-B96D-72DC2A0308A5}"/>
              </a:ext>
            </a:extLst>
          </p:cNvPr>
          <p:cNvSpPr txBox="1">
            <a:spLocks/>
          </p:cNvSpPr>
          <p:nvPr/>
        </p:nvSpPr>
        <p:spPr bwMode="auto">
          <a:xfrm>
            <a:off x="8482013" y="6618288"/>
            <a:ext cx="357187"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B19D077-6F05-43FA-96CC-8EF525DD8A10}" type="slidenum">
              <a:rPr lang="en-US" altLang="en-US" sz="800">
                <a:solidFill>
                  <a:schemeClr val="bg1"/>
                </a:solidFill>
                <a:latin typeface="Arial" panose="020B0604020202020204" pitchFamily="34" charset="0"/>
              </a:rPr>
              <a:pPr eaLnBrk="1" hangingPunct="1">
                <a:spcBef>
                  <a:spcPct val="0"/>
                </a:spcBef>
                <a:spcAft>
                  <a:spcPct val="40000"/>
                </a:spcAft>
                <a:buFontTx/>
                <a:buNone/>
              </a:pPr>
              <a:t>72</a:t>
            </a:fld>
            <a:endParaRPr lang="en-US" altLang="en-US" sz="800">
              <a:solidFill>
                <a:schemeClr val="bg1"/>
              </a:solidFill>
              <a:latin typeface="Arial" panose="020B0604020202020204" pitchFamily="34" charset="0"/>
            </a:endParaRPr>
          </a:p>
        </p:txBody>
      </p:sp>
      <p:sp>
        <p:nvSpPr>
          <p:cNvPr id="114696" name="Footer Placeholder 1">
            <a:extLst>
              <a:ext uri="{FF2B5EF4-FFF2-40B4-BE49-F238E27FC236}">
                <a16:creationId xmlns:a16="http://schemas.microsoft.com/office/drawing/2014/main" id="{0608A8A7-9B71-482B-AAC6-62A758FCB2C2}"/>
              </a:ext>
            </a:extLst>
          </p:cNvPr>
          <p:cNvSpPr txBox="1">
            <a:spLocks/>
          </p:cNvSpPr>
          <p:nvPr/>
        </p:nvSpPr>
        <p:spPr bwMode="gray">
          <a:xfrm>
            <a:off x="2970213" y="6607175"/>
            <a:ext cx="54848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ct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lnSpc>
                <a:spcPct val="100000"/>
              </a:lnSpc>
              <a:spcBef>
                <a:spcPct val="0"/>
              </a:spcBef>
              <a:spcAft>
                <a:spcPct val="40000"/>
              </a:spcAft>
              <a:buFontTx/>
              <a:buNone/>
            </a:pPr>
            <a:r>
              <a:rPr lang="en-US" altLang="en-US" sz="900" b="1">
                <a:solidFill>
                  <a:schemeClr val="bg1"/>
                </a:solidFill>
                <a:latin typeface="Arial" panose="020B0604020202020204" pitchFamily="34" charset="0"/>
              </a:rPr>
              <a:t>Basic Statistics | QPP11-RDLCQA-0006EN Version 3 | Company Confidential © 2013</a:t>
            </a:r>
          </a:p>
        </p:txBody>
      </p:sp>
      <p:pic>
        <p:nvPicPr>
          <p:cNvPr id="114697" name="Picture 16">
            <a:extLst>
              <a:ext uri="{FF2B5EF4-FFF2-40B4-BE49-F238E27FC236}">
                <a16:creationId xmlns:a16="http://schemas.microsoft.com/office/drawing/2014/main" id="{04256E45-A29E-4A44-B196-22FD14DDA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744663"/>
            <a:ext cx="5029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F118841C-9BC1-4B7D-9CE1-8348473D539E}"/>
              </a:ext>
            </a:extLst>
          </p:cNvPr>
          <p:cNvSpPr>
            <a:spLocks noGrp="1" noChangeArrowheads="1"/>
          </p:cNvSpPr>
          <p:nvPr>
            <p:ph type="title"/>
          </p:nvPr>
        </p:nvSpPr>
        <p:spPr>
          <a:xfrm>
            <a:off x="457200" y="533400"/>
            <a:ext cx="8705850" cy="444500"/>
          </a:xfrm>
        </p:spPr>
        <p:txBody>
          <a:bodyPr/>
          <a:lstStyle/>
          <a:p>
            <a:pPr eaLnBrk="1" hangingPunct="1"/>
            <a:r>
              <a:rPr lang="en-US" altLang="en-US"/>
              <a:t>Testing for Normality</a:t>
            </a:r>
          </a:p>
        </p:txBody>
      </p:sp>
      <p:sp>
        <p:nvSpPr>
          <p:cNvPr id="115715" name="Rectangle 3">
            <a:extLst>
              <a:ext uri="{FF2B5EF4-FFF2-40B4-BE49-F238E27FC236}">
                <a16:creationId xmlns:a16="http://schemas.microsoft.com/office/drawing/2014/main" id="{08184181-1856-4209-BA3C-82035EB7B817}"/>
              </a:ext>
            </a:extLst>
          </p:cNvPr>
          <p:cNvSpPr>
            <a:spLocks noGrp="1" noChangeArrowheads="1"/>
          </p:cNvSpPr>
          <p:nvPr>
            <p:ph idx="1"/>
          </p:nvPr>
        </p:nvSpPr>
        <p:spPr>
          <a:xfrm>
            <a:off x="457200" y="1055688"/>
            <a:ext cx="6019800" cy="392112"/>
          </a:xfrm>
        </p:spPr>
        <p:txBody>
          <a:bodyPr/>
          <a:lstStyle/>
          <a:p>
            <a:pPr lvl="1" eaLnBrk="1" hangingPunct="1">
              <a:buFontTx/>
              <a:buNone/>
            </a:pPr>
            <a:r>
              <a:rPr lang="en-US" altLang="en-US" sz="1800"/>
              <a:t>Minitab: Stat &gt; Quality tools &gt; Capability Sixpack &gt; Normal</a:t>
            </a:r>
          </a:p>
        </p:txBody>
      </p:sp>
      <p:sp>
        <p:nvSpPr>
          <p:cNvPr id="115716" name="Slide Number Placeholder 3">
            <a:extLst>
              <a:ext uri="{FF2B5EF4-FFF2-40B4-BE49-F238E27FC236}">
                <a16:creationId xmlns:a16="http://schemas.microsoft.com/office/drawing/2014/main" id="{A5D81EDD-D6B2-4FAA-B483-E0C18935BE0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2CD13DE-1B68-40D3-809F-249AEE7C969A}" type="slidenum">
              <a:rPr lang="en-US" altLang="en-US" sz="800">
                <a:solidFill>
                  <a:schemeClr val="bg1"/>
                </a:solidFill>
                <a:latin typeface="Arial" panose="020B0604020202020204" pitchFamily="34" charset="0"/>
              </a:rPr>
              <a:pPr eaLnBrk="1" hangingPunct="1">
                <a:spcBef>
                  <a:spcPct val="0"/>
                </a:spcBef>
                <a:spcAft>
                  <a:spcPct val="40000"/>
                </a:spcAft>
                <a:buFontTx/>
                <a:buNone/>
              </a:pPr>
              <a:t>73</a:t>
            </a:fld>
            <a:endParaRPr lang="en-US" altLang="en-US" sz="800">
              <a:solidFill>
                <a:schemeClr val="bg1"/>
              </a:solidFill>
              <a:latin typeface="Arial" panose="020B0604020202020204" pitchFamily="34" charset="0"/>
            </a:endParaRPr>
          </a:p>
        </p:txBody>
      </p:sp>
      <p:pic>
        <p:nvPicPr>
          <p:cNvPr id="115717" name="Picture 4">
            <a:extLst>
              <a:ext uri="{FF2B5EF4-FFF2-40B4-BE49-F238E27FC236}">
                <a16:creationId xmlns:a16="http://schemas.microsoft.com/office/drawing/2014/main" id="{CF2CF38D-3934-403E-9F43-417337EE8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7543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5718" name="Footer Placeholder 1">
            <a:extLst>
              <a:ext uri="{FF2B5EF4-FFF2-40B4-BE49-F238E27FC236}">
                <a16:creationId xmlns:a16="http://schemas.microsoft.com/office/drawing/2014/main" id="{1D223FC3-F698-4FB2-8E74-94D8E215B451}"/>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05792FBF-31BE-4FF4-A99C-6EC34441FF7C}"/>
              </a:ext>
            </a:extLst>
          </p:cNvPr>
          <p:cNvSpPr>
            <a:spLocks noGrp="1" noChangeArrowheads="1"/>
          </p:cNvSpPr>
          <p:nvPr>
            <p:ph type="title"/>
          </p:nvPr>
        </p:nvSpPr>
        <p:spPr/>
        <p:txBody>
          <a:bodyPr/>
          <a:lstStyle/>
          <a:p>
            <a:pPr eaLnBrk="1" hangingPunct="1"/>
            <a:r>
              <a:rPr lang="en-US" altLang="en-US"/>
              <a:t>Normality Tests – Issues with Rounding</a:t>
            </a:r>
          </a:p>
        </p:txBody>
      </p:sp>
      <p:sp>
        <p:nvSpPr>
          <p:cNvPr id="116739" name="Rectangle 3">
            <a:extLst>
              <a:ext uri="{FF2B5EF4-FFF2-40B4-BE49-F238E27FC236}">
                <a16:creationId xmlns:a16="http://schemas.microsoft.com/office/drawing/2014/main" id="{8089C021-163D-4E3A-8688-C711764384C1}"/>
              </a:ext>
            </a:extLst>
          </p:cNvPr>
          <p:cNvSpPr>
            <a:spLocks noGrp="1" noChangeArrowheads="1"/>
          </p:cNvSpPr>
          <p:nvPr>
            <p:ph idx="1"/>
          </p:nvPr>
        </p:nvSpPr>
        <p:spPr>
          <a:xfrm>
            <a:off x="455613" y="1066800"/>
            <a:ext cx="8234362" cy="1066800"/>
          </a:xfrm>
        </p:spPr>
        <p:txBody>
          <a:bodyPr/>
          <a:lstStyle/>
          <a:p>
            <a:pPr marL="0" indent="0" eaLnBrk="1" hangingPunct="1">
              <a:lnSpc>
                <a:spcPct val="80000"/>
              </a:lnSpc>
              <a:spcAft>
                <a:spcPct val="20000"/>
              </a:spcAft>
              <a:buFontTx/>
              <a:buChar char="-"/>
            </a:pPr>
            <a:r>
              <a:rPr lang="en-US" altLang="en-US" sz="2000"/>
              <a:t> Rounding can cause many normality tests to fail</a:t>
            </a:r>
          </a:p>
          <a:p>
            <a:pPr marL="0" indent="0" eaLnBrk="1" hangingPunct="1">
              <a:lnSpc>
                <a:spcPct val="80000"/>
              </a:lnSpc>
              <a:spcAft>
                <a:spcPct val="20000"/>
              </a:spcAft>
              <a:buFontTx/>
              <a:buChar char="-"/>
            </a:pPr>
            <a:r>
              <a:rPr lang="en-US" altLang="en-US" sz="2000"/>
              <a:t> 100 randomly generated normal observations, n(100, 2)</a:t>
            </a:r>
          </a:p>
          <a:p>
            <a:pPr marL="0" indent="0" eaLnBrk="1" hangingPunct="1">
              <a:lnSpc>
                <a:spcPct val="80000"/>
              </a:lnSpc>
              <a:spcAft>
                <a:spcPct val="20000"/>
              </a:spcAft>
              <a:buFontTx/>
              <a:buChar char="-"/>
            </a:pPr>
            <a:r>
              <a:rPr lang="en-US" altLang="en-US" sz="2000"/>
              <a:t> Unrounded Anderson-Darling: p=0.836</a:t>
            </a:r>
          </a:p>
          <a:p>
            <a:pPr marL="0" indent="0" eaLnBrk="1" hangingPunct="1">
              <a:lnSpc>
                <a:spcPct val="80000"/>
              </a:lnSpc>
              <a:spcAft>
                <a:spcPct val="20000"/>
              </a:spcAft>
              <a:buFontTx/>
              <a:buChar char="-"/>
            </a:pPr>
            <a:endParaRPr lang="en-US" altLang="en-US" sz="2000"/>
          </a:p>
        </p:txBody>
      </p:sp>
      <p:sp>
        <p:nvSpPr>
          <p:cNvPr id="116740" name="Slide Number Placeholder 3">
            <a:extLst>
              <a:ext uri="{FF2B5EF4-FFF2-40B4-BE49-F238E27FC236}">
                <a16:creationId xmlns:a16="http://schemas.microsoft.com/office/drawing/2014/main" id="{2EE54D32-600B-49DC-BE14-3A11B1728B6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AE552130-ABCA-43C0-A796-8A0C29E56A10}" type="slidenum">
              <a:rPr lang="en-US" altLang="en-US" sz="800">
                <a:solidFill>
                  <a:schemeClr val="bg1"/>
                </a:solidFill>
                <a:latin typeface="Arial" panose="020B0604020202020204" pitchFamily="34" charset="0"/>
              </a:rPr>
              <a:pPr eaLnBrk="1" hangingPunct="1">
                <a:spcBef>
                  <a:spcPct val="0"/>
                </a:spcBef>
                <a:spcAft>
                  <a:spcPct val="40000"/>
                </a:spcAft>
                <a:buFontTx/>
                <a:buNone/>
              </a:pPr>
              <a:t>74</a:t>
            </a:fld>
            <a:endParaRPr lang="en-US" altLang="en-US" sz="800">
              <a:solidFill>
                <a:schemeClr val="bg1"/>
              </a:solidFill>
              <a:latin typeface="Arial" panose="020B0604020202020204" pitchFamily="34" charset="0"/>
            </a:endParaRPr>
          </a:p>
        </p:txBody>
      </p:sp>
      <p:pic>
        <p:nvPicPr>
          <p:cNvPr id="116741" name="Picture 4">
            <a:extLst>
              <a:ext uri="{FF2B5EF4-FFF2-40B4-BE49-F238E27FC236}">
                <a16:creationId xmlns:a16="http://schemas.microsoft.com/office/drawing/2014/main" id="{F6C6EB28-6A29-445D-A703-9091E99BC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55800"/>
            <a:ext cx="67818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6742" name="Footer Placeholder 1">
            <a:extLst>
              <a:ext uri="{FF2B5EF4-FFF2-40B4-BE49-F238E27FC236}">
                <a16:creationId xmlns:a16="http://schemas.microsoft.com/office/drawing/2014/main" id="{5B0EF8E2-B608-4978-B9B8-4940B655A5B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78FF282D-788D-484F-849D-4347CBF679A7}"/>
              </a:ext>
            </a:extLst>
          </p:cNvPr>
          <p:cNvSpPr>
            <a:spLocks noGrp="1" noChangeArrowheads="1"/>
          </p:cNvSpPr>
          <p:nvPr>
            <p:ph type="title"/>
          </p:nvPr>
        </p:nvSpPr>
        <p:spPr/>
        <p:txBody>
          <a:bodyPr/>
          <a:lstStyle/>
          <a:p>
            <a:pPr eaLnBrk="1" hangingPunct="1"/>
            <a:r>
              <a:rPr lang="en-US" altLang="en-US"/>
              <a:t>Normality Tests – Issues with Rounding</a:t>
            </a:r>
          </a:p>
        </p:txBody>
      </p:sp>
      <p:sp>
        <p:nvSpPr>
          <p:cNvPr id="117763" name="Rectangle 3">
            <a:extLst>
              <a:ext uri="{FF2B5EF4-FFF2-40B4-BE49-F238E27FC236}">
                <a16:creationId xmlns:a16="http://schemas.microsoft.com/office/drawing/2014/main" id="{7E9424C0-D675-44A6-B7E6-AD74A2AC897B}"/>
              </a:ext>
            </a:extLst>
          </p:cNvPr>
          <p:cNvSpPr>
            <a:spLocks noGrp="1" noChangeArrowheads="1"/>
          </p:cNvSpPr>
          <p:nvPr>
            <p:ph idx="1"/>
          </p:nvPr>
        </p:nvSpPr>
        <p:spPr>
          <a:xfrm>
            <a:off x="455613" y="1066800"/>
            <a:ext cx="8234362" cy="1143000"/>
          </a:xfrm>
        </p:spPr>
        <p:txBody>
          <a:bodyPr/>
          <a:lstStyle/>
          <a:p>
            <a:pPr marL="0" indent="0" eaLnBrk="1" hangingPunct="1">
              <a:lnSpc>
                <a:spcPct val="80000"/>
              </a:lnSpc>
              <a:spcAft>
                <a:spcPct val="20000"/>
              </a:spcAft>
              <a:buFontTx/>
              <a:buChar char="-"/>
            </a:pPr>
            <a:r>
              <a:rPr lang="en-US" altLang="en-US" sz="2000"/>
              <a:t> Rounding data can cause many normality tests to fail</a:t>
            </a:r>
          </a:p>
          <a:p>
            <a:pPr marL="0" indent="0" eaLnBrk="1" hangingPunct="1">
              <a:lnSpc>
                <a:spcPct val="80000"/>
              </a:lnSpc>
              <a:spcAft>
                <a:spcPct val="20000"/>
              </a:spcAft>
              <a:buFontTx/>
              <a:buChar char="-"/>
            </a:pPr>
            <a:r>
              <a:rPr lang="en-US" altLang="en-US" sz="2000"/>
              <a:t> 100 randomly generated normal observations, n(100, 2)</a:t>
            </a:r>
          </a:p>
          <a:p>
            <a:pPr marL="0" indent="0" eaLnBrk="1" hangingPunct="1">
              <a:lnSpc>
                <a:spcPct val="80000"/>
              </a:lnSpc>
              <a:spcAft>
                <a:spcPct val="20000"/>
              </a:spcAft>
              <a:buFontTx/>
              <a:buChar char="-"/>
            </a:pPr>
            <a:r>
              <a:rPr lang="en-US" altLang="en-US" sz="2000"/>
              <a:t> Data rounded to 0 decimals: Anderson-Darling: p&lt;0.005</a:t>
            </a:r>
          </a:p>
        </p:txBody>
      </p:sp>
      <p:sp>
        <p:nvSpPr>
          <p:cNvPr id="117764" name="Slide Number Placeholder 3">
            <a:extLst>
              <a:ext uri="{FF2B5EF4-FFF2-40B4-BE49-F238E27FC236}">
                <a16:creationId xmlns:a16="http://schemas.microsoft.com/office/drawing/2014/main" id="{084EF49B-4103-4178-82A2-E6CE9E6DF48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B77ABEC-16BD-4DB2-A180-B3EB79E265F4}" type="slidenum">
              <a:rPr lang="en-US" altLang="en-US" sz="800">
                <a:solidFill>
                  <a:schemeClr val="bg1"/>
                </a:solidFill>
                <a:latin typeface="Arial" panose="020B0604020202020204" pitchFamily="34" charset="0"/>
              </a:rPr>
              <a:pPr eaLnBrk="1" hangingPunct="1">
                <a:spcBef>
                  <a:spcPct val="0"/>
                </a:spcBef>
                <a:spcAft>
                  <a:spcPct val="40000"/>
                </a:spcAft>
                <a:buFontTx/>
                <a:buNone/>
              </a:pPr>
              <a:t>75</a:t>
            </a:fld>
            <a:endParaRPr lang="en-US" altLang="en-US" sz="800">
              <a:solidFill>
                <a:schemeClr val="bg1"/>
              </a:solidFill>
              <a:latin typeface="Arial" panose="020B0604020202020204" pitchFamily="34" charset="0"/>
            </a:endParaRPr>
          </a:p>
        </p:txBody>
      </p:sp>
      <p:pic>
        <p:nvPicPr>
          <p:cNvPr id="117765" name="Picture 4">
            <a:extLst>
              <a:ext uri="{FF2B5EF4-FFF2-40B4-BE49-F238E27FC236}">
                <a16:creationId xmlns:a16="http://schemas.microsoft.com/office/drawing/2014/main" id="{2AEEF24C-AB61-43E5-A698-9D9EA7EF2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903413"/>
            <a:ext cx="6859587" cy="457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7766" name="Footer Placeholder 1">
            <a:extLst>
              <a:ext uri="{FF2B5EF4-FFF2-40B4-BE49-F238E27FC236}">
                <a16:creationId xmlns:a16="http://schemas.microsoft.com/office/drawing/2014/main" id="{ED3E4BED-9A4B-4D2B-BF42-C78857F4DCA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2BB807F9-F252-4054-8168-35353AA5146C}"/>
              </a:ext>
            </a:extLst>
          </p:cNvPr>
          <p:cNvSpPr>
            <a:spLocks noGrp="1" noChangeArrowheads="1"/>
          </p:cNvSpPr>
          <p:nvPr>
            <p:ph type="title"/>
          </p:nvPr>
        </p:nvSpPr>
        <p:spPr/>
        <p:txBody>
          <a:bodyPr/>
          <a:lstStyle/>
          <a:p>
            <a:pPr eaLnBrk="1" hangingPunct="1"/>
            <a:r>
              <a:rPr lang="en-US" altLang="en-US"/>
              <a:t>Normality Tests – Issues with Rounding</a:t>
            </a:r>
          </a:p>
        </p:txBody>
      </p:sp>
      <p:sp>
        <p:nvSpPr>
          <p:cNvPr id="118787" name="Rectangle 3">
            <a:extLst>
              <a:ext uri="{FF2B5EF4-FFF2-40B4-BE49-F238E27FC236}">
                <a16:creationId xmlns:a16="http://schemas.microsoft.com/office/drawing/2014/main" id="{74DFCE22-73AB-4471-8F84-0E003065312B}"/>
              </a:ext>
            </a:extLst>
          </p:cNvPr>
          <p:cNvSpPr>
            <a:spLocks noGrp="1" noChangeArrowheads="1"/>
          </p:cNvSpPr>
          <p:nvPr>
            <p:ph idx="1"/>
          </p:nvPr>
        </p:nvSpPr>
        <p:spPr>
          <a:xfrm>
            <a:off x="455613" y="990600"/>
            <a:ext cx="8234362" cy="914400"/>
          </a:xfrm>
        </p:spPr>
        <p:txBody>
          <a:bodyPr/>
          <a:lstStyle/>
          <a:p>
            <a:pPr marL="0" indent="0" eaLnBrk="1" hangingPunct="1">
              <a:lnSpc>
                <a:spcPct val="80000"/>
              </a:lnSpc>
              <a:spcAft>
                <a:spcPct val="20000"/>
              </a:spcAft>
              <a:buFontTx/>
              <a:buChar char="-"/>
            </a:pPr>
            <a:r>
              <a:rPr lang="en-US" altLang="en-US" sz="2000"/>
              <a:t> Rounding data can cause many normality tests to fail</a:t>
            </a:r>
          </a:p>
          <a:p>
            <a:pPr marL="0" indent="0" eaLnBrk="1" hangingPunct="1">
              <a:lnSpc>
                <a:spcPct val="80000"/>
              </a:lnSpc>
              <a:spcAft>
                <a:spcPct val="20000"/>
              </a:spcAft>
              <a:buFontTx/>
              <a:buChar char="-"/>
            </a:pPr>
            <a:r>
              <a:rPr lang="en-US" altLang="en-US" sz="2000"/>
              <a:t> 100 random normal observations, n(100, 2)</a:t>
            </a:r>
          </a:p>
          <a:p>
            <a:pPr marL="0" indent="0" eaLnBrk="1" hangingPunct="1">
              <a:lnSpc>
                <a:spcPct val="80000"/>
              </a:lnSpc>
              <a:spcAft>
                <a:spcPct val="20000"/>
              </a:spcAft>
              <a:buFontTx/>
              <a:buChar char="-"/>
            </a:pPr>
            <a:r>
              <a:rPr lang="en-US" altLang="en-US" sz="2000"/>
              <a:t> Data rounded to 0 decimals: Ryan-Joiner Test OK: p&gt;0.100</a:t>
            </a:r>
          </a:p>
        </p:txBody>
      </p:sp>
      <p:sp>
        <p:nvSpPr>
          <p:cNvPr id="118788" name="Slide Number Placeholder 3">
            <a:extLst>
              <a:ext uri="{FF2B5EF4-FFF2-40B4-BE49-F238E27FC236}">
                <a16:creationId xmlns:a16="http://schemas.microsoft.com/office/drawing/2014/main" id="{029085A1-53DB-4C55-9CDD-279EB2DF71E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6639E4C7-B9E9-4762-99A6-C8E1DA5AA8D9}" type="slidenum">
              <a:rPr lang="en-US" altLang="en-US" sz="800">
                <a:solidFill>
                  <a:schemeClr val="bg1"/>
                </a:solidFill>
                <a:latin typeface="Arial" panose="020B0604020202020204" pitchFamily="34" charset="0"/>
              </a:rPr>
              <a:pPr eaLnBrk="1" hangingPunct="1">
                <a:spcBef>
                  <a:spcPct val="0"/>
                </a:spcBef>
                <a:spcAft>
                  <a:spcPct val="40000"/>
                </a:spcAft>
                <a:buFontTx/>
                <a:buNone/>
              </a:pPr>
              <a:t>76</a:t>
            </a:fld>
            <a:endParaRPr lang="en-US" altLang="en-US" sz="800">
              <a:solidFill>
                <a:schemeClr val="bg1"/>
              </a:solidFill>
              <a:latin typeface="Arial" panose="020B0604020202020204" pitchFamily="34" charset="0"/>
            </a:endParaRPr>
          </a:p>
        </p:txBody>
      </p:sp>
      <p:pic>
        <p:nvPicPr>
          <p:cNvPr id="118789" name="Picture 4">
            <a:extLst>
              <a:ext uri="{FF2B5EF4-FFF2-40B4-BE49-F238E27FC236}">
                <a16:creationId xmlns:a16="http://schemas.microsoft.com/office/drawing/2014/main" id="{ED9A7BE4-747B-4A5E-9982-413DDDD06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1944688"/>
            <a:ext cx="6911975"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8790" name="Footer Placeholder 1">
            <a:extLst>
              <a:ext uri="{FF2B5EF4-FFF2-40B4-BE49-F238E27FC236}">
                <a16:creationId xmlns:a16="http://schemas.microsoft.com/office/drawing/2014/main" id="{30CDA8EB-3784-4C18-A8CA-94F3329CF17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7BC95A3D-9BC3-4A85-8812-9038DD5E6F27}"/>
              </a:ext>
            </a:extLst>
          </p:cNvPr>
          <p:cNvSpPr>
            <a:spLocks noGrp="1" noChangeArrowheads="1"/>
          </p:cNvSpPr>
          <p:nvPr>
            <p:ph type="title"/>
          </p:nvPr>
        </p:nvSpPr>
        <p:spPr/>
        <p:txBody>
          <a:bodyPr/>
          <a:lstStyle/>
          <a:p>
            <a:pPr eaLnBrk="1" hangingPunct="1"/>
            <a:r>
              <a:rPr lang="en-US" altLang="en-US"/>
              <a:t>Dealing with non-normality</a:t>
            </a:r>
          </a:p>
        </p:txBody>
      </p:sp>
      <p:sp>
        <p:nvSpPr>
          <p:cNvPr id="119811" name="Rectangle 3">
            <a:extLst>
              <a:ext uri="{FF2B5EF4-FFF2-40B4-BE49-F238E27FC236}">
                <a16:creationId xmlns:a16="http://schemas.microsoft.com/office/drawing/2014/main" id="{DC268176-293D-442E-AF2B-22E56C045A9A}"/>
              </a:ext>
            </a:extLst>
          </p:cNvPr>
          <p:cNvSpPr>
            <a:spLocks noGrp="1" noChangeArrowheads="1"/>
          </p:cNvSpPr>
          <p:nvPr>
            <p:ph idx="1"/>
          </p:nvPr>
        </p:nvSpPr>
        <p:spPr>
          <a:xfrm>
            <a:off x="452438" y="990600"/>
            <a:ext cx="8234362" cy="5486400"/>
          </a:xfrm>
        </p:spPr>
        <p:txBody>
          <a:bodyPr/>
          <a:lstStyle/>
          <a:p>
            <a:pPr lvl="1" eaLnBrk="1" hangingPunct="1">
              <a:spcBef>
                <a:spcPts val="100"/>
              </a:spcBef>
              <a:spcAft>
                <a:spcPts val="100"/>
              </a:spcAft>
            </a:pPr>
            <a:r>
              <a:rPr lang="en-US" altLang="en-US" sz="2000"/>
              <a:t>Determine why non-normality may exist</a:t>
            </a:r>
          </a:p>
          <a:p>
            <a:pPr lvl="2" eaLnBrk="1" hangingPunct="1">
              <a:spcBef>
                <a:spcPts val="100"/>
              </a:spcBef>
              <a:spcAft>
                <a:spcPts val="100"/>
              </a:spcAft>
            </a:pPr>
            <a:r>
              <a:rPr lang="en-US" altLang="en-US" sz="2000"/>
              <a:t>More than one population in the data?  Cavities, fill stations, etc.</a:t>
            </a:r>
          </a:p>
          <a:p>
            <a:pPr lvl="2" eaLnBrk="1" hangingPunct="1">
              <a:spcBef>
                <a:spcPts val="100"/>
              </a:spcBef>
              <a:spcAft>
                <a:spcPts val="100"/>
              </a:spcAft>
            </a:pPr>
            <a:r>
              <a:rPr lang="en-US" altLang="en-US" sz="2000"/>
              <a:t>Drift or shift over time during data collection?</a:t>
            </a:r>
          </a:p>
          <a:p>
            <a:pPr lvl="2" eaLnBrk="1" hangingPunct="1">
              <a:spcBef>
                <a:spcPts val="100"/>
              </a:spcBef>
              <a:spcAft>
                <a:spcPts val="100"/>
              </a:spcAft>
            </a:pPr>
            <a:r>
              <a:rPr lang="en-US" altLang="en-US" sz="2000"/>
              <a:t>Overly-rounded data?</a:t>
            </a:r>
          </a:p>
          <a:p>
            <a:pPr lvl="3" eaLnBrk="1" hangingPunct="1">
              <a:spcBef>
                <a:spcPts val="100"/>
              </a:spcBef>
              <a:spcAft>
                <a:spcPts val="100"/>
              </a:spcAft>
            </a:pPr>
            <a:r>
              <a:rPr lang="en-US" altLang="en-US" sz="1800"/>
              <a:t>Poor measurement resolution, truncated data, rounding</a:t>
            </a:r>
          </a:p>
          <a:p>
            <a:pPr lvl="2" eaLnBrk="1" hangingPunct="1">
              <a:spcBef>
                <a:spcPts val="100"/>
              </a:spcBef>
              <a:spcAft>
                <a:spcPts val="100"/>
              </a:spcAft>
            </a:pPr>
            <a:r>
              <a:rPr lang="en-US" altLang="en-US" sz="2000"/>
              <a:t>Outliers?</a:t>
            </a:r>
          </a:p>
          <a:p>
            <a:pPr lvl="2" eaLnBrk="1" hangingPunct="1">
              <a:spcBef>
                <a:spcPts val="100"/>
              </a:spcBef>
              <a:spcAft>
                <a:spcPts val="100"/>
              </a:spcAft>
            </a:pPr>
            <a:r>
              <a:rPr lang="en-US" altLang="en-US" sz="2000"/>
              <a:t>Too much data?</a:t>
            </a:r>
          </a:p>
          <a:p>
            <a:pPr lvl="2" eaLnBrk="1" hangingPunct="1">
              <a:spcBef>
                <a:spcPts val="100"/>
              </a:spcBef>
              <a:spcAft>
                <a:spcPts val="100"/>
              </a:spcAft>
            </a:pPr>
            <a:r>
              <a:rPr lang="en-US" altLang="en-US" sz="2000"/>
              <a:t>Actual non-normal distribution?</a:t>
            </a:r>
          </a:p>
          <a:p>
            <a:pPr lvl="3" eaLnBrk="1" hangingPunct="1">
              <a:spcBef>
                <a:spcPts val="100"/>
              </a:spcBef>
              <a:spcAft>
                <a:spcPts val="100"/>
              </a:spcAft>
            </a:pPr>
            <a:r>
              <a:rPr lang="en-US" altLang="en-US" sz="1800"/>
              <a:t>Often the case with time to failure, failure forces, counted data</a:t>
            </a:r>
            <a:br>
              <a:rPr lang="en-US" altLang="en-US" sz="1800"/>
            </a:br>
            <a:endParaRPr lang="en-US" altLang="en-US" sz="1800"/>
          </a:p>
          <a:p>
            <a:pPr lvl="1" eaLnBrk="1" hangingPunct="1">
              <a:spcBef>
                <a:spcPts val="100"/>
              </a:spcBef>
              <a:spcAft>
                <a:spcPts val="100"/>
              </a:spcAft>
            </a:pPr>
            <a:r>
              <a:rPr lang="en-US" altLang="en-US" sz="2000"/>
              <a:t>Most statistical methods </a:t>
            </a:r>
            <a:r>
              <a:rPr lang="en-US" altLang="en-US" sz="2000" u="sng"/>
              <a:t>for means</a:t>
            </a:r>
            <a:r>
              <a:rPr lang="en-US" altLang="en-US" sz="2000"/>
              <a:t> are robust</a:t>
            </a:r>
          </a:p>
          <a:p>
            <a:pPr lvl="2" eaLnBrk="1" hangingPunct="1">
              <a:spcBef>
                <a:spcPts val="100"/>
              </a:spcBef>
              <a:spcAft>
                <a:spcPts val="100"/>
              </a:spcAft>
            </a:pPr>
            <a:r>
              <a:rPr lang="en-US" altLang="en-US" sz="2000"/>
              <a:t>t-test, ANOVA, regression line coefficients</a:t>
            </a:r>
          </a:p>
          <a:p>
            <a:pPr lvl="1" eaLnBrk="1" hangingPunct="1">
              <a:spcBef>
                <a:spcPts val="100"/>
              </a:spcBef>
              <a:spcAft>
                <a:spcPts val="100"/>
              </a:spcAft>
            </a:pPr>
            <a:r>
              <a:rPr lang="en-US" altLang="en-US" sz="2000"/>
              <a:t>Transform data to be normal</a:t>
            </a:r>
          </a:p>
          <a:p>
            <a:pPr lvl="1" eaLnBrk="1" hangingPunct="1">
              <a:spcBef>
                <a:spcPts val="100"/>
              </a:spcBef>
              <a:spcAft>
                <a:spcPts val="100"/>
              </a:spcAft>
            </a:pPr>
            <a:r>
              <a:rPr lang="en-US" altLang="en-US" sz="2000"/>
              <a:t>Use statistical method not sensitive to normality</a:t>
            </a:r>
          </a:p>
          <a:p>
            <a:pPr lvl="2" eaLnBrk="1" hangingPunct="1">
              <a:spcBef>
                <a:spcPts val="100"/>
              </a:spcBef>
              <a:spcAft>
                <a:spcPts val="100"/>
              </a:spcAft>
            </a:pPr>
            <a:r>
              <a:rPr lang="en-US" altLang="en-US" sz="2000"/>
              <a:t>Non-parametric tests</a:t>
            </a:r>
          </a:p>
          <a:p>
            <a:pPr lvl="3" eaLnBrk="1" hangingPunct="1">
              <a:spcBef>
                <a:spcPts val="100"/>
              </a:spcBef>
              <a:spcAft>
                <a:spcPts val="100"/>
              </a:spcAft>
            </a:pPr>
            <a:r>
              <a:rPr lang="en-US" altLang="en-US" sz="1800"/>
              <a:t>Mann-Whitney instead of two-sample t-test</a:t>
            </a:r>
          </a:p>
          <a:p>
            <a:pPr lvl="3" eaLnBrk="1" hangingPunct="1">
              <a:spcBef>
                <a:spcPts val="100"/>
              </a:spcBef>
              <a:spcAft>
                <a:spcPts val="100"/>
              </a:spcAft>
            </a:pPr>
            <a:r>
              <a:rPr lang="en-US" altLang="en-US" sz="1800"/>
              <a:t>Levene’s test instead of F-test for variances</a:t>
            </a:r>
          </a:p>
        </p:txBody>
      </p:sp>
      <p:sp>
        <p:nvSpPr>
          <p:cNvPr id="119812" name="Slide Number Placeholder 3">
            <a:extLst>
              <a:ext uri="{FF2B5EF4-FFF2-40B4-BE49-F238E27FC236}">
                <a16:creationId xmlns:a16="http://schemas.microsoft.com/office/drawing/2014/main" id="{4C83AE6D-9CB6-4B69-BD27-4A3EF2468E9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6022DEB-AF0F-4498-8F16-C4ED21A651F9}" type="slidenum">
              <a:rPr lang="en-US" altLang="en-US" sz="800">
                <a:solidFill>
                  <a:schemeClr val="bg1"/>
                </a:solidFill>
                <a:latin typeface="Arial" panose="020B0604020202020204" pitchFamily="34" charset="0"/>
              </a:rPr>
              <a:pPr eaLnBrk="1" hangingPunct="1">
                <a:spcBef>
                  <a:spcPct val="0"/>
                </a:spcBef>
                <a:spcAft>
                  <a:spcPct val="40000"/>
                </a:spcAft>
                <a:buFontTx/>
                <a:buNone/>
              </a:pPr>
              <a:t>77</a:t>
            </a:fld>
            <a:endParaRPr lang="en-US" altLang="en-US" sz="800">
              <a:solidFill>
                <a:schemeClr val="bg1"/>
              </a:solidFill>
              <a:latin typeface="Arial" panose="020B0604020202020204" pitchFamily="34" charset="0"/>
            </a:endParaRPr>
          </a:p>
        </p:txBody>
      </p:sp>
      <p:sp>
        <p:nvSpPr>
          <p:cNvPr id="119813" name="Footer Placeholder 1">
            <a:extLst>
              <a:ext uri="{FF2B5EF4-FFF2-40B4-BE49-F238E27FC236}">
                <a16:creationId xmlns:a16="http://schemas.microsoft.com/office/drawing/2014/main" id="{71C24B7A-AC91-4DE7-8A79-BA8124C2770F}"/>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68A69B19-F3FF-4493-8645-E1D60CDDE047}"/>
              </a:ext>
            </a:extLst>
          </p:cNvPr>
          <p:cNvSpPr>
            <a:spLocks noGrp="1" noChangeArrowheads="1"/>
          </p:cNvSpPr>
          <p:nvPr>
            <p:ph type="title"/>
          </p:nvPr>
        </p:nvSpPr>
        <p:spPr>
          <a:xfrm>
            <a:off x="457200" y="381000"/>
            <a:ext cx="8248650" cy="609600"/>
          </a:xfrm>
        </p:spPr>
        <p:txBody>
          <a:bodyPr/>
          <a:lstStyle/>
          <a:p>
            <a:pPr eaLnBrk="1" hangingPunct="1"/>
            <a:r>
              <a:rPr lang="en-US" altLang="en-US"/>
              <a:t> Data Transformations</a:t>
            </a:r>
          </a:p>
        </p:txBody>
      </p:sp>
      <p:sp>
        <p:nvSpPr>
          <p:cNvPr id="120835" name="Rectangle 3">
            <a:extLst>
              <a:ext uri="{FF2B5EF4-FFF2-40B4-BE49-F238E27FC236}">
                <a16:creationId xmlns:a16="http://schemas.microsoft.com/office/drawing/2014/main" id="{565FEB30-0C60-4DA0-84B9-ADCDBD36F73D}"/>
              </a:ext>
            </a:extLst>
          </p:cNvPr>
          <p:cNvSpPr>
            <a:spLocks noGrp="1" noChangeArrowheads="1"/>
          </p:cNvSpPr>
          <p:nvPr>
            <p:ph idx="1"/>
          </p:nvPr>
        </p:nvSpPr>
        <p:spPr>
          <a:xfrm>
            <a:off x="457200" y="990600"/>
            <a:ext cx="7391400" cy="1524000"/>
          </a:xfrm>
        </p:spPr>
        <p:txBody>
          <a:bodyPr/>
          <a:lstStyle/>
          <a:p>
            <a:pPr lvl="1" eaLnBrk="1" hangingPunct="1">
              <a:lnSpc>
                <a:spcPct val="85000"/>
              </a:lnSpc>
              <a:buFontTx/>
              <a:buNone/>
            </a:pPr>
            <a:r>
              <a:rPr lang="en-US" altLang="en-US"/>
              <a:t>Concept: Transform data mathematically to be normal</a:t>
            </a:r>
            <a:br>
              <a:rPr lang="en-US" altLang="en-US"/>
            </a:br>
            <a:endParaRPr lang="en-US" altLang="en-US"/>
          </a:p>
          <a:p>
            <a:pPr lvl="1" eaLnBrk="1" hangingPunct="1">
              <a:lnSpc>
                <a:spcPct val="85000"/>
              </a:lnSpc>
            </a:pPr>
            <a:r>
              <a:rPr lang="en-US" altLang="en-US"/>
              <a:t>Ladder of Powers</a:t>
            </a:r>
          </a:p>
          <a:p>
            <a:pPr lvl="1" eaLnBrk="1" hangingPunct="1">
              <a:lnSpc>
                <a:spcPct val="85000"/>
              </a:lnSpc>
            </a:pPr>
            <a:r>
              <a:rPr lang="en-US" altLang="en-US"/>
              <a:t>Box Cox transformation</a:t>
            </a:r>
          </a:p>
          <a:p>
            <a:pPr lvl="1" eaLnBrk="1" hangingPunct="1">
              <a:lnSpc>
                <a:spcPct val="85000"/>
              </a:lnSpc>
            </a:pPr>
            <a:r>
              <a:rPr lang="en-US" altLang="en-US"/>
              <a:t>Johnson transformation</a:t>
            </a:r>
          </a:p>
          <a:p>
            <a:pPr lvl="1" eaLnBrk="1" hangingPunct="1">
              <a:lnSpc>
                <a:spcPct val="85000"/>
              </a:lnSpc>
            </a:pPr>
            <a:r>
              <a:rPr lang="en-US" altLang="en-US"/>
              <a:t>Pearson transformation</a:t>
            </a:r>
          </a:p>
        </p:txBody>
      </p:sp>
      <p:sp>
        <p:nvSpPr>
          <p:cNvPr id="120836" name="Slide Number Placeholder 3">
            <a:extLst>
              <a:ext uri="{FF2B5EF4-FFF2-40B4-BE49-F238E27FC236}">
                <a16:creationId xmlns:a16="http://schemas.microsoft.com/office/drawing/2014/main" id="{96189523-01C5-4689-88CD-CEE46CBC7C0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E1948C1-7948-4DC9-B2E7-ECB1B0AB4FA5}" type="slidenum">
              <a:rPr lang="en-US" altLang="en-US" sz="800">
                <a:solidFill>
                  <a:schemeClr val="bg1"/>
                </a:solidFill>
                <a:latin typeface="Arial" panose="020B0604020202020204" pitchFamily="34" charset="0"/>
              </a:rPr>
              <a:pPr eaLnBrk="1" hangingPunct="1">
                <a:spcBef>
                  <a:spcPct val="0"/>
                </a:spcBef>
                <a:spcAft>
                  <a:spcPct val="40000"/>
                </a:spcAft>
                <a:buFontTx/>
                <a:buNone/>
              </a:pPr>
              <a:t>78</a:t>
            </a:fld>
            <a:endParaRPr lang="en-US" altLang="en-US" sz="800">
              <a:solidFill>
                <a:schemeClr val="bg1"/>
              </a:solidFill>
              <a:latin typeface="Arial" panose="020B0604020202020204" pitchFamily="34" charset="0"/>
            </a:endParaRPr>
          </a:p>
        </p:txBody>
      </p:sp>
      <p:sp>
        <p:nvSpPr>
          <p:cNvPr id="120837" name="Footer Placeholder 1">
            <a:extLst>
              <a:ext uri="{FF2B5EF4-FFF2-40B4-BE49-F238E27FC236}">
                <a16:creationId xmlns:a16="http://schemas.microsoft.com/office/drawing/2014/main" id="{98BDA0FA-00F1-46AD-A4B5-7550EE2E3DE5}"/>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0A4CFD0-2452-4A3A-91CA-AD21984CCD27}"/>
              </a:ext>
            </a:extLst>
          </p:cNvPr>
          <p:cNvSpPr>
            <a:spLocks noGrp="1" noChangeArrowheads="1"/>
          </p:cNvSpPr>
          <p:nvPr>
            <p:ph type="title"/>
          </p:nvPr>
        </p:nvSpPr>
        <p:spPr>
          <a:xfrm>
            <a:off x="409575" y="304800"/>
            <a:ext cx="8248650" cy="609600"/>
          </a:xfrm>
        </p:spPr>
        <p:txBody>
          <a:bodyPr/>
          <a:lstStyle/>
          <a:p>
            <a:pPr eaLnBrk="1" hangingPunct="1"/>
            <a:r>
              <a:rPr lang="en-US" altLang="en-US"/>
              <a:t> Data Transformations – Ladder of Powers</a:t>
            </a:r>
          </a:p>
        </p:txBody>
      </p:sp>
      <p:sp>
        <p:nvSpPr>
          <p:cNvPr id="121859" name="Slide Number Placeholder 3">
            <a:extLst>
              <a:ext uri="{FF2B5EF4-FFF2-40B4-BE49-F238E27FC236}">
                <a16:creationId xmlns:a16="http://schemas.microsoft.com/office/drawing/2014/main" id="{B9DE42B1-5FF2-4420-A7BD-05B64727AFA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993FDA8-1916-40D7-B588-8E940D8536C1}" type="slidenum">
              <a:rPr lang="en-US" altLang="en-US" sz="800">
                <a:solidFill>
                  <a:schemeClr val="bg1"/>
                </a:solidFill>
                <a:latin typeface="Arial" panose="020B0604020202020204" pitchFamily="34" charset="0"/>
              </a:rPr>
              <a:pPr eaLnBrk="1" hangingPunct="1">
                <a:spcBef>
                  <a:spcPct val="0"/>
                </a:spcBef>
                <a:spcAft>
                  <a:spcPct val="40000"/>
                </a:spcAft>
                <a:buFontTx/>
                <a:buNone/>
              </a:pPr>
              <a:t>79</a:t>
            </a:fld>
            <a:endParaRPr lang="en-US" altLang="en-US" sz="800">
              <a:solidFill>
                <a:schemeClr val="bg1"/>
              </a:solidFill>
              <a:latin typeface="Arial" panose="020B0604020202020204" pitchFamily="34" charset="0"/>
            </a:endParaRPr>
          </a:p>
        </p:txBody>
      </p:sp>
      <p:pic>
        <p:nvPicPr>
          <p:cNvPr id="121860" name="Picture 3">
            <a:extLst>
              <a:ext uri="{FF2B5EF4-FFF2-40B4-BE49-F238E27FC236}">
                <a16:creationId xmlns:a16="http://schemas.microsoft.com/office/drawing/2014/main" id="{FCC0ED6A-8914-4EB5-853D-32072650E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8458200"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21861" name="Footer Placeholder 1">
            <a:extLst>
              <a:ext uri="{FF2B5EF4-FFF2-40B4-BE49-F238E27FC236}">
                <a16:creationId xmlns:a16="http://schemas.microsoft.com/office/drawing/2014/main" id="{FB8960BD-A91E-4F50-A56D-FBB373DA5C0C}"/>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0C0F31B9-55D4-4F86-B80A-A4F0E0BD5865}"/>
              </a:ext>
            </a:extLst>
          </p:cNvPr>
          <p:cNvSpPr>
            <a:spLocks noGrp="1"/>
          </p:cNvSpPr>
          <p:nvPr>
            <p:ph type="title"/>
          </p:nvPr>
        </p:nvSpPr>
        <p:spPr/>
        <p:txBody>
          <a:bodyPr/>
          <a:lstStyle/>
          <a:p>
            <a:r>
              <a:rPr lang="en-US" altLang="en-US" sz="3200"/>
              <a:t>Scales of Measurement</a:t>
            </a:r>
          </a:p>
        </p:txBody>
      </p:sp>
      <p:sp>
        <p:nvSpPr>
          <p:cNvPr id="49155" name="Slide Number Placeholder 5">
            <a:extLst>
              <a:ext uri="{FF2B5EF4-FFF2-40B4-BE49-F238E27FC236}">
                <a16:creationId xmlns:a16="http://schemas.microsoft.com/office/drawing/2014/main" id="{0DCF25A5-B43B-4E7C-B6E3-38AD0512351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57860E66-DEDE-4521-BBCB-AB5F9A6ADC19}" type="slidenum">
              <a:rPr lang="en-US" altLang="en-US" sz="900">
                <a:solidFill>
                  <a:schemeClr val="bg1"/>
                </a:solidFill>
                <a:latin typeface="Arial" panose="020B0604020202020204" pitchFamily="34" charset="0"/>
              </a:rPr>
              <a:pPr eaLnBrk="1" hangingPunct="1">
                <a:spcBef>
                  <a:spcPct val="0"/>
                </a:spcBef>
                <a:spcAft>
                  <a:spcPct val="40000"/>
                </a:spcAft>
                <a:buFontTx/>
                <a:buNone/>
              </a:pPr>
              <a:t>8</a:t>
            </a:fld>
            <a:endParaRPr lang="en-US" altLang="en-US" sz="900">
              <a:solidFill>
                <a:schemeClr val="bg1"/>
              </a:solidFill>
              <a:latin typeface="Arial" panose="020B0604020202020204" pitchFamily="34" charset="0"/>
            </a:endParaRPr>
          </a:p>
        </p:txBody>
      </p:sp>
      <p:pic>
        <p:nvPicPr>
          <p:cNvPr id="49156" name="Picture 2">
            <a:extLst>
              <a:ext uri="{FF2B5EF4-FFF2-40B4-BE49-F238E27FC236}">
                <a16:creationId xmlns:a16="http://schemas.microsoft.com/office/drawing/2014/main" id="{7F2A6F14-0202-445D-9DA2-279B80A16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1089025"/>
            <a:ext cx="2468563"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3">
            <a:extLst>
              <a:ext uri="{FF2B5EF4-FFF2-40B4-BE49-F238E27FC236}">
                <a16:creationId xmlns:a16="http://schemas.microsoft.com/office/drawing/2014/main" id="{D3D34216-3450-4409-A3D3-3B42E3BDB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21" t="-2007" r="2621" b="2007"/>
          <a:stretch>
            <a:fillRect/>
          </a:stretch>
        </p:blipFill>
        <p:spPr bwMode="auto">
          <a:xfrm>
            <a:off x="4937125" y="1006475"/>
            <a:ext cx="2468563"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8" name="Picture 4">
            <a:extLst>
              <a:ext uri="{FF2B5EF4-FFF2-40B4-BE49-F238E27FC236}">
                <a16:creationId xmlns:a16="http://schemas.microsoft.com/office/drawing/2014/main" id="{EF10B9C0-1E7A-4134-BACE-D0CFF84A2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63" y="3792538"/>
            <a:ext cx="2652712"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9" name="Picture 5">
            <a:extLst>
              <a:ext uri="{FF2B5EF4-FFF2-40B4-BE49-F238E27FC236}">
                <a16:creationId xmlns:a16="http://schemas.microsoft.com/office/drawing/2014/main" id="{170E3E15-6260-48C9-B38C-E440418B48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8" y="4203700"/>
            <a:ext cx="2309812"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60" name="TextBox 3">
            <a:extLst>
              <a:ext uri="{FF2B5EF4-FFF2-40B4-BE49-F238E27FC236}">
                <a16:creationId xmlns:a16="http://schemas.microsoft.com/office/drawing/2014/main" id="{0E4FA6CF-CDA4-4B3E-93B4-359385822B9B}"/>
              </a:ext>
            </a:extLst>
          </p:cNvPr>
          <p:cNvSpPr txBox="1">
            <a:spLocks noChangeArrowheads="1"/>
          </p:cNvSpPr>
          <p:nvPr/>
        </p:nvSpPr>
        <p:spPr bwMode="auto">
          <a:xfrm>
            <a:off x="292100" y="1779588"/>
            <a:ext cx="1519238"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800" b="1" i="1">
                <a:latin typeface="Arial" panose="020B0604020202020204" pitchFamily="34" charset="0"/>
              </a:rPr>
              <a:t>Nominal</a:t>
            </a:r>
            <a:r>
              <a:rPr lang="en-US" altLang="en-US" sz="1800">
                <a:latin typeface="Arial" panose="020B0604020202020204" pitchFamily="34" charset="0"/>
              </a:rPr>
              <a:t>:</a:t>
            </a:r>
          </a:p>
          <a:p>
            <a:pPr eaLnBrk="1" hangingPunct="1">
              <a:lnSpc>
                <a:spcPct val="100000"/>
              </a:lnSpc>
              <a:spcBef>
                <a:spcPct val="0"/>
              </a:spcBef>
              <a:buFontTx/>
              <a:buNone/>
            </a:pPr>
            <a:r>
              <a:rPr lang="en-US" altLang="en-US" sz="1800">
                <a:latin typeface="Arial" panose="020B0604020202020204" pitchFamily="34" charset="0"/>
              </a:rPr>
              <a:t>Categorical,</a:t>
            </a:r>
          </a:p>
          <a:p>
            <a:pPr eaLnBrk="1" hangingPunct="1">
              <a:lnSpc>
                <a:spcPct val="100000"/>
              </a:lnSpc>
              <a:spcBef>
                <a:spcPct val="0"/>
              </a:spcBef>
              <a:buFontTx/>
              <a:buNone/>
            </a:pPr>
            <a:r>
              <a:rPr lang="en-US" altLang="en-US" sz="1800">
                <a:latin typeface="Arial" panose="020B0604020202020204" pitchFamily="34" charset="0"/>
              </a:rPr>
              <a:t>Count/Rate,</a:t>
            </a:r>
          </a:p>
          <a:p>
            <a:pPr eaLnBrk="1" hangingPunct="1">
              <a:lnSpc>
                <a:spcPct val="100000"/>
              </a:lnSpc>
              <a:spcBef>
                <a:spcPct val="0"/>
              </a:spcBef>
              <a:buFontTx/>
              <a:buNone/>
            </a:pPr>
            <a:r>
              <a:rPr lang="en-US" altLang="en-US" sz="1800">
                <a:latin typeface="Arial" panose="020B0604020202020204" pitchFamily="34" charset="0"/>
              </a:rPr>
              <a:t>Lowest scale</a:t>
            </a:r>
          </a:p>
        </p:txBody>
      </p:sp>
      <p:sp>
        <p:nvSpPr>
          <p:cNvPr id="49161" name="TextBox 8">
            <a:extLst>
              <a:ext uri="{FF2B5EF4-FFF2-40B4-BE49-F238E27FC236}">
                <a16:creationId xmlns:a16="http://schemas.microsoft.com/office/drawing/2014/main" id="{3C299543-DDD1-4121-B740-0174C8A95810}"/>
              </a:ext>
            </a:extLst>
          </p:cNvPr>
          <p:cNvSpPr txBox="1">
            <a:spLocks noChangeArrowheads="1"/>
          </p:cNvSpPr>
          <p:nvPr/>
        </p:nvSpPr>
        <p:spPr bwMode="auto">
          <a:xfrm>
            <a:off x="330200" y="3811588"/>
            <a:ext cx="1689100"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800" b="1" i="1">
                <a:latin typeface="Arial" panose="020B0604020202020204" pitchFamily="34" charset="0"/>
              </a:rPr>
              <a:t>Interval</a:t>
            </a:r>
            <a:r>
              <a:rPr lang="en-US" altLang="en-US" sz="1800">
                <a:latin typeface="Arial" panose="020B0604020202020204" pitchFamily="34" charset="0"/>
              </a:rPr>
              <a:t>: </a:t>
            </a:r>
          </a:p>
          <a:p>
            <a:pPr eaLnBrk="1" hangingPunct="1">
              <a:lnSpc>
                <a:spcPct val="100000"/>
              </a:lnSpc>
              <a:spcBef>
                <a:spcPct val="0"/>
              </a:spcBef>
              <a:buFontTx/>
              <a:buNone/>
            </a:pPr>
            <a:r>
              <a:rPr lang="en-US" altLang="en-US" sz="1800">
                <a:latin typeface="Arial" panose="020B0604020202020204" pitchFamily="34" charset="0"/>
              </a:rPr>
              <a:t>fixed unit intervals of measure, </a:t>
            </a:r>
          </a:p>
          <a:p>
            <a:pPr eaLnBrk="1" hangingPunct="1">
              <a:lnSpc>
                <a:spcPct val="100000"/>
              </a:lnSpc>
              <a:spcBef>
                <a:spcPct val="0"/>
              </a:spcBef>
              <a:buFontTx/>
              <a:buNone/>
            </a:pPr>
            <a:r>
              <a:rPr lang="en-US" altLang="en-US" sz="1800">
                <a:latin typeface="Arial" panose="020B0604020202020204" pitchFamily="34" charset="0"/>
              </a:rPr>
              <a:t>equal unit differences, </a:t>
            </a:r>
          </a:p>
          <a:p>
            <a:pPr eaLnBrk="1" hangingPunct="1">
              <a:lnSpc>
                <a:spcPct val="100000"/>
              </a:lnSpc>
              <a:spcBef>
                <a:spcPct val="0"/>
              </a:spcBef>
              <a:buFontTx/>
              <a:buNone/>
            </a:pPr>
            <a:r>
              <a:rPr lang="en-US" altLang="en-US" sz="1800">
                <a:latin typeface="Arial" panose="020B0604020202020204" pitchFamily="34" charset="0"/>
              </a:rPr>
              <a:t>arbitrary “zero” value</a:t>
            </a:r>
          </a:p>
        </p:txBody>
      </p:sp>
      <p:sp>
        <p:nvSpPr>
          <p:cNvPr id="49162" name="TextBox 9">
            <a:extLst>
              <a:ext uri="{FF2B5EF4-FFF2-40B4-BE49-F238E27FC236}">
                <a16:creationId xmlns:a16="http://schemas.microsoft.com/office/drawing/2014/main" id="{10281191-1B04-4E4E-9EF9-8408B3467B0D}"/>
              </a:ext>
            </a:extLst>
          </p:cNvPr>
          <p:cNvSpPr txBox="1">
            <a:spLocks noChangeArrowheads="1"/>
          </p:cNvSpPr>
          <p:nvPr/>
        </p:nvSpPr>
        <p:spPr bwMode="auto">
          <a:xfrm>
            <a:off x="7512050" y="1611313"/>
            <a:ext cx="1465263"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800" b="1" i="1">
                <a:latin typeface="Arial" panose="020B0604020202020204" pitchFamily="34" charset="0"/>
              </a:rPr>
              <a:t>Ordinal</a:t>
            </a:r>
            <a:r>
              <a:rPr lang="en-US" altLang="en-US" sz="1800">
                <a:latin typeface="Arial" panose="020B0604020202020204" pitchFamily="34" charset="0"/>
              </a:rPr>
              <a:t>:</a:t>
            </a:r>
          </a:p>
          <a:p>
            <a:pPr eaLnBrk="1" hangingPunct="1">
              <a:lnSpc>
                <a:spcPct val="100000"/>
              </a:lnSpc>
              <a:spcBef>
                <a:spcPct val="0"/>
              </a:spcBef>
              <a:buFontTx/>
              <a:buNone/>
            </a:pPr>
            <a:r>
              <a:rPr lang="en-US" altLang="en-US" sz="1800">
                <a:latin typeface="Arial" panose="020B0604020202020204" pitchFamily="34" charset="0"/>
              </a:rPr>
              <a:t>rank-ordered,</a:t>
            </a:r>
          </a:p>
          <a:p>
            <a:pPr eaLnBrk="1" hangingPunct="1">
              <a:lnSpc>
                <a:spcPct val="100000"/>
              </a:lnSpc>
              <a:spcBef>
                <a:spcPct val="0"/>
              </a:spcBef>
              <a:buFontTx/>
              <a:buNone/>
            </a:pPr>
            <a:r>
              <a:rPr lang="en-US" altLang="en-US" sz="1800">
                <a:latin typeface="Arial" panose="020B0604020202020204" pitchFamily="34" charset="0"/>
              </a:rPr>
              <a:t>similar score intervals </a:t>
            </a:r>
          </a:p>
        </p:txBody>
      </p:sp>
      <p:sp>
        <p:nvSpPr>
          <p:cNvPr id="49163" name="TextBox 10">
            <a:extLst>
              <a:ext uri="{FF2B5EF4-FFF2-40B4-BE49-F238E27FC236}">
                <a16:creationId xmlns:a16="http://schemas.microsoft.com/office/drawing/2014/main" id="{2C2B4D54-EE12-467D-9214-DF1A21C2FF57}"/>
              </a:ext>
            </a:extLst>
          </p:cNvPr>
          <p:cNvSpPr txBox="1">
            <a:spLocks noChangeArrowheads="1"/>
          </p:cNvSpPr>
          <p:nvPr/>
        </p:nvSpPr>
        <p:spPr bwMode="auto">
          <a:xfrm>
            <a:off x="7391400" y="4075113"/>
            <a:ext cx="1585913"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spcAft>
                <a:spcPts val="600"/>
              </a:spcAft>
              <a:buFontTx/>
              <a:buNone/>
            </a:pPr>
            <a:r>
              <a:rPr lang="en-US" altLang="en-US" sz="1800" b="1" i="1">
                <a:latin typeface="Arial" panose="020B0604020202020204" pitchFamily="34" charset="0"/>
              </a:rPr>
              <a:t>Ratio</a:t>
            </a:r>
            <a:r>
              <a:rPr lang="en-US" altLang="en-US" sz="1800">
                <a:latin typeface="Arial" panose="020B0604020202020204" pitchFamily="34" charset="0"/>
              </a:rPr>
              <a:t>:</a:t>
            </a:r>
          </a:p>
          <a:p>
            <a:pPr eaLnBrk="1" hangingPunct="1">
              <a:lnSpc>
                <a:spcPct val="100000"/>
              </a:lnSpc>
              <a:spcBef>
                <a:spcPct val="0"/>
              </a:spcBef>
              <a:buFontTx/>
              <a:buNone/>
            </a:pPr>
            <a:r>
              <a:rPr lang="en-US" altLang="en-US" sz="1800">
                <a:latin typeface="Arial" panose="020B0604020202020204" pitchFamily="34" charset="0"/>
              </a:rPr>
              <a:t>fixed-unit intervals of measure, nonarbitrary, true “zero” value,</a:t>
            </a:r>
          </a:p>
          <a:p>
            <a:pPr eaLnBrk="1" hangingPunct="1">
              <a:lnSpc>
                <a:spcPct val="100000"/>
              </a:lnSpc>
              <a:spcBef>
                <a:spcPct val="0"/>
              </a:spcBef>
              <a:buFontTx/>
              <a:buNone/>
            </a:pPr>
            <a:r>
              <a:rPr lang="en-US" altLang="en-US" sz="1800">
                <a:latin typeface="Arial" panose="020B0604020202020204" pitchFamily="34" charset="0"/>
              </a:rPr>
              <a:t>Highest scale</a:t>
            </a:r>
          </a:p>
        </p:txBody>
      </p:sp>
      <p:sp>
        <p:nvSpPr>
          <p:cNvPr id="49164" name="Footer Placeholder 1">
            <a:extLst>
              <a:ext uri="{FF2B5EF4-FFF2-40B4-BE49-F238E27FC236}">
                <a16:creationId xmlns:a16="http://schemas.microsoft.com/office/drawing/2014/main" id="{3CE19261-29B3-4E76-946A-CB9860BDC09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DDD3BCB5-F656-4E5C-B74C-7F064DA07CE5}"/>
              </a:ext>
            </a:extLst>
          </p:cNvPr>
          <p:cNvSpPr>
            <a:spLocks noGrp="1" noChangeArrowheads="1"/>
          </p:cNvSpPr>
          <p:nvPr>
            <p:ph type="title"/>
          </p:nvPr>
        </p:nvSpPr>
        <p:spPr>
          <a:xfrm>
            <a:off x="381000" y="381000"/>
            <a:ext cx="8248650" cy="609600"/>
          </a:xfrm>
        </p:spPr>
        <p:txBody>
          <a:bodyPr/>
          <a:lstStyle/>
          <a:p>
            <a:pPr eaLnBrk="1" hangingPunct="1"/>
            <a:r>
              <a:rPr lang="en-US" altLang="en-US"/>
              <a:t> Data Transformations – Ladder of Powers</a:t>
            </a:r>
          </a:p>
        </p:txBody>
      </p:sp>
      <p:sp>
        <p:nvSpPr>
          <p:cNvPr id="122883" name="Slide Number Placeholder 3">
            <a:extLst>
              <a:ext uri="{FF2B5EF4-FFF2-40B4-BE49-F238E27FC236}">
                <a16:creationId xmlns:a16="http://schemas.microsoft.com/office/drawing/2014/main" id="{2E7B200B-47BC-47A0-8069-4A576040C8A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1655E19-DCAB-422D-BD9D-9F8DF204011D}" type="slidenum">
              <a:rPr lang="en-US" altLang="en-US" sz="800">
                <a:solidFill>
                  <a:schemeClr val="bg1"/>
                </a:solidFill>
                <a:latin typeface="Arial" panose="020B0604020202020204" pitchFamily="34" charset="0"/>
              </a:rPr>
              <a:pPr eaLnBrk="1" hangingPunct="1">
                <a:spcBef>
                  <a:spcPct val="0"/>
                </a:spcBef>
                <a:spcAft>
                  <a:spcPct val="40000"/>
                </a:spcAft>
                <a:buFontTx/>
                <a:buNone/>
              </a:pPr>
              <a:t>80</a:t>
            </a:fld>
            <a:endParaRPr lang="en-US" altLang="en-US" sz="800">
              <a:solidFill>
                <a:schemeClr val="bg1"/>
              </a:solidFill>
              <a:latin typeface="Arial" panose="020B0604020202020204" pitchFamily="34" charset="0"/>
            </a:endParaRPr>
          </a:p>
        </p:txBody>
      </p:sp>
      <p:sp>
        <p:nvSpPr>
          <p:cNvPr id="122884" name="Text Box 3">
            <a:extLst>
              <a:ext uri="{FF2B5EF4-FFF2-40B4-BE49-F238E27FC236}">
                <a16:creationId xmlns:a16="http://schemas.microsoft.com/office/drawing/2014/main" id="{1937F9C4-A968-4551-9681-62C693E7A8BA}"/>
              </a:ext>
            </a:extLst>
          </p:cNvPr>
          <p:cNvSpPr txBox="1">
            <a:spLocks noChangeArrowheads="1"/>
          </p:cNvSpPr>
          <p:nvPr/>
        </p:nvSpPr>
        <p:spPr bwMode="auto">
          <a:xfrm>
            <a:off x="406400" y="1066800"/>
            <a:ext cx="622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en-US" sz="1800">
                <a:latin typeface="Tahoma" panose="020B0604030504040204" pitchFamily="34" charset="0"/>
              </a:rPr>
              <a:t>Histogram for Maximum Load (N): Skewed to the right – try a square root transformation</a:t>
            </a:r>
          </a:p>
        </p:txBody>
      </p:sp>
      <p:sp>
        <p:nvSpPr>
          <p:cNvPr id="122885" name="Footer Placeholder 1">
            <a:extLst>
              <a:ext uri="{FF2B5EF4-FFF2-40B4-BE49-F238E27FC236}">
                <a16:creationId xmlns:a16="http://schemas.microsoft.com/office/drawing/2014/main" id="{B236645E-48E9-40DC-9165-5B1665CF750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122886" name="Picture 8">
            <a:extLst>
              <a:ext uri="{FF2B5EF4-FFF2-40B4-BE49-F238E27FC236}">
                <a16:creationId xmlns:a16="http://schemas.microsoft.com/office/drawing/2014/main" id="{FDD99399-ADD8-4F67-AC71-D0495EC3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05000"/>
            <a:ext cx="4297363"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pic>
        <p:nvPicPr>
          <p:cNvPr id="122887" name="Picture 10">
            <a:extLst>
              <a:ext uri="{FF2B5EF4-FFF2-40B4-BE49-F238E27FC236}">
                <a16:creationId xmlns:a16="http://schemas.microsoft.com/office/drawing/2014/main" id="{7288F56C-042C-4A04-8F4D-61D7CC110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81400"/>
            <a:ext cx="4297363"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85B691A6-965A-4C1B-BB9A-53A026B7E706}"/>
              </a:ext>
            </a:extLst>
          </p:cNvPr>
          <p:cNvSpPr>
            <a:spLocks noGrp="1" noChangeArrowheads="1"/>
          </p:cNvSpPr>
          <p:nvPr>
            <p:ph type="title"/>
          </p:nvPr>
        </p:nvSpPr>
        <p:spPr>
          <a:xfrm>
            <a:off x="381000" y="381000"/>
            <a:ext cx="8248650" cy="609600"/>
          </a:xfrm>
        </p:spPr>
        <p:txBody>
          <a:bodyPr/>
          <a:lstStyle/>
          <a:p>
            <a:pPr eaLnBrk="1" hangingPunct="1"/>
            <a:r>
              <a:rPr lang="en-US" altLang="en-US"/>
              <a:t> Data Transformations – Ladder of Powers</a:t>
            </a:r>
          </a:p>
        </p:txBody>
      </p:sp>
      <p:sp>
        <p:nvSpPr>
          <p:cNvPr id="123907" name="Slide Number Placeholder 3">
            <a:extLst>
              <a:ext uri="{FF2B5EF4-FFF2-40B4-BE49-F238E27FC236}">
                <a16:creationId xmlns:a16="http://schemas.microsoft.com/office/drawing/2014/main" id="{823A2D23-E13E-4790-A3D5-1172FF7A10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06054F3-71AC-4AC4-AEF5-BA81B6AACEC1}" type="slidenum">
              <a:rPr lang="en-US" altLang="en-US" sz="800">
                <a:solidFill>
                  <a:schemeClr val="bg1"/>
                </a:solidFill>
                <a:latin typeface="Arial" panose="020B0604020202020204" pitchFamily="34" charset="0"/>
              </a:rPr>
              <a:pPr eaLnBrk="1" hangingPunct="1">
                <a:spcBef>
                  <a:spcPct val="0"/>
                </a:spcBef>
                <a:spcAft>
                  <a:spcPct val="40000"/>
                </a:spcAft>
                <a:buFontTx/>
                <a:buNone/>
              </a:pPr>
              <a:t>81</a:t>
            </a:fld>
            <a:endParaRPr lang="en-US" altLang="en-US" sz="800">
              <a:solidFill>
                <a:schemeClr val="bg1"/>
              </a:solidFill>
              <a:latin typeface="Arial" panose="020B0604020202020204" pitchFamily="34" charset="0"/>
            </a:endParaRPr>
          </a:p>
        </p:txBody>
      </p:sp>
      <p:sp>
        <p:nvSpPr>
          <p:cNvPr id="123908" name="Text Box 3">
            <a:extLst>
              <a:ext uri="{FF2B5EF4-FFF2-40B4-BE49-F238E27FC236}">
                <a16:creationId xmlns:a16="http://schemas.microsoft.com/office/drawing/2014/main" id="{A3519156-2899-4BC1-B95F-5E2E42D5DEEA}"/>
              </a:ext>
            </a:extLst>
          </p:cNvPr>
          <p:cNvSpPr txBox="1">
            <a:spLocks noChangeArrowheads="1"/>
          </p:cNvSpPr>
          <p:nvPr/>
        </p:nvSpPr>
        <p:spPr bwMode="auto">
          <a:xfrm>
            <a:off x="381000" y="1203325"/>
            <a:ext cx="7315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en-US" sz="1800">
                <a:latin typeface="Tahoma" panose="020B0604030504040204" pitchFamily="34" charset="0"/>
              </a:rPr>
              <a:t>Square Root of Maximum Load (N): Still skewed to the right – try something stronger up the ladder of powers: a log transformation</a:t>
            </a:r>
          </a:p>
          <a:p>
            <a:pPr eaLnBrk="1" hangingPunct="1">
              <a:lnSpc>
                <a:spcPct val="100000"/>
              </a:lnSpc>
              <a:spcBef>
                <a:spcPct val="0"/>
              </a:spcBef>
              <a:buFontTx/>
              <a:buNone/>
            </a:pPr>
            <a:endParaRPr lang="en-US" altLang="en-US" sz="2000">
              <a:latin typeface="Tahoma" panose="020B0604030504040204" pitchFamily="34" charset="0"/>
            </a:endParaRPr>
          </a:p>
        </p:txBody>
      </p:sp>
      <p:sp>
        <p:nvSpPr>
          <p:cNvPr id="123909" name="Footer Placeholder 1">
            <a:extLst>
              <a:ext uri="{FF2B5EF4-FFF2-40B4-BE49-F238E27FC236}">
                <a16:creationId xmlns:a16="http://schemas.microsoft.com/office/drawing/2014/main" id="{6E2A3635-FE23-496E-B2DA-5121DCDA5C9B}"/>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123910" name="Picture 8">
            <a:extLst>
              <a:ext uri="{FF2B5EF4-FFF2-40B4-BE49-F238E27FC236}">
                <a16:creationId xmlns:a16="http://schemas.microsoft.com/office/drawing/2014/main" id="{40A696BD-0DC1-461E-A752-FD7B33693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81200"/>
            <a:ext cx="4297363"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pic>
        <p:nvPicPr>
          <p:cNvPr id="123911" name="Picture 10">
            <a:extLst>
              <a:ext uri="{FF2B5EF4-FFF2-40B4-BE49-F238E27FC236}">
                <a16:creationId xmlns:a16="http://schemas.microsoft.com/office/drawing/2014/main" id="{6ACBE4EA-40B6-49C7-A58E-D76DEB4F8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505200"/>
            <a:ext cx="4297363"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060D9F95-EDCE-4AEC-9BD2-E5C2F0E87477}"/>
              </a:ext>
            </a:extLst>
          </p:cNvPr>
          <p:cNvSpPr>
            <a:spLocks noGrp="1" noChangeArrowheads="1"/>
          </p:cNvSpPr>
          <p:nvPr>
            <p:ph type="title"/>
          </p:nvPr>
        </p:nvSpPr>
        <p:spPr>
          <a:xfrm>
            <a:off x="381000" y="457200"/>
            <a:ext cx="8248650" cy="609600"/>
          </a:xfrm>
        </p:spPr>
        <p:txBody>
          <a:bodyPr/>
          <a:lstStyle/>
          <a:p>
            <a:pPr eaLnBrk="1" hangingPunct="1"/>
            <a:r>
              <a:rPr lang="en-US" altLang="en-US"/>
              <a:t> Data Transformations – Ladder of Powers</a:t>
            </a:r>
          </a:p>
        </p:txBody>
      </p:sp>
      <p:sp>
        <p:nvSpPr>
          <p:cNvPr id="124931" name="Slide Number Placeholder 3">
            <a:extLst>
              <a:ext uri="{FF2B5EF4-FFF2-40B4-BE49-F238E27FC236}">
                <a16:creationId xmlns:a16="http://schemas.microsoft.com/office/drawing/2014/main" id="{34DD251B-E6CA-44CC-A1A5-617704AF944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E2FB6525-8860-4192-8788-41BB48445142}" type="slidenum">
              <a:rPr lang="en-US" altLang="en-US" sz="800">
                <a:solidFill>
                  <a:schemeClr val="bg1"/>
                </a:solidFill>
                <a:latin typeface="Arial" panose="020B0604020202020204" pitchFamily="34" charset="0"/>
              </a:rPr>
              <a:pPr eaLnBrk="1" hangingPunct="1">
                <a:spcBef>
                  <a:spcPct val="0"/>
                </a:spcBef>
                <a:spcAft>
                  <a:spcPct val="40000"/>
                </a:spcAft>
                <a:buFontTx/>
                <a:buNone/>
              </a:pPr>
              <a:t>82</a:t>
            </a:fld>
            <a:endParaRPr lang="en-US" altLang="en-US" sz="800">
              <a:solidFill>
                <a:schemeClr val="bg1"/>
              </a:solidFill>
              <a:latin typeface="Arial" panose="020B0604020202020204" pitchFamily="34" charset="0"/>
            </a:endParaRPr>
          </a:p>
        </p:txBody>
      </p:sp>
      <p:sp>
        <p:nvSpPr>
          <p:cNvPr id="124932" name="Text Box 3">
            <a:extLst>
              <a:ext uri="{FF2B5EF4-FFF2-40B4-BE49-F238E27FC236}">
                <a16:creationId xmlns:a16="http://schemas.microsoft.com/office/drawing/2014/main" id="{270F431B-A4DD-456F-B1BF-DB398CCC7602}"/>
              </a:ext>
            </a:extLst>
          </p:cNvPr>
          <p:cNvSpPr txBox="1">
            <a:spLocks noChangeArrowheads="1"/>
          </p:cNvSpPr>
          <p:nvPr/>
        </p:nvSpPr>
        <p:spPr bwMode="auto">
          <a:xfrm>
            <a:off x="361950" y="1108075"/>
            <a:ext cx="296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000">
                <a:latin typeface="Tahoma" panose="020B0604030504040204" pitchFamily="34" charset="0"/>
              </a:rPr>
              <a:t>Log10 of Maximum Load</a:t>
            </a:r>
          </a:p>
        </p:txBody>
      </p:sp>
      <p:sp>
        <p:nvSpPr>
          <p:cNvPr id="124933" name="Footer Placeholder 1">
            <a:extLst>
              <a:ext uri="{FF2B5EF4-FFF2-40B4-BE49-F238E27FC236}">
                <a16:creationId xmlns:a16="http://schemas.microsoft.com/office/drawing/2014/main" id="{1D903E58-1C6E-469B-A6FB-13CC9F9DC2B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124934" name="Picture 8">
            <a:extLst>
              <a:ext uri="{FF2B5EF4-FFF2-40B4-BE49-F238E27FC236}">
                <a16:creationId xmlns:a16="http://schemas.microsoft.com/office/drawing/2014/main" id="{14200258-8688-4883-B6D7-DC311BF34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28800"/>
            <a:ext cx="4297363"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pic>
        <p:nvPicPr>
          <p:cNvPr id="124935" name="Picture 9">
            <a:extLst>
              <a:ext uri="{FF2B5EF4-FFF2-40B4-BE49-F238E27FC236}">
                <a16:creationId xmlns:a16="http://schemas.microsoft.com/office/drawing/2014/main" id="{D778A211-76C6-4CC0-9822-17FB1003B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05200"/>
            <a:ext cx="4297363"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21AD3808-AC52-4FBB-A2BF-8718E54AB485}"/>
              </a:ext>
            </a:extLst>
          </p:cNvPr>
          <p:cNvSpPr>
            <a:spLocks noGrp="1" noChangeArrowheads="1"/>
          </p:cNvSpPr>
          <p:nvPr>
            <p:ph type="title"/>
          </p:nvPr>
        </p:nvSpPr>
        <p:spPr>
          <a:xfrm>
            <a:off x="457200" y="381000"/>
            <a:ext cx="8248650" cy="609600"/>
          </a:xfrm>
        </p:spPr>
        <p:txBody>
          <a:bodyPr/>
          <a:lstStyle/>
          <a:p>
            <a:pPr eaLnBrk="1" hangingPunct="1"/>
            <a:r>
              <a:rPr lang="en-US" altLang="en-US"/>
              <a:t> Box Cox Transformation</a:t>
            </a:r>
          </a:p>
        </p:txBody>
      </p:sp>
      <p:sp>
        <p:nvSpPr>
          <p:cNvPr id="125955" name="Rectangle 9">
            <a:extLst>
              <a:ext uri="{FF2B5EF4-FFF2-40B4-BE49-F238E27FC236}">
                <a16:creationId xmlns:a16="http://schemas.microsoft.com/office/drawing/2014/main" id="{E3713E99-37FC-4C8A-A53B-20F0088FF875}"/>
              </a:ext>
            </a:extLst>
          </p:cNvPr>
          <p:cNvSpPr>
            <a:spLocks noGrp="1" noChangeArrowheads="1"/>
          </p:cNvSpPr>
          <p:nvPr>
            <p:ph idx="1"/>
          </p:nvPr>
        </p:nvSpPr>
        <p:spPr>
          <a:xfrm>
            <a:off x="469900" y="1219200"/>
            <a:ext cx="8686800" cy="4267200"/>
          </a:xfrm>
        </p:spPr>
        <p:txBody>
          <a:bodyPr/>
          <a:lstStyle/>
          <a:p>
            <a:pPr lvl="1" eaLnBrk="1" hangingPunct="1">
              <a:lnSpc>
                <a:spcPct val="80000"/>
              </a:lnSpc>
            </a:pPr>
            <a:r>
              <a:rPr lang="en-US" altLang="en-US" sz="2000"/>
              <a:t>The Box-Cox transformation can help select the correct power</a:t>
            </a:r>
            <a:br>
              <a:rPr lang="en-US" altLang="en-US" sz="2000"/>
            </a:br>
            <a:endParaRPr lang="en-US" altLang="en-US" sz="2000"/>
          </a:p>
          <a:p>
            <a:pPr lvl="1" eaLnBrk="1" hangingPunct="1">
              <a:lnSpc>
                <a:spcPct val="80000"/>
              </a:lnSpc>
            </a:pPr>
            <a:r>
              <a:rPr lang="en-US" altLang="en-US" sz="2000"/>
              <a:t>Defined in Minitab as: T(Y) = Y</a:t>
            </a:r>
            <a:r>
              <a:rPr lang="en-US" altLang="en-US" sz="2500" baseline="30000">
                <a:latin typeface="Symbol" panose="05050102010706020507" pitchFamily="18" charset="2"/>
              </a:rPr>
              <a:t>l</a:t>
            </a:r>
            <a:r>
              <a:rPr lang="en-US" altLang="en-US" sz="2000"/>
              <a:t> </a:t>
            </a:r>
          </a:p>
          <a:p>
            <a:pPr lvl="2" eaLnBrk="1" hangingPunct="1">
              <a:lnSpc>
                <a:spcPct val="80000"/>
              </a:lnSpc>
            </a:pPr>
            <a:r>
              <a:rPr lang="en-US" altLang="en-US" sz="1800"/>
              <a:t>Y is the variable of interest</a:t>
            </a:r>
          </a:p>
          <a:p>
            <a:pPr lvl="2" eaLnBrk="1" hangingPunct="1">
              <a:lnSpc>
                <a:spcPct val="80000"/>
              </a:lnSpc>
            </a:pPr>
            <a:r>
              <a:rPr lang="en-US" altLang="en-US" sz="1800"/>
              <a:t>T(Y) is the transformed variable</a:t>
            </a:r>
          </a:p>
          <a:p>
            <a:pPr lvl="2" eaLnBrk="1" hangingPunct="1">
              <a:lnSpc>
                <a:spcPct val="80000"/>
              </a:lnSpc>
            </a:pPr>
            <a:r>
              <a:rPr lang="en-US" altLang="en-US" sz="1800" b="1">
                <a:latin typeface="Symbol" panose="05050102010706020507" pitchFamily="18" charset="2"/>
              </a:rPr>
              <a:t>l</a:t>
            </a:r>
            <a:r>
              <a:rPr lang="en-US" altLang="en-US" sz="1800"/>
              <a:t> is the transformation parameter</a:t>
            </a:r>
          </a:p>
          <a:p>
            <a:pPr lvl="3" eaLnBrk="1" hangingPunct="1">
              <a:lnSpc>
                <a:spcPct val="80000"/>
              </a:lnSpc>
            </a:pPr>
            <a:r>
              <a:rPr lang="en-US" altLang="en-US" sz="1600"/>
              <a:t> </a:t>
            </a:r>
            <a:r>
              <a:rPr lang="en-US" altLang="en-US" sz="1600">
                <a:latin typeface="Symbol" panose="05050102010706020507" pitchFamily="18" charset="2"/>
              </a:rPr>
              <a:t>l</a:t>
            </a:r>
            <a:r>
              <a:rPr lang="en-US" altLang="en-US" sz="1600"/>
              <a:t>=2     </a:t>
            </a:r>
            <a:r>
              <a:rPr lang="en-US" altLang="en-US" sz="1600">
                <a:sym typeface="Wingdings" panose="05000000000000000000" pitchFamily="2" charset="2"/>
              </a:rPr>
              <a:t></a:t>
            </a:r>
            <a:r>
              <a:rPr lang="en-US" altLang="en-US" sz="1600"/>
              <a:t> Y</a:t>
            </a:r>
            <a:r>
              <a:rPr lang="en-US" altLang="en-US" sz="1600" baseline="30000"/>
              <a:t>2</a:t>
            </a:r>
          </a:p>
          <a:p>
            <a:pPr lvl="3" eaLnBrk="1" hangingPunct="1">
              <a:lnSpc>
                <a:spcPct val="80000"/>
              </a:lnSpc>
            </a:pPr>
            <a:r>
              <a:rPr lang="en-US" altLang="en-US" sz="1600" baseline="30000"/>
              <a:t> </a:t>
            </a:r>
            <a:r>
              <a:rPr lang="en-US" altLang="en-US" sz="1600">
                <a:latin typeface="Symbol" panose="05050102010706020507" pitchFamily="18" charset="2"/>
              </a:rPr>
              <a:t>l</a:t>
            </a:r>
            <a:r>
              <a:rPr lang="en-US" altLang="en-US" sz="1600"/>
              <a:t>=1     </a:t>
            </a:r>
            <a:r>
              <a:rPr lang="en-US" altLang="en-US" sz="1600">
                <a:sym typeface="Wingdings" panose="05000000000000000000" pitchFamily="2" charset="2"/>
              </a:rPr>
              <a:t> n</a:t>
            </a:r>
            <a:r>
              <a:rPr lang="en-US" altLang="en-US" sz="1600"/>
              <a:t>o transformation</a:t>
            </a:r>
            <a:endParaRPr lang="en-US" altLang="en-US" sz="1600" baseline="30000"/>
          </a:p>
          <a:p>
            <a:pPr lvl="3" eaLnBrk="1" hangingPunct="1">
              <a:lnSpc>
                <a:spcPct val="80000"/>
              </a:lnSpc>
            </a:pPr>
            <a:r>
              <a:rPr lang="en-US" altLang="en-US" sz="1600"/>
              <a:t> </a:t>
            </a:r>
            <a:r>
              <a:rPr lang="en-US" altLang="en-US" sz="1600">
                <a:latin typeface="Symbol" panose="05050102010706020507" pitchFamily="18" charset="2"/>
              </a:rPr>
              <a:t>l</a:t>
            </a:r>
            <a:r>
              <a:rPr lang="en-US" altLang="en-US" sz="1600"/>
              <a:t>=0.5  </a:t>
            </a:r>
            <a:r>
              <a:rPr lang="en-US" altLang="en-US" sz="1600">
                <a:sym typeface="Wingdings" panose="05000000000000000000" pitchFamily="2" charset="2"/>
              </a:rPr>
              <a:t></a:t>
            </a:r>
            <a:r>
              <a:rPr lang="en-US" altLang="en-US" sz="1600"/>
              <a:t> sqrt Y</a:t>
            </a:r>
          </a:p>
          <a:p>
            <a:pPr lvl="3" eaLnBrk="1" hangingPunct="1">
              <a:lnSpc>
                <a:spcPct val="80000"/>
              </a:lnSpc>
            </a:pPr>
            <a:r>
              <a:rPr lang="en-US" altLang="en-US" sz="1600"/>
              <a:t> </a:t>
            </a:r>
            <a:r>
              <a:rPr lang="en-US" altLang="en-US" sz="1600">
                <a:latin typeface="Symbol" panose="05050102010706020507" pitchFamily="18" charset="2"/>
              </a:rPr>
              <a:t>l</a:t>
            </a:r>
            <a:r>
              <a:rPr lang="en-US" altLang="en-US" sz="1600"/>
              <a:t>=0     </a:t>
            </a:r>
            <a:r>
              <a:rPr lang="en-US" altLang="en-US" sz="1600">
                <a:sym typeface="Wingdings" panose="05000000000000000000" pitchFamily="2" charset="2"/>
              </a:rPr>
              <a:t></a:t>
            </a:r>
            <a:r>
              <a:rPr lang="en-US" altLang="en-US" sz="1600"/>
              <a:t> ln Y</a:t>
            </a:r>
          </a:p>
          <a:p>
            <a:pPr lvl="3" eaLnBrk="1" hangingPunct="1">
              <a:lnSpc>
                <a:spcPct val="80000"/>
              </a:lnSpc>
            </a:pPr>
            <a:r>
              <a:rPr lang="en-US" altLang="en-US" sz="1600"/>
              <a:t> </a:t>
            </a:r>
            <a:r>
              <a:rPr lang="en-US" altLang="en-US" sz="1600">
                <a:latin typeface="Symbol" panose="05050102010706020507" pitchFamily="18" charset="2"/>
              </a:rPr>
              <a:t>l</a:t>
            </a:r>
            <a:r>
              <a:rPr lang="en-US" altLang="en-US" sz="1600"/>
              <a:t>=-0.5 </a:t>
            </a:r>
            <a:r>
              <a:rPr lang="en-US" altLang="en-US" sz="1600">
                <a:sym typeface="Wingdings" panose="05000000000000000000" pitchFamily="2" charset="2"/>
              </a:rPr>
              <a:t></a:t>
            </a:r>
            <a:r>
              <a:rPr lang="en-US" altLang="en-US" sz="1600"/>
              <a:t> 1/sqrt Y</a:t>
            </a:r>
          </a:p>
          <a:p>
            <a:pPr lvl="3" eaLnBrk="1" hangingPunct="1">
              <a:lnSpc>
                <a:spcPct val="80000"/>
              </a:lnSpc>
            </a:pPr>
            <a:r>
              <a:rPr lang="en-US" altLang="en-US" sz="1600"/>
              <a:t> </a:t>
            </a:r>
            <a:r>
              <a:rPr lang="en-US" altLang="en-US" sz="1600">
                <a:latin typeface="Symbol" panose="05050102010706020507" pitchFamily="18" charset="2"/>
              </a:rPr>
              <a:t>l</a:t>
            </a:r>
            <a:r>
              <a:rPr lang="en-US" altLang="en-US" sz="1600"/>
              <a:t>=-1    </a:t>
            </a:r>
            <a:r>
              <a:rPr lang="en-US" altLang="en-US" sz="1600">
                <a:sym typeface="Wingdings" panose="05000000000000000000" pitchFamily="2" charset="2"/>
              </a:rPr>
              <a:t></a:t>
            </a:r>
            <a:r>
              <a:rPr lang="en-US" altLang="en-US" sz="1600"/>
              <a:t> 1/y   , etc.</a:t>
            </a:r>
          </a:p>
          <a:p>
            <a:pPr lvl="2" eaLnBrk="1" hangingPunct="1">
              <a:lnSpc>
                <a:spcPct val="80000"/>
              </a:lnSpc>
              <a:buFont typeface="Arial" panose="020B0604020202020204" pitchFamily="34" charset="0"/>
              <a:buNone/>
            </a:pPr>
            <a:endParaRPr lang="en-US" altLang="en-US" sz="1800"/>
          </a:p>
          <a:p>
            <a:pPr lvl="1" eaLnBrk="1" hangingPunct="1">
              <a:lnSpc>
                <a:spcPct val="80000"/>
              </a:lnSpc>
            </a:pPr>
            <a:r>
              <a:rPr lang="en-US" altLang="en-US" sz="2000"/>
              <a:t>Optimal </a:t>
            </a:r>
            <a:r>
              <a:rPr lang="en-US" altLang="en-US" sz="2000" b="1">
                <a:latin typeface="Symbol" panose="05050102010706020507" pitchFamily="18" charset="2"/>
              </a:rPr>
              <a:t>l</a:t>
            </a:r>
            <a:r>
              <a:rPr lang="en-US" altLang="en-US" sz="2000"/>
              <a:t> found by maximizing linear correlation coefficient </a:t>
            </a:r>
            <a:r>
              <a:rPr lang="en-US" altLang="en-US" sz="2000" i="1"/>
              <a:t>r</a:t>
            </a:r>
            <a:r>
              <a:rPr lang="en-US" altLang="en-US" sz="2000"/>
              <a:t> of normal probability plot</a:t>
            </a:r>
          </a:p>
          <a:p>
            <a:pPr lvl="2" eaLnBrk="1" hangingPunct="1">
              <a:lnSpc>
                <a:spcPct val="80000"/>
              </a:lnSpc>
            </a:pPr>
            <a:r>
              <a:rPr lang="en-US" altLang="en-US" sz="1800"/>
              <a:t>The more linear the probability plot, the better a normal distribution fits the data</a:t>
            </a:r>
          </a:p>
          <a:p>
            <a:pPr lvl="1" eaLnBrk="1" hangingPunct="1">
              <a:lnSpc>
                <a:spcPct val="80000"/>
              </a:lnSpc>
              <a:buFontTx/>
              <a:buNone/>
            </a:pPr>
            <a:endParaRPr lang="en-US" altLang="en-US" sz="2000"/>
          </a:p>
        </p:txBody>
      </p:sp>
      <p:sp>
        <p:nvSpPr>
          <p:cNvPr id="125956" name="Slide Number Placeholder 3">
            <a:extLst>
              <a:ext uri="{FF2B5EF4-FFF2-40B4-BE49-F238E27FC236}">
                <a16:creationId xmlns:a16="http://schemas.microsoft.com/office/drawing/2014/main" id="{E196770D-DE2A-4CEA-A64A-E9ACC38815B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AC8E603-B188-444D-9B50-D853A6153C16}" type="slidenum">
              <a:rPr lang="en-US" altLang="en-US" sz="800">
                <a:solidFill>
                  <a:schemeClr val="bg1"/>
                </a:solidFill>
                <a:latin typeface="Arial" panose="020B0604020202020204" pitchFamily="34" charset="0"/>
              </a:rPr>
              <a:pPr eaLnBrk="1" hangingPunct="1">
                <a:spcBef>
                  <a:spcPct val="0"/>
                </a:spcBef>
                <a:spcAft>
                  <a:spcPct val="40000"/>
                </a:spcAft>
                <a:buFontTx/>
                <a:buNone/>
              </a:pPr>
              <a:t>83</a:t>
            </a:fld>
            <a:endParaRPr lang="en-US" altLang="en-US" sz="800">
              <a:solidFill>
                <a:schemeClr val="bg1"/>
              </a:solidFill>
              <a:latin typeface="Arial" panose="020B0604020202020204" pitchFamily="34" charset="0"/>
            </a:endParaRPr>
          </a:p>
        </p:txBody>
      </p:sp>
      <p:sp>
        <p:nvSpPr>
          <p:cNvPr id="125957" name="Footer Placeholder 1">
            <a:extLst>
              <a:ext uri="{FF2B5EF4-FFF2-40B4-BE49-F238E27FC236}">
                <a16:creationId xmlns:a16="http://schemas.microsoft.com/office/drawing/2014/main" id="{E7C48640-EAAB-4EA5-B9A2-553C4C7A9F8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5999CA5-7821-4ED8-BB30-E6C9F68D4B4E}"/>
              </a:ext>
            </a:extLst>
          </p:cNvPr>
          <p:cNvSpPr>
            <a:spLocks noGrp="1" noChangeArrowheads="1"/>
          </p:cNvSpPr>
          <p:nvPr>
            <p:ph type="title"/>
          </p:nvPr>
        </p:nvSpPr>
        <p:spPr/>
        <p:txBody>
          <a:bodyPr/>
          <a:lstStyle/>
          <a:p>
            <a:pPr eaLnBrk="1" hangingPunct="1"/>
            <a:r>
              <a:rPr lang="en-US" altLang="en-US"/>
              <a:t>Box Cox Transformation Example</a:t>
            </a:r>
          </a:p>
        </p:txBody>
      </p:sp>
      <p:sp>
        <p:nvSpPr>
          <p:cNvPr id="126979" name="Slide Number Placeholder 3">
            <a:extLst>
              <a:ext uri="{FF2B5EF4-FFF2-40B4-BE49-F238E27FC236}">
                <a16:creationId xmlns:a16="http://schemas.microsoft.com/office/drawing/2014/main" id="{AAD4543F-3C04-4AD7-8EED-47340EC550F9}"/>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CC8A5DF9-0642-4D43-9FE3-0C8C4ECF12C4}" type="slidenum">
              <a:rPr lang="en-US" altLang="en-US" sz="800">
                <a:solidFill>
                  <a:schemeClr val="bg1"/>
                </a:solidFill>
                <a:latin typeface="Arial" panose="020B0604020202020204" pitchFamily="34" charset="0"/>
              </a:rPr>
              <a:pPr eaLnBrk="1" hangingPunct="1">
                <a:spcBef>
                  <a:spcPct val="0"/>
                </a:spcBef>
                <a:spcAft>
                  <a:spcPct val="40000"/>
                </a:spcAft>
                <a:buFontTx/>
                <a:buNone/>
              </a:pPr>
              <a:t>84</a:t>
            </a:fld>
            <a:endParaRPr lang="en-US" altLang="en-US" sz="800">
              <a:solidFill>
                <a:schemeClr val="bg1"/>
              </a:solidFill>
              <a:latin typeface="Arial" panose="020B0604020202020204" pitchFamily="34" charset="0"/>
            </a:endParaRPr>
          </a:p>
        </p:txBody>
      </p:sp>
      <p:sp>
        <p:nvSpPr>
          <p:cNvPr id="126980" name="Rectangle 3">
            <a:extLst>
              <a:ext uri="{FF2B5EF4-FFF2-40B4-BE49-F238E27FC236}">
                <a16:creationId xmlns:a16="http://schemas.microsoft.com/office/drawing/2014/main" id="{0585B646-9C21-4D0E-BA38-6453C6829321}"/>
              </a:ext>
            </a:extLst>
          </p:cNvPr>
          <p:cNvSpPr>
            <a:spLocks noChangeArrowheads="1"/>
          </p:cNvSpPr>
          <p:nvPr/>
        </p:nvSpPr>
        <p:spPr bwMode="auto">
          <a:xfrm>
            <a:off x="381000" y="1079500"/>
            <a:ext cx="8610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228600" indent="-227013" eaLnBrk="0" hangingPunct="0">
              <a:spcBef>
                <a:spcPct val="40000"/>
              </a:spcBef>
              <a:spcAft>
                <a:spcPct val="0"/>
              </a:spcAft>
              <a:buChar char="•"/>
              <a:defRPr sz="2200">
                <a:solidFill>
                  <a:schemeClr val="tx1"/>
                </a:solidFill>
                <a:latin typeface="Calibri" panose="020F0502020204030204" pitchFamily="34" charset="0"/>
              </a:defRPr>
            </a:lvl2pPr>
            <a:lvl3pPr marL="457200" indent="-227013"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spcBef>
                <a:spcPct val="10000"/>
              </a:spcBef>
              <a:spcAft>
                <a:spcPct val="10000"/>
              </a:spcAft>
              <a:buClr>
                <a:schemeClr val="tx1"/>
              </a:buClr>
              <a:buFontTx/>
              <a:buNone/>
            </a:pPr>
            <a:r>
              <a:rPr lang="en-US" altLang="en-US" sz="2000">
                <a:latin typeface="Arial" panose="020B0604020202020204" pitchFamily="34" charset="0"/>
              </a:rPr>
              <a:t>Minitab: </a:t>
            </a:r>
            <a:r>
              <a:rPr lang="en-US" altLang="en-US" sz="1900">
                <a:latin typeface="Arial" panose="020B0604020202020204" pitchFamily="34" charset="0"/>
              </a:rPr>
              <a:t>Stat &gt; Control Charts &gt; Box-Cox Transformation &gt; Subgroup size 30</a:t>
            </a:r>
            <a:endParaRPr lang="en-US" altLang="en-US" sz="1800">
              <a:latin typeface="Arial" panose="020B0604020202020204" pitchFamily="34" charset="0"/>
            </a:endParaRPr>
          </a:p>
          <a:p>
            <a:pPr lvl="2" eaLnBrk="1" hangingPunct="1">
              <a:spcBef>
                <a:spcPct val="10000"/>
              </a:spcBef>
              <a:spcAft>
                <a:spcPct val="10000"/>
              </a:spcAft>
              <a:buClr>
                <a:schemeClr val="tx1"/>
              </a:buClr>
            </a:pPr>
            <a:r>
              <a:rPr lang="en-US" altLang="en-US" sz="1800">
                <a:latin typeface="Arial" panose="020B0604020202020204" pitchFamily="34" charset="0"/>
              </a:rPr>
              <a:t>Log transformation (Lambda=0) is optimal to normalize Max Load data</a:t>
            </a:r>
          </a:p>
        </p:txBody>
      </p:sp>
      <p:sp>
        <p:nvSpPr>
          <p:cNvPr id="126981" name="Footer Placeholder 1">
            <a:extLst>
              <a:ext uri="{FF2B5EF4-FFF2-40B4-BE49-F238E27FC236}">
                <a16:creationId xmlns:a16="http://schemas.microsoft.com/office/drawing/2014/main" id="{416EB90F-1613-498A-B197-23C7F92CD05C}"/>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126982" name="Picture 7">
            <a:extLst>
              <a:ext uri="{FF2B5EF4-FFF2-40B4-BE49-F238E27FC236}">
                <a16:creationId xmlns:a16="http://schemas.microsoft.com/office/drawing/2014/main" id="{475CB044-F3D0-4B4A-9F54-215052076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57400"/>
            <a:ext cx="6308725"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1353F064-6894-45F1-8B68-EFBFCA5969CC}"/>
              </a:ext>
            </a:extLst>
          </p:cNvPr>
          <p:cNvSpPr>
            <a:spLocks noGrp="1" noChangeArrowheads="1"/>
          </p:cNvSpPr>
          <p:nvPr>
            <p:ph type="title"/>
          </p:nvPr>
        </p:nvSpPr>
        <p:spPr>
          <a:xfrm>
            <a:off x="381000" y="381000"/>
            <a:ext cx="8229600" cy="563563"/>
          </a:xfrm>
        </p:spPr>
        <p:txBody>
          <a:bodyPr/>
          <a:lstStyle/>
          <a:p>
            <a:pPr eaLnBrk="1" hangingPunct="1"/>
            <a:r>
              <a:rPr lang="en-US" altLang="en-US"/>
              <a:t>Chi-square Test for Variance / Std. Dev.</a:t>
            </a:r>
          </a:p>
        </p:txBody>
      </p:sp>
      <p:sp>
        <p:nvSpPr>
          <p:cNvPr id="128003" name="Slide Number Placeholder 2">
            <a:extLst>
              <a:ext uri="{FF2B5EF4-FFF2-40B4-BE49-F238E27FC236}">
                <a16:creationId xmlns:a16="http://schemas.microsoft.com/office/drawing/2014/main" id="{B861AE75-7E7F-470B-AAA9-82983BC163A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DB50CA5-CCAF-4B8D-8170-B2C2F4176EB1}" type="slidenum">
              <a:rPr lang="en-US" altLang="en-US" sz="800">
                <a:solidFill>
                  <a:schemeClr val="bg1"/>
                </a:solidFill>
                <a:latin typeface="Arial" panose="020B0604020202020204" pitchFamily="34" charset="0"/>
              </a:rPr>
              <a:pPr eaLnBrk="1" hangingPunct="1">
                <a:spcBef>
                  <a:spcPct val="0"/>
                </a:spcBef>
                <a:spcAft>
                  <a:spcPct val="40000"/>
                </a:spcAft>
                <a:buFontTx/>
                <a:buNone/>
              </a:pPr>
              <a:t>85</a:t>
            </a:fld>
            <a:endParaRPr lang="en-US" altLang="en-US" sz="800">
              <a:solidFill>
                <a:schemeClr val="bg1"/>
              </a:solidFill>
              <a:latin typeface="Arial" panose="020B0604020202020204" pitchFamily="34" charset="0"/>
            </a:endParaRPr>
          </a:p>
        </p:txBody>
      </p:sp>
      <p:sp>
        <p:nvSpPr>
          <p:cNvPr id="128004" name="Rectangle 3">
            <a:extLst>
              <a:ext uri="{FF2B5EF4-FFF2-40B4-BE49-F238E27FC236}">
                <a16:creationId xmlns:a16="http://schemas.microsoft.com/office/drawing/2014/main" id="{118C4A7B-DE26-4001-9735-70DA8CEBA2D5}"/>
              </a:ext>
            </a:extLst>
          </p:cNvPr>
          <p:cNvSpPr>
            <a:spLocks noChangeArrowheads="1"/>
          </p:cNvSpPr>
          <p:nvPr/>
        </p:nvSpPr>
        <p:spPr bwMode="auto">
          <a:xfrm>
            <a:off x="381000" y="1044575"/>
            <a:ext cx="8458200"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20000"/>
              </a:spcBef>
              <a:spcAft>
                <a:spcPct val="20000"/>
              </a:spcAft>
              <a:buFontTx/>
              <a:buNone/>
            </a:pPr>
            <a:r>
              <a:rPr lang="en-US" altLang="en-US" sz="1800" b="1">
                <a:latin typeface="Arial" panose="020B0604020202020204" pitchFamily="34" charset="0"/>
              </a:rPr>
              <a:t>Purpose:</a:t>
            </a:r>
            <a:r>
              <a:rPr lang="en-US" altLang="en-US" sz="1800">
                <a:latin typeface="Arial" panose="020B0604020202020204" pitchFamily="34" charset="0"/>
              </a:rPr>
              <a:t> 	Compare the variance or std. dev. with a specified value </a:t>
            </a:r>
            <a:r>
              <a:rPr lang="en-US" altLang="en-US" sz="1800" b="1">
                <a:latin typeface="Arial" panose="020B0604020202020204" pitchFamily="34" charset="0"/>
              </a:rPr>
              <a:t>Assumptions:</a:t>
            </a:r>
            <a:r>
              <a:rPr lang="en-US" altLang="en-US" sz="1800">
                <a:latin typeface="Arial" panose="020B0604020202020204" pitchFamily="34" charset="0"/>
              </a:rPr>
              <a:t>	Normality, independence</a:t>
            </a:r>
          </a:p>
          <a:p>
            <a:pPr>
              <a:spcBef>
                <a:spcPct val="20000"/>
              </a:spcBef>
              <a:spcAft>
                <a:spcPct val="20000"/>
              </a:spcAft>
              <a:buFontTx/>
              <a:buNone/>
            </a:pPr>
            <a:r>
              <a:rPr lang="en-US" altLang="en-US" sz="1800" b="1">
                <a:latin typeface="Arial" panose="020B0604020202020204" pitchFamily="34" charset="0"/>
              </a:rPr>
              <a:t>Example:</a:t>
            </a:r>
            <a:r>
              <a:rPr lang="en-US" altLang="en-US" sz="1800">
                <a:latin typeface="Arial" panose="020B0604020202020204" pitchFamily="34" charset="0"/>
              </a:rPr>
              <a:t> 	Tester Validation</a:t>
            </a:r>
            <a:br>
              <a:rPr lang="en-US" altLang="en-US" sz="1800">
                <a:latin typeface="Arial" panose="020B0604020202020204" pitchFamily="34" charset="0"/>
              </a:rPr>
            </a:br>
            <a:r>
              <a:rPr lang="en-US" altLang="en-US" sz="1800">
                <a:latin typeface="Arial" panose="020B0604020202020204" pitchFamily="34" charset="0"/>
              </a:rPr>
              <a:t>The sensitivity spec for a disposable transducer is 5.00 ± 0.05 uV/V/mmHg.  The 4:1 rule says the measurement error uncertainty ratio [defined as ±2σ/(spec range)], should be less than one quarter of the spec range.  This means we want 4σ &lt; 0.1/4, or σ &lt; 0.00625.  To test the repeatability error of our tester, one unit was measured 15 times:</a:t>
            </a:r>
          </a:p>
          <a:p>
            <a:pPr>
              <a:lnSpc>
                <a:spcPct val="100000"/>
              </a:lnSpc>
              <a:spcBef>
                <a:spcPct val="50000"/>
              </a:spcBef>
              <a:buFontTx/>
              <a:buNone/>
            </a:pPr>
            <a:r>
              <a:rPr lang="en-US" altLang="en-US" sz="1800">
                <a:latin typeface="Arial" panose="020B0604020202020204" pitchFamily="34" charset="0"/>
              </a:rPr>
              <a:t>Data: 	4.975, 4.981, 4.978, 4.980, 4.974, 4.977, 4.984, 4.979, 4.976, 4.976, 	4.980, 4.973, 4.976, 4.979, 4.977</a:t>
            </a:r>
            <a:br>
              <a:rPr lang="en-US" altLang="en-US" sz="1800">
                <a:latin typeface="Arial" panose="020B0604020202020204" pitchFamily="34" charset="0"/>
              </a:rPr>
            </a:br>
            <a:r>
              <a:rPr lang="en-US" altLang="en-US" sz="1800">
                <a:latin typeface="Arial" panose="020B0604020202020204" pitchFamily="34" charset="0"/>
              </a:rPr>
              <a:t>	Avg = 4.978, s = 0.00289</a:t>
            </a:r>
          </a:p>
        </p:txBody>
      </p:sp>
      <p:graphicFrame>
        <p:nvGraphicFramePr>
          <p:cNvPr id="128005" name="Object 4">
            <a:extLst>
              <a:ext uri="{FF2B5EF4-FFF2-40B4-BE49-F238E27FC236}">
                <a16:creationId xmlns:a16="http://schemas.microsoft.com/office/drawing/2014/main" id="{8D906573-3516-4B1B-B8D3-BC9881614782}"/>
              </a:ext>
            </a:extLst>
          </p:cNvPr>
          <p:cNvGraphicFramePr>
            <a:graphicFrameLocks noChangeAspect="1"/>
          </p:cNvGraphicFramePr>
          <p:nvPr/>
        </p:nvGraphicFramePr>
        <p:xfrm>
          <a:off x="476250" y="4303713"/>
          <a:ext cx="4079875" cy="2090737"/>
        </p:xfrm>
        <a:graphic>
          <a:graphicData uri="http://schemas.openxmlformats.org/presentationml/2006/ole">
            <mc:AlternateContent xmlns:mc="http://schemas.openxmlformats.org/markup-compatibility/2006">
              <mc:Choice xmlns:v="urn:schemas-microsoft-com:vml" Requires="v">
                <p:oleObj spid="_x0000_s128008" name="Equation" r:id="rId3" imgW="2501900" imgH="1193800" progId="Equation.3">
                  <p:embed/>
                </p:oleObj>
              </mc:Choice>
              <mc:Fallback>
                <p:oleObj name="Equation" r:id="rId3" imgW="2501900" imgH="1193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4303713"/>
                        <a:ext cx="4079875"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8006" name="Picture 5">
            <a:extLst>
              <a:ext uri="{FF2B5EF4-FFF2-40B4-BE49-F238E27FC236}">
                <a16:creationId xmlns:a16="http://schemas.microsoft.com/office/drawing/2014/main" id="{62538E58-46BB-4E91-8289-D955CFEAB2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4038600"/>
            <a:ext cx="35052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7" name="Footer Placeholder 1">
            <a:extLst>
              <a:ext uri="{FF2B5EF4-FFF2-40B4-BE49-F238E27FC236}">
                <a16:creationId xmlns:a16="http://schemas.microsoft.com/office/drawing/2014/main" id="{1578C4BD-9511-451C-9B20-37E576E876CC}"/>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F08D4E4A-6CD2-45F5-BFB8-77E607052066}"/>
              </a:ext>
            </a:extLst>
          </p:cNvPr>
          <p:cNvSpPr>
            <a:spLocks noGrp="1" noChangeArrowheads="1"/>
          </p:cNvSpPr>
          <p:nvPr>
            <p:ph type="title"/>
          </p:nvPr>
        </p:nvSpPr>
        <p:spPr>
          <a:xfrm>
            <a:off x="441325" y="304800"/>
            <a:ext cx="8702675" cy="698500"/>
          </a:xfrm>
        </p:spPr>
        <p:txBody>
          <a:bodyPr/>
          <a:lstStyle/>
          <a:p>
            <a:pPr eaLnBrk="1" hangingPunct="1"/>
            <a:r>
              <a:rPr lang="en-US" altLang="en-US"/>
              <a:t>Confidence Interval for Variance / Standard Deviation</a:t>
            </a:r>
          </a:p>
        </p:txBody>
      </p:sp>
      <p:sp>
        <p:nvSpPr>
          <p:cNvPr id="129027" name="Rectangle 3">
            <a:extLst>
              <a:ext uri="{FF2B5EF4-FFF2-40B4-BE49-F238E27FC236}">
                <a16:creationId xmlns:a16="http://schemas.microsoft.com/office/drawing/2014/main" id="{4A812B69-6140-4FF8-A19D-FB93E0683C7D}"/>
              </a:ext>
            </a:extLst>
          </p:cNvPr>
          <p:cNvSpPr>
            <a:spLocks noGrp="1" noChangeArrowheads="1"/>
          </p:cNvSpPr>
          <p:nvPr>
            <p:ph idx="1"/>
          </p:nvPr>
        </p:nvSpPr>
        <p:spPr>
          <a:xfrm>
            <a:off x="452438" y="990600"/>
            <a:ext cx="8456612" cy="5410200"/>
          </a:xfrm>
        </p:spPr>
        <p:txBody>
          <a:bodyPr/>
          <a:lstStyle/>
          <a:p>
            <a:pPr lvl="1" eaLnBrk="1" hangingPunct="1">
              <a:buFontTx/>
              <a:buNone/>
            </a:pPr>
            <a:r>
              <a:rPr lang="en-US" altLang="en-US" sz="2000"/>
              <a:t>A (1-α)x100% two-sided confidence interval for the variance is</a:t>
            </a:r>
          </a:p>
          <a:p>
            <a:pPr lvl="1" eaLnBrk="1" hangingPunct="1"/>
            <a:endParaRPr lang="en-US" altLang="en-US" sz="2000"/>
          </a:p>
          <a:p>
            <a:pPr marL="0" indent="0" eaLnBrk="1" hangingPunct="1">
              <a:lnSpc>
                <a:spcPct val="90000"/>
              </a:lnSpc>
              <a:buFontTx/>
              <a:buNone/>
            </a:pPr>
            <a:br>
              <a:rPr lang="en-US" altLang="en-US" sz="2000"/>
            </a:br>
            <a:br>
              <a:rPr lang="en-US" altLang="en-US" sz="2000"/>
            </a:br>
            <a:br>
              <a:rPr lang="en-US" altLang="en-US" sz="2000"/>
            </a:br>
            <a:br>
              <a:rPr lang="en-US" altLang="en-US" sz="2000"/>
            </a:br>
            <a:r>
              <a:rPr lang="en-US" altLang="en-US" sz="2000" u="sng"/>
              <a:t>Example:</a:t>
            </a:r>
            <a:r>
              <a:rPr lang="en-US" altLang="en-US" sz="2000"/>
              <a:t> Transpac II Sensitivity data:  Avg: 4.978, s.d. = 0.00289, n=15</a:t>
            </a:r>
          </a:p>
          <a:p>
            <a:pPr lvl="1" eaLnBrk="1" hangingPunct="1">
              <a:buFontTx/>
              <a:buNone/>
            </a:pPr>
            <a:r>
              <a:rPr lang="en-US" altLang="en-US" sz="2000"/>
              <a:t>A 95% confidence interval (α=0.05) for the variance is given by:</a:t>
            </a:r>
          </a:p>
          <a:p>
            <a:pPr marL="0" indent="0" eaLnBrk="1" hangingPunct="1">
              <a:lnSpc>
                <a:spcPct val="90000"/>
              </a:lnSpc>
              <a:buFontTx/>
              <a:buNone/>
            </a:pPr>
            <a:endParaRPr lang="en-US" altLang="en-US" sz="2000"/>
          </a:p>
          <a:p>
            <a:pPr marL="0" indent="0" eaLnBrk="1" hangingPunct="1">
              <a:lnSpc>
                <a:spcPct val="90000"/>
              </a:lnSpc>
              <a:buFontTx/>
              <a:buNone/>
            </a:pPr>
            <a:endParaRPr lang="en-US" altLang="en-US" sz="2000"/>
          </a:p>
          <a:p>
            <a:pPr marL="0" indent="0" eaLnBrk="1" hangingPunct="1">
              <a:lnSpc>
                <a:spcPct val="90000"/>
              </a:lnSpc>
              <a:buFontTx/>
              <a:buNone/>
            </a:pPr>
            <a:endParaRPr lang="en-US" altLang="en-US" sz="2000"/>
          </a:p>
          <a:p>
            <a:pPr marL="0" indent="0" eaLnBrk="1" hangingPunct="1">
              <a:lnSpc>
                <a:spcPct val="90000"/>
              </a:lnSpc>
              <a:buFontTx/>
              <a:buNone/>
            </a:pPr>
            <a:r>
              <a:rPr lang="en-US" altLang="en-US" sz="2000"/>
              <a:t>Taking the square root gives a 95% confidence interval for the standard deviation of (.0021, .0046).</a:t>
            </a:r>
          </a:p>
        </p:txBody>
      </p:sp>
      <p:sp>
        <p:nvSpPr>
          <p:cNvPr id="129028" name="Slide Number Placeholder 3">
            <a:extLst>
              <a:ext uri="{FF2B5EF4-FFF2-40B4-BE49-F238E27FC236}">
                <a16:creationId xmlns:a16="http://schemas.microsoft.com/office/drawing/2014/main" id="{37889236-A8D7-4108-A65D-1E3131B1E29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F7CC6D2-B6CD-4002-ACD7-486B623CC2D7}" type="slidenum">
              <a:rPr lang="en-US" altLang="en-US" sz="800">
                <a:solidFill>
                  <a:schemeClr val="bg1"/>
                </a:solidFill>
                <a:latin typeface="Arial" panose="020B0604020202020204" pitchFamily="34" charset="0"/>
              </a:rPr>
              <a:pPr eaLnBrk="1" hangingPunct="1">
                <a:spcBef>
                  <a:spcPct val="0"/>
                </a:spcBef>
                <a:spcAft>
                  <a:spcPct val="40000"/>
                </a:spcAft>
                <a:buFontTx/>
                <a:buNone/>
              </a:pPr>
              <a:t>86</a:t>
            </a:fld>
            <a:endParaRPr lang="en-US" altLang="en-US" sz="800">
              <a:solidFill>
                <a:schemeClr val="bg1"/>
              </a:solidFill>
              <a:latin typeface="Arial" panose="020B0604020202020204" pitchFamily="34" charset="0"/>
            </a:endParaRPr>
          </a:p>
        </p:txBody>
      </p:sp>
      <p:graphicFrame>
        <p:nvGraphicFramePr>
          <p:cNvPr id="129029" name="Object 4">
            <a:extLst>
              <a:ext uri="{FF2B5EF4-FFF2-40B4-BE49-F238E27FC236}">
                <a16:creationId xmlns:a16="http://schemas.microsoft.com/office/drawing/2014/main" id="{F7F4E3D9-B732-4BD1-86E7-A37533BCF7E3}"/>
              </a:ext>
            </a:extLst>
          </p:cNvPr>
          <p:cNvGraphicFramePr>
            <a:graphicFrameLocks noChangeAspect="1"/>
          </p:cNvGraphicFramePr>
          <p:nvPr/>
        </p:nvGraphicFramePr>
        <p:xfrm>
          <a:off x="838200" y="1447800"/>
          <a:ext cx="6253163" cy="981075"/>
        </p:xfrm>
        <a:graphic>
          <a:graphicData uri="http://schemas.openxmlformats.org/presentationml/2006/ole">
            <mc:AlternateContent xmlns:mc="http://schemas.openxmlformats.org/markup-compatibility/2006">
              <mc:Choice xmlns:v="urn:schemas-microsoft-com:vml" Requires="v">
                <p:oleObj spid="_x0000_s129032" name="Equation" r:id="rId3" imgW="3136900" imgH="457200" progId="Equation.3">
                  <p:embed/>
                </p:oleObj>
              </mc:Choice>
              <mc:Fallback>
                <p:oleObj name="Equation" r:id="rId3" imgW="31369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47800"/>
                        <a:ext cx="6253163"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30" name="Object 5">
            <a:extLst>
              <a:ext uri="{FF2B5EF4-FFF2-40B4-BE49-F238E27FC236}">
                <a16:creationId xmlns:a16="http://schemas.microsoft.com/office/drawing/2014/main" id="{3A819375-CE5E-4650-8DB4-FE9827D878B4}"/>
              </a:ext>
            </a:extLst>
          </p:cNvPr>
          <p:cNvGraphicFramePr>
            <a:graphicFrameLocks noChangeAspect="1"/>
          </p:cNvGraphicFramePr>
          <p:nvPr/>
        </p:nvGraphicFramePr>
        <p:xfrm>
          <a:off x="471488" y="3962400"/>
          <a:ext cx="7794625" cy="898525"/>
        </p:xfrm>
        <a:graphic>
          <a:graphicData uri="http://schemas.openxmlformats.org/presentationml/2006/ole">
            <mc:AlternateContent xmlns:mc="http://schemas.openxmlformats.org/markup-compatibility/2006">
              <mc:Choice xmlns:v="urn:schemas-microsoft-com:vml" Requires="v">
                <p:oleObj spid="_x0000_s129033" name="Equation" r:id="rId5" imgW="3911600" imgH="419100" progId="Equation.3">
                  <p:embed/>
                </p:oleObj>
              </mc:Choice>
              <mc:Fallback>
                <p:oleObj name="Equation" r:id="rId5" imgW="3911600" imgH="419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88" y="3962400"/>
                        <a:ext cx="77946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31" name="Footer Placeholder 1">
            <a:extLst>
              <a:ext uri="{FF2B5EF4-FFF2-40B4-BE49-F238E27FC236}">
                <a16:creationId xmlns:a16="http://schemas.microsoft.com/office/drawing/2014/main" id="{DE7E26BC-87A6-43A5-B80E-DE1BD509A05A}"/>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271E9848-F236-4F54-B90D-ABE703A75815}"/>
              </a:ext>
            </a:extLst>
          </p:cNvPr>
          <p:cNvSpPr>
            <a:spLocks noGrp="1" noChangeArrowheads="1"/>
          </p:cNvSpPr>
          <p:nvPr>
            <p:ph type="title"/>
          </p:nvPr>
        </p:nvSpPr>
        <p:spPr>
          <a:xfrm>
            <a:off x="460375" y="482600"/>
            <a:ext cx="8702675" cy="508000"/>
          </a:xfrm>
        </p:spPr>
        <p:txBody>
          <a:bodyPr/>
          <a:lstStyle/>
          <a:p>
            <a:pPr eaLnBrk="1" hangingPunct="1"/>
            <a:r>
              <a:rPr lang="en-US" altLang="en-US"/>
              <a:t>Confidence Interval and Test for Std. Dev. - Minitab</a:t>
            </a:r>
          </a:p>
        </p:txBody>
      </p:sp>
      <p:sp>
        <p:nvSpPr>
          <p:cNvPr id="130051" name="Slide Number Placeholder 3">
            <a:extLst>
              <a:ext uri="{FF2B5EF4-FFF2-40B4-BE49-F238E27FC236}">
                <a16:creationId xmlns:a16="http://schemas.microsoft.com/office/drawing/2014/main" id="{574CF6C0-EDCE-48EA-8635-CBFDC5A733C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1F478E1-B778-4628-91C9-CB10A6A515FA}" type="slidenum">
              <a:rPr lang="en-US" altLang="en-US" sz="800">
                <a:solidFill>
                  <a:schemeClr val="bg1"/>
                </a:solidFill>
                <a:latin typeface="Arial" panose="020B0604020202020204" pitchFamily="34" charset="0"/>
              </a:rPr>
              <a:pPr eaLnBrk="1" hangingPunct="1">
                <a:spcBef>
                  <a:spcPct val="0"/>
                </a:spcBef>
                <a:spcAft>
                  <a:spcPct val="40000"/>
                </a:spcAft>
                <a:buFontTx/>
                <a:buNone/>
              </a:pPr>
              <a:t>87</a:t>
            </a:fld>
            <a:endParaRPr lang="en-US" altLang="en-US" sz="800">
              <a:solidFill>
                <a:schemeClr val="bg1"/>
              </a:solidFill>
              <a:latin typeface="Arial" panose="020B0604020202020204" pitchFamily="34" charset="0"/>
            </a:endParaRPr>
          </a:p>
        </p:txBody>
      </p:sp>
      <p:sp>
        <p:nvSpPr>
          <p:cNvPr id="130052" name="Text Box 3">
            <a:extLst>
              <a:ext uri="{FF2B5EF4-FFF2-40B4-BE49-F238E27FC236}">
                <a16:creationId xmlns:a16="http://schemas.microsoft.com/office/drawing/2014/main" id="{4AF5FCF8-C3E7-4DB8-A598-3DB8B1899126}"/>
              </a:ext>
            </a:extLst>
          </p:cNvPr>
          <p:cNvSpPr txBox="1">
            <a:spLocks noChangeArrowheads="1"/>
          </p:cNvSpPr>
          <p:nvPr/>
        </p:nvSpPr>
        <p:spPr bwMode="auto">
          <a:xfrm>
            <a:off x="457200" y="990600"/>
            <a:ext cx="82121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Minitab: Stat / Basic Statistics / 1 Variance </a:t>
            </a:r>
            <a:r>
              <a:rPr lang="en-US" altLang="en-US" sz="1800">
                <a:latin typeface="Arial" panose="020B0604020202020204" pitchFamily="34" charset="0"/>
              </a:rPr>
              <a:t>(Options / Alternative / Less than)</a:t>
            </a:r>
          </a:p>
        </p:txBody>
      </p:sp>
      <p:pic>
        <p:nvPicPr>
          <p:cNvPr id="130053" name="Picture 4" descr="Activity">
            <a:extLst>
              <a:ext uri="{FF2B5EF4-FFF2-40B4-BE49-F238E27FC236}">
                <a16:creationId xmlns:a16="http://schemas.microsoft.com/office/drawing/2014/main" id="{AD0B1D3D-9C08-46D7-9CE5-F030C49F1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76200"/>
            <a:ext cx="60007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Text Box 6">
            <a:extLst>
              <a:ext uri="{FF2B5EF4-FFF2-40B4-BE49-F238E27FC236}">
                <a16:creationId xmlns:a16="http://schemas.microsoft.com/office/drawing/2014/main" id="{6ACE7FF0-C152-4111-82DC-4B8B72D63187}"/>
              </a:ext>
            </a:extLst>
          </p:cNvPr>
          <p:cNvSpPr txBox="1">
            <a:spLocks noChangeArrowheads="1"/>
          </p:cNvSpPr>
          <p:nvPr/>
        </p:nvSpPr>
        <p:spPr bwMode="auto">
          <a:xfrm>
            <a:off x="457200" y="6256338"/>
            <a:ext cx="55054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600">
                <a:latin typeface="Arial" panose="020B0604020202020204" pitchFamily="34" charset="0"/>
              </a:rPr>
              <a:t>Note: Bonett method uses the sample kurtosis in the formula </a:t>
            </a:r>
          </a:p>
        </p:txBody>
      </p:sp>
      <p:sp>
        <p:nvSpPr>
          <p:cNvPr id="130055" name="Rectangle 5">
            <a:extLst>
              <a:ext uri="{FF2B5EF4-FFF2-40B4-BE49-F238E27FC236}">
                <a16:creationId xmlns:a16="http://schemas.microsoft.com/office/drawing/2014/main" id="{2C134CE1-E625-4826-9212-D06F69177DC9}"/>
              </a:ext>
            </a:extLst>
          </p:cNvPr>
          <p:cNvSpPr>
            <a:spLocks noChangeArrowheads="1"/>
          </p:cNvSpPr>
          <p:nvPr/>
        </p:nvSpPr>
        <p:spPr bwMode="auto">
          <a:xfrm>
            <a:off x="457200" y="1371600"/>
            <a:ext cx="8610600" cy="4814888"/>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b="1">
                <a:latin typeface="Arial" panose="020B0604020202020204" pitchFamily="34" charset="0"/>
              </a:rPr>
              <a:t>Test and CI for One Standard Deviation: Sensitivity </a:t>
            </a:r>
          </a:p>
          <a:p>
            <a:pPr eaLnBrk="1" hangingPunct="1">
              <a:spcBef>
                <a:spcPct val="0"/>
              </a:spcBef>
              <a:spcAft>
                <a:spcPct val="40000"/>
              </a:spcAft>
              <a:buFontTx/>
              <a:buNone/>
            </a:pPr>
            <a:r>
              <a:rPr lang="en-US" altLang="en-US" sz="1900">
                <a:latin typeface="Courier New" panose="02070309020205020404" pitchFamily="49" charset="0"/>
              </a:rPr>
              <a:t>Null hypothesis         Sigma = 0.00625</a:t>
            </a:r>
            <a:br>
              <a:rPr lang="en-US" altLang="en-US" sz="1900">
                <a:latin typeface="Courier New" panose="02070309020205020404" pitchFamily="49" charset="0"/>
              </a:rPr>
            </a:br>
            <a:r>
              <a:rPr lang="en-US" altLang="en-US" sz="1900">
                <a:latin typeface="Courier New" panose="02070309020205020404" pitchFamily="49" charset="0"/>
              </a:rPr>
              <a:t>Alternative hypothesis  Sigma = &lt; 0.00625</a:t>
            </a:r>
          </a:p>
          <a:p>
            <a:pPr eaLnBrk="1" hangingPunct="1">
              <a:spcBef>
                <a:spcPct val="0"/>
              </a:spcBef>
              <a:spcAft>
                <a:spcPct val="40000"/>
              </a:spcAft>
              <a:buFontTx/>
              <a:buNone/>
            </a:pPr>
            <a:r>
              <a:rPr lang="en-US" altLang="en-US" sz="1900">
                <a:latin typeface="Courier New" panose="02070309020205020404" pitchFamily="49" charset="0"/>
              </a:rPr>
              <a:t>The standard method is only for the normal distribution.</a:t>
            </a:r>
            <a:br>
              <a:rPr lang="en-US" altLang="en-US" sz="1900">
                <a:latin typeface="Courier New" panose="02070309020205020404" pitchFamily="49" charset="0"/>
              </a:rPr>
            </a:br>
            <a:r>
              <a:rPr lang="en-US" altLang="en-US" sz="1900">
                <a:latin typeface="Courier New" panose="02070309020205020404" pitchFamily="49" charset="0"/>
              </a:rPr>
              <a:t>The Bonett method is for any continuous distribution.</a:t>
            </a:r>
          </a:p>
          <a:p>
            <a:pPr eaLnBrk="1" hangingPunct="1">
              <a:spcBef>
                <a:spcPct val="0"/>
              </a:spcBef>
              <a:spcAft>
                <a:spcPct val="40000"/>
              </a:spcAft>
              <a:buFontTx/>
              <a:buNone/>
            </a:pPr>
            <a:r>
              <a:rPr lang="en-US" altLang="en-US" sz="1900">
                <a:latin typeface="Courier New" panose="02070309020205020404" pitchFamily="49" charset="0"/>
              </a:rPr>
              <a:t>Variable      N    StDev  Variance</a:t>
            </a:r>
            <a:br>
              <a:rPr lang="en-US" altLang="en-US" sz="1900">
                <a:latin typeface="Courier New" panose="02070309020205020404" pitchFamily="49" charset="0"/>
              </a:rPr>
            </a:br>
            <a:r>
              <a:rPr lang="en-US" altLang="en-US" sz="1900">
                <a:latin typeface="Courier New" panose="02070309020205020404" pitchFamily="49" charset="0"/>
              </a:rPr>
              <a:t>Sensitivity  15  0.00289  0.000008</a:t>
            </a:r>
          </a:p>
          <a:p>
            <a:pPr eaLnBrk="1" hangingPunct="1">
              <a:spcBef>
                <a:spcPct val="0"/>
              </a:spcBef>
              <a:spcAft>
                <a:spcPct val="40000"/>
              </a:spcAft>
              <a:buFontTx/>
              <a:buNone/>
            </a:pPr>
            <a:r>
              <a:rPr lang="en-US" altLang="en-US" sz="1900">
                <a:latin typeface="Courier New" panose="02070309020205020404" pitchFamily="49" charset="0"/>
              </a:rPr>
              <a:t>95% One-Sided Confidence Intervals</a:t>
            </a:r>
            <a:br>
              <a:rPr lang="en-US" altLang="en-US" sz="1900">
                <a:latin typeface="Courier New" panose="02070309020205020404" pitchFamily="49" charset="0"/>
              </a:rPr>
            </a:br>
            <a:r>
              <a:rPr lang="en-US" altLang="en-US" sz="1900">
                <a:latin typeface="Courier New" panose="02070309020205020404" pitchFamily="49" charset="0"/>
              </a:rPr>
              <a:t>                       Upper Bound   Upper Bound</a:t>
            </a:r>
            <a:br>
              <a:rPr lang="en-US" altLang="en-US" sz="1900">
                <a:latin typeface="Courier New" panose="02070309020205020404" pitchFamily="49" charset="0"/>
              </a:rPr>
            </a:br>
            <a:r>
              <a:rPr lang="en-US" altLang="en-US" sz="1900">
                <a:latin typeface="Courier New" panose="02070309020205020404" pitchFamily="49" charset="0"/>
              </a:rPr>
              <a:t>Variable     Method      for StDev  for Variance</a:t>
            </a:r>
            <a:br>
              <a:rPr lang="en-US" altLang="en-US" sz="1900">
                <a:latin typeface="Courier New" panose="02070309020205020404" pitchFamily="49" charset="0"/>
              </a:rPr>
            </a:br>
            <a:r>
              <a:rPr lang="en-US" altLang="en-US" sz="1900">
                <a:latin typeface="Courier New" panose="02070309020205020404" pitchFamily="49" charset="0"/>
              </a:rPr>
              <a:t>Sensitivity  Standard      0.00423      0.000018</a:t>
            </a:r>
            <a:br>
              <a:rPr lang="en-US" altLang="en-US" sz="1900">
                <a:latin typeface="Courier New" panose="02070309020205020404" pitchFamily="49" charset="0"/>
              </a:rPr>
            </a:br>
            <a:r>
              <a:rPr lang="en-US" altLang="en-US" sz="1900">
                <a:latin typeface="Courier New" panose="02070309020205020404" pitchFamily="49" charset="0"/>
              </a:rPr>
              <a:t>             Bonett        0.00436      0.000019</a:t>
            </a:r>
          </a:p>
          <a:p>
            <a:pPr eaLnBrk="1" hangingPunct="1">
              <a:spcBef>
                <a:spcPct val="0"/>
              </a:spcBef>
              <a:spcAft>
                <a:spcPct val="40000"/>
              </a:spcAft>
              <a:buFontTx/>
              <a:buNone/>
            </a:pPr>
            <a:r>
              <a:rPr lang="en-US" altLang="en-US" sz="1900">
                <a:latin typeface="Courier New" panose="02070309020205020404" pitchFamily="49" charset="0"/>
              </a:rPr>
              <a:t>Tests</a:t>
            </a:r>
            <a:br>
              <a:rPr lang="en-US" altLang="en-US" sz="1900">
                <a:latin typeface="Courier New" panose="02070309020205020404" pitchFamily="49" charset="0"/>
              </a:rPr>
            </a:br>
            <a:r>
              <a:rPr lang="en-US" altLang="en-US" sz="1900">
                <a:latin typeface="Courier New" panose="02070309020205020404" pitchFamily="49" charset="0"/>
              </a:rPr>
              <a:t>Variable     Method    Chi-Square     DF  P-Value</a:t>
            </a:r>
            <a:br>
              <a:rPr lang="en-US" altLang="en-US" sz="1900">
                <a:latin typeface="Courier New" panose="02070309020205020404" pitchFamily="49" charset="0"/>
              </a:rPr>
            </a:br>
            <a:r>
              <a:rPr lang="en-US" altLang="en-US" sz="1900">
                <a:latin typeface="Courier New" panose="02070309020205020404" pitchFamily="49" charset="0"/>
              </a:rPr>
              <a:t>Sensitivity  Standard        3.00  14.00    0.001</a:t>
            </a:r>
            <a:br>
              <a:rPr lang="en-US" altLang="en-US" sz="1900">
                <a:latin typeface="Courier New" panose="02070309020205020404" pitchFamily="49" charset="0"/>
              </a:rPr>
            </a:br>
            <a:r>
              <a:rPr lang="en-US" altLang="en-US" sz="1900">
                <a:latin typeface="Courier New" panose="02070309020205020404" pitchFamily="49" charset="0"/>
              </a:rPr>
              <a:t>             Bonett             —      —    0.002</a:t>
            </a:r>
          </a:p>
        </p:txBody>
      </p:sp>
      <p:sp>
        <p:nvSpPr>
          <p:cNvPr id="130056" name="Footer Placeholder 1">
            <a:extLst>
              <a:ext uri="{FF2B5EF4-FFF2-40B4-BE49-F238E27FC236}">
                <a16:creationId xmlns:a16="http://schemas.microsoft.com/office/drawing/2014/main" id="{FD99A2F3-0015-40AC-B05A-EB7227B5F5A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a:extLst>
              <a:ext uri="{FF2B5EF4-FFF2-40B4-BE49-F238E27FC236}">
                <a16:creationId xmlns:a16="http://schemas.microsoft.com/office/drawing/2014/main" id="{7F09CE59-8528-4F6C-AA5E-CA88C4694162}"/>
              </a:ext>
            </a:extLst>
          </p:cNvPr>
          <p:cNvSpPr>
            <a:spLocks noGrp="1" noChangeArrowheads="1"/>
          </p:cNvSpPr>
          <p:nvPr>
            <p:ph type="title"/>
          </p:nvPr>
        </p:nvSpPr>
        <p:spPr>
          <a:xfrm>
            <a:off x="457200" y="228600"/>
            <a:ext cx="8504238" cy="698500"/>
          </a:xfrm>
        </p:spPr>
        <p:txBody>
          <a:bodyPr/>
          <a:lstStyle/>
          <a:p>
            <a:pPr eaLnBrk="1" hangingPunct="1"/>
            <a:r>
              <a:rPr lang="en-US" altLang="en-US"/>
              <a:t>Confidence Interval for Coefficient of Variation (RSD)</a:t>
            </a:r>
          </a:p>
        </p:txBody>
      </p:sp>
      <p:sp>
        <p:nvSpPr>
          <p:cNvPr id="131075" name="Rectangle 7">
            <a:extLst>
              <a:ext uri="{FF2B5EF4-FFF2-40B4-BE49-F238E27FC236}">
                <a16:creationId xmlns:a16="http://schemas.microsoft.com/office/drawing/2014/main" id="{40F49CAD-0B11-4F3E-A873-4320B087090A}"/>
              </a:ext>
            </a:extLst>
          </p:cNvPr>
          <p:cNvSpPr>
            <a:spLocks noGrp="1" noChangeArrowheads="1"/>
          </p:cNvSpPr>
          <p:nvPr>
            <p:ph idx="1"/>
          </p:nvPr>
        </p:nvSpPr>
        <p:spPr>
          <a:xfrm>
            <a:off x="452438" y="1066800"/>
            <a:ext cx="8451850" cy="5410200"/>
          </a:xfrm>
        </p:spPr>
        <p:txBody>
          <a:bodyPr/>
          <a:lstStyle/>
          <a:p>
            <a:pPr lvl="1" eaLnBrk="1" hangingPunct="1">
              <a:lnSpc>
                <a:spcPct val="85000"/>
              </a:lnSpc>
              <a:spcAft>
                <a:spcPct val="20000"/>
              </a:spcAft>
            </a:pPr>
            <a:r>
              <a:rPr lang="en-US" altLang="en-US" sz="2000"/>
              <a:t>CV = RSD = Std Dev / Mean</a:t>
            </a:r>
          </a:p>
          <a:p>
            <a:pPr lvl="1" eaLnBrk="1" hangingPunct="1">
              <a:lnSpc>
                <a:spcPct val="85000"/>
              </a:lnSpc>
              <a:spcAft>
                <a:spcPct val="20000"/>
              </a:spcAft>
            </a:pPr>
            <a:r>
              <a:rPr lang="en-US" altLang="en-US" sz="2000"/>
              <a:t>An approximate C.I. for the CV is the C.I. for the standard deviation divided by the sample mean.  The approximation is accurate because most of the variability in the CV is due to the standard deviation, not the mean. The approximation is accurate for CV’s less than 25%.</a:t>
            </a:r>
            <a:br>
              <a:rPr lang="en-US" altLang="en-US" sz="2000"/>
            </a:br>
            <a:endParaRPr lang="en-US" altLang="en-US" sz="2000"/>
          </a:p>
          <a:p>
            <a:pPr lvl="1" eaLnBrk="1" hangingPunct="1">
              <a:lnSpc>
                <a:spcPct val="85000"/>
              </a:lnSpc>
              <a:spcAft>
                <a:spcPct val="20000"/>
              </a:spcAft>
            </a:pPr>
            <a:r>
              <a:rPr lang="en-US" altLang="en-US" sz="2000" u="sng"/>
              <a:t>Example:</a:t>
            </a:r>
            <a:r>
              <a:rPr lang="en-US" altLang="en-US" sz="2000"/>
              <a:t> Test Method Validation</a:t>
            </a:r>
            <a:br>
              <a:rPr lang="en-US" altLang="en-US" sz="2000"/>
            </a:br>
            <a:r>
              <a:rPr lang="en-US" altLang="en-US" sz="2000"/>
              <a:t>In order to establish a new test method’s repeatability, n=9 assays were conducted on a single sample of product.  The results were</a:t>
            </a:r>
            <a:br>
              <a:rPr lang="en-US" altLang="en-US" sz="2000"/>
            </a:br>
            <a:br>
              <a:rPr lang="en-US" altLang="en-US" sz="2000"/>
            </a:br>
            <a:r>
              <a:rPr lang="en-US" altLang="en-US" sz="2000"/>
              <a:t>	n=9, avg=98.76, s=1.23</a:t>
            </a:r>
            <a:br>
              <a:rPr lang="en-US" altLang="en-US" sz="2000"/>
            </a:br>
            <a:r>
              <a:rPr lang="en-US" altLang="en-US" sz="2000"/>
              <a:t>	cv = 1.23/98.76 = 1.24%</a:t>
            </a:r>
            <a:br>
              <a:rPr lang="en-US" altLang="en-US" sz="2000"/>
            </a:br>
            <a:br>
              <a:rPr lang="en-US" altLang="en-US" sz="2000"/>
            </a:br>
            <a:endParaRPr lang="en-US" altLang="en-US" sz="2000"/>
          </a:p>
          <a:p>
            <a:pPr lvl="1" eaLnBrk="1" hangingPunct="1">
              <a:lnSpc>
                <a:spcPct val="85000"/>
              </a:lnSpc>
              <a:spcAft>
                <a:spcPct val="20000"/>
              </a:spcAft>
            </a:pPr>
            <a:r>
              <a:rPr lang="en-US" altLang="en-US" sz="2000"/>
              <a:t>95% CI for σ: </a:t>
            </a:r>
          </a:p>
          <a:p>
            <a:pPr lvl="1" eaLnBrk="1" hangingPunct="1">
              <a:lnSpc>
                <a:spcPct val="85000"/>
              </a:lnSpc>
              <a:spcAft>
                <a:spcPct val="20000"/>
              </a:spcAft>
            </a:pPr>
            <a:endParaRPr lang="en-US" altLang="en-US" sz="2000"/>
          </a:p>
          <a:p>
            <a:pPr lvl="1" eaLnBrk="1" hangingPunct="1">
              <a:lnSpc>
                <a:spcPct val="85000"/>
              </a:lnSpc>
              <a:spcAft>
                <a:spcPct val="20000"/>
              </a:spcAft>
            </a:pPr>
            <a:r>
              <a:rPr lang="en-US" altLang="en-US" sz="2000"/>
              <a:t>Approx. 95% CI for CV=(0.83/98.76, 2.36/98.76) = (0.84%, 2.39%)</a:t>
            </a:r>
          </a:p>
        </p:txBody>
      </p:sp>
      <p:sp>
        <p:nvSpPr>
          <p:cNvPr id="131076" name="Slide Number Placeholder 3">
            <a:extLst>
              <a:ext uri="{FF2B5EF4-FFF2-40B4-BE49-F238E27FC236}">
                <a16:creationId xmlns:a16="http://schemas.microsoft.com/office/drawing/2014/main" id="{DCBC7CCD-8EFD-468C-85FB-C1D98CFC194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92F9C094-55F9-4BBC-A49C-651CBA111EEE}" type="slidenum">
              <a:rPr lang="en-US" altLang="en-US" sz="800">
                <a:solidFill>
                  <a:schemeClr val="bg1"/>
                </a:solidFill>
                <a:latin typeface="Arial" panose="020B0604020202020204" pitchFamily="34" charset="0"/>
              </a:rPr>
              <a:pPr eaLnBrk="1" hangingPunct="1">
                <a:spcBef>
                  <a:spcPct val="0"/>
                </a:spcBef>
                <a:spcAft>
                  <a:spcPct val="40000"/>
                </a:spcAft>
                <a:buFontTx/>
                <a:buNone/>
              </a:pPr>
              <a:t>88</a:t>
            </a:fld>
            <a:endParaRPr lang="en-US" altLang="en-US" sz="800">
              <a:solidFill>
                <a:schemeClr val="bg1"/>
              </a:solidFill>
              <a:latin typeface="Arial" panose="020B0604020202020204" pitchFamily="34" charset="0"/>
            </a:endParaRPr>
          </a:p>
        </p:txBody>
      </p:sp>
      <p:graphicFrame>
        <p:nvGraphicFramePr>
          <p:cNvPr id="131077" name="Object 8">
            <a:extLst>
              <a:ext uri="{FF2B5EF4-FFF2-40B4-BE49-F238E27FC236}">
                <a16:creationId xmlns:a16="http://schemas.microsoft.com/office/drawing/2014/main" id="{A63B9078-1343-4D56-9411-7C5A41E656A7}"/>
              </a:ext>
            </a:extLst>
          </p:cNvPr>
          <p:cNvGraphicFramePr>
            <a:graphicFrameLocks noChangeAspect="1"/>
          </p:cNvGraphicFramePr>
          <p:nvPr/>
        </p:nvGraphicFramePr>
        <p:xfrm>
          <a:off x="2590800" y="4572000"/>
          <a:ext cx="5257800" cy="795338"/>
        </p:xfrm>
        <a:graphic>
          <a:graphicData uri="http://schemas.openxmlformats.org/presentationml/2006/ole">
            <mc:AlternateContent xmlns:mc="http://schemas.openxmlformats.org/markup-compatibility/2006">
              <mc:Choice xmlns:v="urn:schemas-microsoft-com:vml" Requires="v">
                <p:oleObj spid="_x0000_s131079" name="Equation" r:id="rId3" imgW="3022600" imgH="457200" progId="Equation.3">
                  <p:embed/>
                </p:oleObj>
              </mc:Choice>
              <mc:Fallback>
                <p:oleObj name="Equation" r:id="rId3" imgW="3022600" imgH="4572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4572000"/>
                        <a:ext cx="5257800"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78" name="Footer Placeholder 1">
            <a:extLst>
              <a:ext uri="{FF2B5EF4-FFF2-40B4-BE49-F238E27FC236}">
                <a16:creationId xmlns:a16="http://schemas.microsoft.com/office/drawing/2014/main" id="{278AB876-EF6A-400D-B6DB-004CAFE4B32F}"/>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C9B70765-CE13-4538-8D0A-CC8B13F5F29A}"/>
              </a:ext>
            </a:extLst>
          </p:cNvPr>
          <p:cNvSpPr>
            <a:spLocks noGrp="1" noChangeArrowheads="1"/>
          </p:cNvSpPr>
          <p:nvPr>
            <p:ph type="title"/>
          </p:nvPr>
        </p:nvSpPr>
        <p:spPr>
          <a:xfrm>
            <a:off x="441325" y="292100"/>
            <a:ext cx="8702675" cy="698500"/>
          </a:xfrm>
        </p:spPr>
        <p:txBody>
          <a:bodyPr/>
          <a:lstStyle/>
          <a:p>
            <a:pPr eaLnBrk="1" hangingPunct="1"/>
            <a:r>
              <a:rPr lang="en-US" altLang="en-US"/>
              <a:t>Exercise: Confidence Interval for Standard Deviation</a:t>
            </a:r>
          </a:p>
        </p:txBody>
      </p:sp>
      <p:sp>
        <p:nvSpPr>
          <p:cNvPr id="132099" name="Rectangle 5">
            <a:extLst>
              <a:ext uri="{FF2B5EF4-FFF2-40B4-BE49-F238E27FC236}">
                <a16:creationId xmlns:a16="http://schemas.microsoft.com/office/drawing/2014/main" id="{EF5340C7-4979-4AF4-8722-4EDD5497429D}"/>
              </a:ext>
            </a:extLst>
          </p:cNvPr>
          <p:cNvSpPr>
            <a:spLocks noGrp="1" noChangeArrowheads="1"/>
          </p:cNvSpPr>
          <p:nvPr>
            <p:ph idx="1"/>
          </p:nvPr>
        </p:nvSpPr>
        <p:spPr/>
        <p:txBody>
          <a:bodyPr/>
          <a:lstStyle/>
          <a:p>
            <a:pPr lvl="1" eaLnBrk="1" hangingPunct="1"/>
            <a:r>
              <a:rPr lang="en-US" altLang="en-US"/>
              <a:t>A chemical standard was sampled and tested 10 separate times on an HPLC with the following results:</a:t>
            </a:r>
          </a:p>
          <a:p>
            <a:pPr lvl="2" eaLnBrk="1" hangingPunct="1"/>
            <a:r>
              <a:rPr lang="en-US" altLang="en-US"/>
              <a:t>Mean: 99.92</a:t>
            </a:r>
          </a:p>
          <a:p>
            <a:pPr lvl="2" eaLnBrk="1" hangingPunct="1"/>
            <a:r>
              <a:rPr lang="en-US" altLang="en-US"/>
              <a:t>Standard deviation: 0.56 </a:t>
            </a:r>
            <a:br>
              <a:rPr lang="en-US" altLang="en-US"/>
            </a:br>
            <a:endParaRPr lang="en-US" altLang="en-US"/>
          </a:p>
          <a:p>
            <a:pPr lvl="1" eaLnBrk="1" hangingPunct="1"/>
            <a:r>
              <a:rPr lang="en-US" altLang="en-US"/>
              <a:t>Calculate a 95% confidence interval for the </a:t>
            </a:r>
          </a:p>
          <a:p>
            <a:pPr lvl="2" eaLnBrk="1" hangingPunct="1"/>
            <a:r>
              <a:rPr lang="en-US" altLang="en-US"/>
              <a:t>Variance</a:t>
            </a:r>
          </a:p>
          <a:p>
            <a:pPr lvl="2" eaLnBrk="1" hangingPunct="1"/>
            <a:endParaRPr lang="en-US" altLang="en-US"/>
          </a:p>
          <a:p>
            <a:pPr lvl="2" eaLnBrk="1" hangingPunct="1"/>
            <a:endParaRPr lang="en-US" altLang="en-US"/>
          </a:p>
          <a:p>
            <a:pPr lvl="2" eaLnBrk="1" hangingPunct="1"/>
            <a:r>
              <a:rPr lang="en-US" altLang="en-US"/>
              <a:t>Standard deviation</a:t>
            </a:r>
            <a:br>
              <a:rPr lang="en-US" altLang="en-US"/>
            </a:br>
            <a:endParaRPr lang="en-US" altLang="en-US"/>
          </a:p>
          <a:p>
            <a:pPr lvl="1" eaLnBrk="1" hangingPunct="1"/>
            <a:r>
              <a:rPr lang="en-US" altLang="en-US"/>
              <a:t>Do you feel confident the Coefficient of Variation (also called Relative Standard Deviation) is ≤2.0% ?</a:t>
            </a:r>
          </a:p>
        </p:txBody>
      </p:sp>
      <p:sp>
        <p:nvSpPr>
          <p:cNvPr id="132100" name="Slide Number Placeholder 3">
            <a:extLst>
              <a:ext uri="{FF2B5EF4-FFF2-40B4-BE49-F238E27FC236}">
                <a16:creationId xmlns:a16="http://schemas.microsoft.com/office/drawing/2014/main" id="{7CEEA55D-C64E-46BF-9B6D-2E08858ADA6D}"/>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E5288949-07EF-413C-A7B2-C255FCA35B73}" type="slidenum">
              <a:rPr lang="en-US" altLang="en-US" sz="800">
                <a:solidFill>
                  <a:schemeClr val="bg1"/>
                </a:solidFill>
                <a:latin typeface="Arial" panose="020B0604020202020204" pitchFamily="34" charset="0"/>
              </a:rPr>
              <a:pPr eaLnBrk="1" hangingPunct="1">
                <a:spcBef>
                  <a:spcPct val="0"/>
                </a:spcBef>
                <a:spcAft>
                  <a:spcPct val="40000"/>
                </a:spcAft>
                <a:buFontTx/>
                <a:buNone/>
              </a:pPr>
              <a:t>89</a:t>
            </a:fld>
            <a:endParaRPr lang="en-US" altLang="en-US" sz="800">
              <a:solidFill>
                <a:schemeClr val="bg1"/>
              </a:solidFill>
              <a:latin typeface="Arial" panose="020B0604020202020204" pitchFamily="34" charset="0"/>
            </a:endParaRPr>
          </a:p>
        </p:txBody>
      </p:sp>
      <p:pic>
        <p:nvPicPr>
          <p:cNvPr id="132101" name="Picture 6" descr="Activity">
            <a:extLst>
              <a:ext uri="{FF2B5EF4-FFF2-40B4-BE49-F238E27FC236}">
                <a16:creationId xmlns:a16="http://schemas.microsoft.com/office/drawing/2014/main" id="{DCC39C9F-944C-4272-B0D8-1743B7B13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Footer Placeholder 1">
            <a:extLst>
              <a:ext uri="{FF2B5EF4-FFF2-40B4-BE49-F238E27FC236}">
                <a16:creationId xmlns:a16="http://schemas.microsoft.com/office/drawing/2014/main" id="{D8E8283E-7C5F-4199-97E1-5BDE6053454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2">
            <a:extLst>
              <a:ext uri="{FF2B5EF4-FFF2-40B4-BE49-F238E27FC236}">
                <a16:creationId xmlns:a16="http://schemas.microsoft.com/office/drawing/2014/main" id="{D81E80BD-DD59-44DB-BDAF-DC366F1035B5}"/>
              </a:ext>
            </a:extLst>
          </p:cNvPr>
          <p:cNvSpPr>
            <a:spLocks noGrp="1" noChangeArrowheads="1"/>
          </p:cNvSpPr>
          <p:nvPr>
            <p:ph type="title"/>
          </p:nvPr>
        </p:nvSpPr>
        <p:spPr/>
        <p:txBody>
          <a:bodyPr/>
          <a:lstStyle/>
          <a:p>
            <a:pPr eaLnBrk="1" hangingPunct="1"/>
            <a:r>
              <a:rPr lang="en-US" altLang="en-US"/>
              <a:t>Variables Data is Preferred</a:t>
            </a:r>
          </a:p>
        </p:txBody>
      </p:sp>
      <p:graphicFrame>
        <p:nvGraphicFramePr>
          <p:cNvPr id="840744" name="Group 40">
            <a:extLst>
              <a:ext uri="{FF2B5EF4-FFF2-40B4-BE49-F238E27FC236}">
                <a16:creationId xmlns:a16="http://schemas.microsoft.com/office/drawing/2014/main" id="{362C36AA-71A5-4D8E-8DA6-1EF01FE1E5B5}"/>
              </a:ext>
            </a:extLst>
          </p:cNvPr>
          <p:cNvGraphicFramePr>
            <a:graphicFrameLocks noGrp="1"/>
          </p:cNvGraphicFramePr>
          <p:nvPr>
            <p:ph idx="1"/>
          </p:nvPr>
        </p:nvGraphicFramePr>
        <p:xfrm>
          <a:off x="533400" y="971550"/>
          <a:ext cx="5334000" cy="3001963"/>
        </p:xfrm>
        <a:graphic>
          <a:graphicData uri="http://schemas.openxmlformats.org/drawingml/2006/table">
            <a:tbl>
              <a:tblPr/>
              <a:tblGrid>
                <a:gridCol w="5334000">
                  <a:extLst>
                    <a:ext uri="{9D8B030D-6E8A-4147-A177-3AD203B41FA5}">
                      <a16:colId xmlns:a16="http://schemas.microsoft.com/office/drawing/2014/main" val="20000"/>
                    </a:ext>
                  </a:extLst>
                </a:gridCol>
              </a:tblGrid>
              <a:tr h="3001963">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r>
                        <a:rPr kumimoji="0" lang="en-US" sz="2400" b="0" i="0" u="none" strike="noStrike" cap="none" normalizeH="0" baseline="0">
                          <a:ln>
                            <a:noFill/>
                          </a:ln>
                          <a:solidFill>
                            <a:srgbClr val="000066"/>
                          </a:solidFill>
                          <a:effectLst/>
                          <a:latin typeface="Arial" pitchFamily="34" charset="0"/>
                        </a:rPr>
                        <a:t>"When you can measure what you are speaking about, and express it in numbers, you know something about it;  but when you cannot measure it, when you cannot express it in numbers, your knowledge is of a meager and unsatisfactory kind.“</a:t>
                      </a:r>
                      <a:br>
                        <a:rPr kumimoji="0" lang="en-US" sz="2400" b="0" i="0" u="none" strike="noStrike" cap="none" normalizeH="0" baseline="0">
                          <a:ln>
                            <a:noFill/>
                          </a:ln>
                          <a:solidFill>
                            <a:srgbClr val="000066"/>
                          </a:solidFill>
                          <a:effectLst/>
                          <a:latin typeface="Arial" pitchFamily="34" charset="0"/>
                        </a:rPr>
                      </a:br>
                      <a:r>
                        <a:rPr kumimoji="0" lang="en-US" sz="2400" b="0" i="1" u="none" strike="noStrike" cap="none" normalizeH="0" baseline="0">
                          <a:ln>
                            <a:noFill/>
                          </a:ln>
                          <a:solidFill>
                            <a:srgbClr val="000066"/>
                          </a:solidFill>
                          <a:effectLst/>
                          <a:latin typeface="Arial" pitchFamily="34" charset="0"/>
                        </a:rPr>
                        <a:t>   -- Lord Kelvin, 1883</a:t>
                      </a:r>
                    </a:p>
                  </a:txBody>
                  <a:tcPr marL="0" marR="0" marT="0" marB="0" horzOverflow="overflow">
                    <a:lnL cap="flat">
                      <a:noFill/>
                    </a:lnL>
                    <a:lnR cap="flat">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0183" name="Slide Number Placeholder 3">
            <a:extLst>
              <a:ext uri="{FF2B5EF4-FFF2-40B4-BE49-F238E27FC236}">
                <a16:creationId xmlns:a16="http://schemas.microsoft.com/office/drawing/2014/main" id="{40B650B7-F114-4B79-86E3-42E82089C04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0CE95191-1282-40FB-B491-283603FD9F89}" type="slidenum">
              <a:rPr lang="en-US" altLang="en-US" sz="800">
                <a:solidFill>
                  <a:schemeClr val="bg1"/>
                </a:solidFill>
                <a:latin typeface="Arial" panose="020B0604020202020204" pitchFamily="34" charset="0"/>
              </a:rPr>
              <a:pPr eaLnBrk="1" hangingPunct="1">
                <a:spcBef>
                  <a:spcPct val="0"/>
                </a:spcBef>
                <a:spcAft>
                  <a:spcPct val="40000"/>
                </a:spcAft>
                <a:buFontTx/>
                <a:buNone/>
              </a:pPr>
              <a:t>9</a:t>
            </a:fld>
            <a:endParaRPr lang="en-US" altLang="en-US" sz="800">
              <a:solidFill>
                <a:schemeClr val="bg1"/>
              </a:solidFill>
              <a:latin typeface="Arial" panose="020B0604020202020204" pitchFamily="34" charset="0"/>
            </a:endParaRPr>
          </a:p>
        </p:txBody>
      </p:sp>
      <p:sp>
        <p:nvSpPr>
          <p:cNvPr id="50184" name="Rectangle 43">
            <a:extLst>
              <a:ext uri="{FF2B5EF4-FFF2-40B4-BE49-F238E27FC236}">
                <a16:creationId xmlns:a16="http://schemas.microsoft.com/office/drawing/2014/main" id="{49430DF1-5D9A-491D-9E62-3AF1E31E2208}"/>
              </a:ext>
            </a:extLst>
          </p:cNvPr>
          <p:cNvSpPr>
            <a:spLocks noGrp="1" noChangeArrowheads="1"/>
          </p:cNvSpPr>
          <p:nvPr>
            <p:ph type="body" idx="4294967295"/>
          </p:nvPr>
        </p:nvSpPr>
        <p:spPr>
          <a:xfrm>
            <a:off x="0" y="4365625"/>
            <a:ext cx="8234363" cy="1801813"/>
          </a:xfrm>
          <a:noFill/>
        </p:spPr>
        <p:txBody>
          <a:bodyPr/>
          <a:lstStyle/>
          <a:p>
            <a:pPr lvl="1" eaLnBrk="1" hangingPunct="1"/>
            <a:r>
              <a:rPr lang="en-US" altLang="en-US"/>
              <a:t>If possible, don’t measure in percent defective.</a:t>
            </a:r>
          </a:p>
          <a:p>
            <a:pPr lvl="1" eaLnBrk="1" hangingPunct="1"/>
            <a:r>
              <a:rPr lang="en-US" altLang="en-US"/>
              <a:t>Variables data is preferred</a:t>
            </a:r>
          </a:p>
          <a:p>
            <a:pPr lvl="2" eaLnBrk="1" hangingPunct="1"/>
            <a:r>
              <a:rPr lang="en-US" altLang="en-US"/>
              <a:t>More descriptive</a:t>
            </a:r>
          </a:p>
          <a:p>
            <a:pPr lvl="2" eaLnBrk="1" hangingPunct="1"/>
            <a:r>
              <a:rPr lang="en-US" altLang="en-US"/>
              <a:t>More statistical information and power</a:t>
            </a:r>
          </a:p>
          <a:p>
            <a:pPr lvl="2" eaLnBrk="1" hangingPunct="1"/>
            <a:r>
              <a:rPr lang="en-US" altLang="en-US"/>
              <a:t>Fewer samples required for same statistical power</a:t>
            </a:r>
          </a:p>
        </p:txBody>
      </p:sp>
      <p:pic>
        <p:nvPicPr>
          <p:cNvPr id="50185" name="Picture 44">
            <a:extLst>
              <a:ext uri="{FF2B5EF4-FFF2-40B4-BE49-F238E27FC236}">
                <a16:creationId xmlns:a16="http://schemas.microsoft.com/office/drawing/2014/main" id="{81BC1D04-2CFA-4C28-934A-BF880255E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19200"/>
            <a:ext cx="27733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0186" name="Footer Placeholder 1">
            <a:extLst>
              <a:ext uri="{FF2B5EF4-FFF2-40B4-BE49-F238E27FC236}">
                <a16:creationId xmlns:a16="http://schemas.microsoft.com/office/drawing/2014/main" id="{4BFF8917-1E56-4B65-89AA-C5D45E80C95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E2184EAE-5FFD-4E77-9EB8-9BC2653EDCC2}"/>
              </a:ext>
            </a:extLst>
          </p:cNvPr>
          <p:cNvSpPr>
            <a:spLocks noGrp="1" noChangeArrowheads="1"/>
          </p:cNvSpPr>
          <p:nvPr>
            <p:ph type="title"/>
          </p:nvPr>
        </p:nvSpPr>
        <p:spPr>
          <a:xfrm>
            <a:off x="406400" y="228600"/>
            <a:ext cx="8504238" cy="698500"/>
          </a:xfrm>
        </p:spPr>
        <p:txBody>
          <a:bodyPr/>
          <a:lstStyle/>
          <a:p>
            <a:pPr eaLnBrk="1" hangingPunct="1"/>
            <a:r>
              <a:rPr lang="en-US" altLang="en-US"/>
              <a:t>Exercise: Confidence Interval for CV (RSD)</a:t>
            </a:r>
          </a:p>
        </p:txBody>
      </p:sp>
      <p:sp>
        <p:nvSpPr>
          <p:cNvPr id="133123" name="Rectangle 3">
            <a:extLst>
              <a:ext uri="{FF2B5EF4-FFF2-40B4-BE49-F238E27FC236}">
                <a16:creationId xmlns:a16="http://schemas.microsoft.com/office/drawing/2014/main" id="{79A01AFE-BA99-42B3-B152-D9C7027A62B8}"/>
              </a:ext>
            </a:extLst>
          </p:cNvPr>
          <p:cNvSpPr>
            <a:spLocks noGrp="1" noChangeArrowheads="1"/>
          </p:cNvSpPr>
          <p:nvPr>
            <p:ph idx="1"/>
          </p:nvPr>
        </p:nvSpPr>
        <p:spPr>
          <a:xfrm>
            <a:off x="452438" y="990600"/>
            <a:ext cx="8451850" cy="5410200"/>
          </a:xfrm>
        </p:spPr>
        <p:txBody>
          <a:bodyPr/>
          <a:lstStyle/>
          <a:p>
            <a:pPr lvl="1" eaLnBrk="1" hangingPunct="1">
              <a:lnSpc>
                <a:spcPct val="95000"/>
              </a:lnSpc>
              <a:spcAft>
                <a:spcPct val="20000"/>
              </a:spcAft>
            </a:pPr>
            <a:r>
              <a:rPr lang="en-US" altLang="en-US" sz="2000" u="sng"/>
              <a:t>Exercise:</a:t>
            </a:r>
            <a:r>
              <a:rPr lang="en-US" altLang="en-US" sz="2000"/>
              <a:t> Field Test for Diagnostics Product CV</a:t>
            </a:r>
            <a:br>
              <a:rPr lang="en-US" altLang="en-US" sz="2000"/>
            </a:br>
            <a:r>
              <a:rPr lang="en-US" altLang="en-US" sz="2000"/>
              <a:t>The label claim for CV for a particular diagnostic product is 5%.  After receiving several complaints about poor repeatability from the field, n=24 kits were obtained from customer inventories and tested per the standard Q.A. release test with the following Rate results:</a:t>
            </a:r>
            <a:br>
              <a:rPr lang="en-US" altLang="en-US" sz="2000"/>
            </a:br>
            <a:br>
              <a:rPr lang="en-US" altLang="en-US" sz="2000"/>
            </a:br>
            <a:r>
              <a:rPr lang="en-US" altLang="en-US" sz="2000"/>
              <a:t>      19.4      20.3      21.7      17.4      20.1      20.4      19.7</a:t>
            </a:r>
            <a:br>
              <a:rPr lang="en-US" altLang="en-US" sz="2000"/>
            </a:br>
            <a:r>
              <a:rPr lang="en-US" altLang="en-US" sz="2000"/>
              <a:t>      21.0      20.3      20.0      20.8      20.9      18.4      20.1</a:t>
            </a:r>
            <a:br>
              <a:rPr lang="en-US" altLang="en-US" sz="2000"/>
            </a:br>
            <a:r>
              <a:rPr lang="en-US" altLang="en-US" sz="2000"/>
              <a:t>      23.0      20.0      19.5      19.2      19.6      21.9      19.6</a:t>
            </a:r>
            <a:br>
              <a:rPr lang="en-US" altLang="en-US" sz="2000"/>
            </a:br>
            <a:r>
              <a:rPr lang="en-US" altLang="en-US" sz="2000"/>
              <a:t>      20.7      19.7      19.3</a:t>
            </a:r>
          </a:p>
          <a:p>
            <a:pPr lvl="1" eaLnBrk="1" hangingPunct="1">
              <a:lnSpc>
                <a:spcPct val="95000"/>
              </a:lnSpc>
              <a:spcAft>
                <a:spcPct val="20000"/>
              </a:spcAft>
              <a:buFontTx/>
              <a:buNone/>
            </a:pPr>
            <a:r>
              <a:rPr lang="en-US" altLang="en-US" sz="2000"/>
              <a:t>		n=24, Mean=20.126, s=1.148</a:t>
            </a:r>
          </a:p>
          <a:p>
            <a:pPr lvl="1" eaLnBrk="1" hangingPunct="1">
              <a:lnSpc>
                <a:spcPct val="95000"/>
              </a:lnSpc>
              <a:spcAft>
                <a:spcPct val="20000"/>
              </a:spcAft>
            </a:pPr>
            <a:endParaRPr lang="en-US" altLang="en-US" sz="2000"/>
          </a:p>
          <a:p>
            <a:pPr lvl="1" eaLnBrk="1" hangingPunct="1">
              <a:lnSpc>
                <a:spcPct val="95000"/>
              </a:lnSpc>
              <a:spcAft>
                <a:spcPct val="20000"/>
              </a:spcAft>
            </a:pPr>
            <a:r>
              <a:rPr lang="en-US" altLang="en-US" sz="2000"/>
              <a:t>Can we be confident that the tested product meets the CV label claim of 5%?</a:t>
            </a:r>
          </a:p>
        </p:txBody>
      </p:sp>
      <p:sp>
        <p:nvSpPr>
          <p:cNvPr id="133124" name="Slide Number Placeholder 3">
            <a:extLst>
              <a:ext uri="{FF2B5EF4-FFF2-40B4-BE49-F238E27FC236}">
                <a16:creationId xmlns:a16="http://schemas.microsoft.com/office/drawing/2014/main" id="{0117B52F-4FA0-43DC-94C6-43FC8BA123F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E6A62425-D5CE-415A-BF3B-8516DC569949}" type="slidenum">
              <a:rPr lang="en-US" altLang="en-US" sz="800">
                <a:solidFill>
                  <a:schemeClr val="bg1"/>
                </a:solidFill>
                <a:latin typeface="Arial" panose="020B0604020202020204" pitchFamily="34" charset="0"/>
              </a:rPr>
              <a:pPr eaLnBrk="1" hangingPunct="1">
                <a:spcBef>
                  <a:spcPct val="0"/>
                </a:spcBef>
                <a:spcAft>
                  <a:spcPct val="40000"/>
                </a:spcAft>
                <a:buFontTx/>
                <a:buNone/>
              </a:pPr>
              <a:t>90</a:t>
            </a:fld>
            <a:endParaRPr lang="en-US" altLang="en-US" sz="800">
              <a:solidFill>
                <a:schemeClr val="bg1"/>
              </a:solidFill>
              <a:latin typeface="Arial" panose="020B0604020202020204" pitchFamily="34" charset="0"/>
            </a:endParaRPr>
          </a:p>
        </p:txBody>
      </p:sp>
      <p:pic>
        <p:nvPicPr>
          <p:cNvPr id="133125" name="Picture 5" descr="Activity">
            <a:extLst>
              <a:ext uri="{FF2B5EF4-FFF2-40B4-BE49-F238E27FC236}">
                <a16:creationId xmlns:a16="http://schemas.microsoft.com/office/drawing/2014/main" id="{8231F2AF-2807-416B-82C8-0F7AFB31D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Footer Placeholder 1">
            <a:extLst>
              <a:ext uri="{FF2B5EF4-FFF2-40B4-BE49-F238E27FC236}">
                <a16:creationId xmlns:a16="http://schemas.microsoft.com/office/drawing/2014/main" id="{B7050F98-CE02-45A7-8F52-915008992126}"/>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03D80421-8149-4344-921E-C78CACB4BB4F}"/>
              </a:ext>
            </a:extLst>
          </p:cNvPr>
          <p:cNvSpPr>
            <a:spLocks noGrp="1" noChangeArrowheads="1"/>
          </p:cNvSpPr>
          <p:nvPr>
            <p:ph type="title"/>
          </p:nvPr>
        </p:nvSpPr>
        <p:spPr>
          <a:xfrm>
            <a:off x="457200" y="533400"/>
            <a:ext cx="8610600" cy="457200"/>
          </a:xfrm>
        </p:spPr>
        <p:txBody>
          <a:bodyPr/>
          <a:lstStyle/>
          <a:p>
            <a:pPr eaLnBrk="1" hangingPunct="1"/>
            <a:r>
              <a:rPr lang="en-US" altLang="en-US"/>
              <a:t>F-test for Comparing Two Variances / Std. Deviations</a:t>
            </a:r>
          </a:p>
        </p:txBody>
      </p:sp>
      <p:sp>
        <p:nvSpPr>
          <p:cNvPr id="134147" name="Slide Number Placeholder 2">
            <a:extLst>
              <a:ext uri="{FF2B5EF4-FFF2-40B4-BE49-F238E27FC236}">
                <a16:creationId xmlns:a16="http://schemas.microsoft.com/office/drawing/2014/main" id="{8263EC57-8512-442E-B3BD-5F9EAD29E7E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BB17C93-0994-48BE-A8FC-D27550B3C6EB}" type="slidenum">
              <a:rPr lang="en-US" altLang="en-US" sz="800">
                <a:solidFill>
                  <a:schemeClr val="bg1"/>
                </a:solidFill>
                <a:latin typeface="Arial" panose="020B0604020202020204" pitchFamily="34" charset="0"/>
              </a:rPr>
              <a:pPr eaLnBrk="1" hangingPunct="1">
                <a:spcBef>
                  <a:spcPct val="0"/>
                </a:spcBef>
                <a:spcAft>
                  <a:spcPct val="40000"/>
                </a:spcAft>
                <a:buFontTx/>
                <a:buNone/>
              </a:pPr>
              <a:t>91</a:t>
            </a:fld>
            <a:endParaRPr lang="en-US" altLang="en-US" sz="800">
              <a:solidFill>
                <a:schemeClr val="bg1"/>
              </a:solidFill>
              <a:latin typeface="Arial" panose="020B0604020202020204" pitchFamily="34" charset="0"/>
            </a:endParaRPr>
          </a:p>
        </p:txBody>
      </p:sp>
      <p:sp>
        <p:nvSpPr>
          <p:cNvPr id="134148" name="Rectangle 4">
            <a:extLst>
              <a:ext uri="{FF2B5EF4-FFF2-40B4-BE49-F238E27FC236}">
                <a16:creationId xmlns:a16="http://schemas.microsoft.com/office/drawing/2014/main" id="{30AC0CA5-A843-4B51-BFD9-EABE4146F938}"/>
              </a:ext>
            </a:extLst>
          </p:cNvPr>
          <p:cNvSpPr>
            <a:spLocks noChangeArrowheads="1"/>
          </p:cNvSpPr>
          <p:nvPr/>
        </p:nvSpPr>
        <p:spPr bwMode="auto">
          <a:xfrm>
            <a:off x="381000" y="1063625"/>
            <a:ext cx="853440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5000"/>
              </a:lnSpc>
              <a:spcBef>
                <a:spcPct val="25000"/>
              </a:spcBef>
              <a:spcAft>
                <a:spcPct val="25000"/>
              </a:spcAft>
              <a:buFontTx/>
              <a:buNone/>
            </a:pPr>
            <a:r>
              <a:rPr lang="en-US" altLang="en-US" sz="2000" b="1">
                <a:latin typeface="Arial" panose="020B0604020202020204" pitchFamily="34" charset="0"/>
              </a:rPr>
              <a:t>Purpose:  </a:t>
            </a:r>
            <a:r>
              <a:rPr lang="en-US" altLang="en-US" sz="2000">
                <a:latin typeface="Arial" panose="020B0604020202020204" pitchFamily="34" charset="0"/>
              </a:rPr>
              <a:t>Compare the std. devs. of two independent samples</a:t>
            </a:r>
            <a:br>
              <a:rPr lang="en-US" altLang="en-US" sz="2000">
                <a:latin typeface="Arial" panose="020B0604020202020204" pitchFamily="34" charset="0"/>
              </a:rPr>
            </a:br>
            <a:br>
              <a:rPr lang="en-US" altLang="en-US" sz="2000">
                <a:latin typeface="Arial" panose="020B0604020202020204" pitchFamily="34" charset="0"/>
              </a:rPr>
            </a:br>
            <a:r>
              <a:rPr lang="en-US" altLang="en-US" sz="2000" b="1">
                <a:latin typeface="Arial" panose="020B0604020202020204" pitchFamily="34" charset="0"/>
              </a:rPr>
              <a:t>Example:</a:t>
            </a:r>
            <a:r>
              <a:rPr lang="en-US" altLang="en-US" sz="2000">
                <a:latin typeface="Arial" panose="020B0604020202020204" pitchFamily="34" charset="0"/>
              </a:rPr>
              <a:t>  Heparin Activity</a:t>
            </a:r>
            <a:br>
              <a:rPr lang="en-US" altLang="en-US" sz="2000">
                <a:latin typeface="Arial" panose="020B0604020202020204" pitchFamily="34" charset="0"/>
              </a:rPr>
            </a:br>
            <a:r>
              <a:rPr lang="en-US" altLang="en-US" sz="2000">
                <a:latin typeface="Arial" panose="020B0604020202020204" pitchFamily="34" charset="0"/>
              </a:rPr>
              <a:t>To compare the consistency of a new method of applying heparin for coated catheters, 10 catheters were produced with the new method and 10 with the current method.</a:t>
            </a:r>
          </a:p>
          <a:p>
            <a:pPr>
              <a:lnSpc>
                <a:spcPct val="95000"/>
              </a:lnSpc>
              <a:spcBef>
                <a:spcPct val="25000"/>
              </a:spcBef>
              <a:spcAft>
                <a:spcPct val="25000"/>
              </a:spcAft>
              <a:buFontTx/>
              <a:buNone/>
            </a:pPr>
            <a:r>
              <a:rPr lang="en-US" altLang="en-US" sz="2000">
                <a:latin typeface="Arial" panose="020B0604020202020204" pitchFamily="34" charset="0"/>
              </a:rPr>
              <a:t>New method: 32, 31, 33, 32, 29, 30, 32, 33, 31, 34;  </a:t>
            </a:r>
            <a:r>
              <a:rPr lang="en-US" altLang="en-US" sz="2000" b="1">
                <a:latin typeface="Arial" panose="020B0604020202020204" pitchFamily="34" charset="0"/>
              </a:rPr>
              <a:t>avg=31.7, s=1.494</a:t>
            </a:r>
            <a:br>
              <a:rPr lang="en-US" altLang="en-US" sz="2000">
                <a:latin typeface="Arial" panose="020B0604020202020204" pitchFamily="34" charset="0"/>
              </a:rPr>
            </a:br>
            <a:r>
              <a:rPr lang="en-US" altLang="en-US" sz="2000">
                <a:latin typeface="Arial" panose="020B0604020202020204" pitchFamily="34" charset="0"/>
              </a:rPr>
              <a:t>Current meth: 37, 30, 34, 36, 31, 38, 34, 29, 35, 29; </a:t>
            </a:r>
            <a:r>
              <a:rPr lang="en-US" altLang="en-US" sz="2000" b="1">
                <a:latin typeface="Arial" panose="020B0604020202020204" pitchFamily="34" charset="0"/>
              </a:rPr>
              <a:t>avg=33.3, s=3.335</a:t>
            </a:r>
          </a:p>
          <a:p>
            <a:pPr>
              <a:lnSpc>
                <a:spcPct val="95000"/>
              </a:lnSpc>
              <a:spcBef>
                <a:spcPct val="25000"/>
              </a:spcBef>
              <a:spcAft>
                <a:spcPct val="25000"/>
              </a:spcAft>
              <a:buFontTx/>
              <a:buNone/>
            </a:pPr>
            <a:br>
              <a:rPr lang="en-US" altLang="en-US" sz="2000">
                <a:latin typeface="Arial" panose="020B0604020202020204" pitchFamily="34" charset="0"/>
              </a:rPr>
            </a:br>
            <a:r>
              <a:rPr lang="en-US" altLang="en-US" sz="2000">
                <a:latin typeface="Arial" panose="020B0604020202020204" pitchFamily="34" charset="0"/>
              </a:rPr>
              <a:t>Is there a difference in consistency between the two methods?</a:t>
            </a:r>
          </a:p>
          <a:p>
            <a:pPr>
              <a:lnSpc>
                <a:spcPct val="95000"/>
              </a:lnSpc>
              <a:spcBef>
                <a:spcPct val="25000"/>
              </a:spcBef>
              <a:spcAft>
                <a:spcPct val="25000"/>
              </a:spcAft>
              <a:buFontTx/>
              <a:buNone/>
            </a:pPr>
            <a:br>
              <a:rPr lang="en-US" altLang="en-US" sz="2000">
                <a:latin typeface="Arial" panose="020B0604020202020204" pitchFamily="34" charset="0"/>
              </a:rPr>
            </a:br>
            <a:r>
              <a:rPr lang="en-US" altLang="en-US" sz="2400">
                <a:latin typeface="Arial" panose="020B0604020202020204" pitchFamily="34" charset="0"/>
              </a:rPr>
              <a:t>H</a:t>
            </a:r>
            <a:r>
              <a:rPr lang="en-US" altLang="en-US" sz="2400" baseline="-14000">
                <a:latin typeface="Arial" panose="020B0604020202020204" pitchFamily="34" charset="0"/>
              </a:rPr>
              <a:t>o</a:t>
            </a:r>
            <a:r>
              <a:rPr lang="en-US" altLang="en-US" sz="2400">
                <a:latin typeface="Arial" panose="020B0604020202020204" pitchFamily="34" charset="0"/>
              </a:rPr>
              <a:t>: Standard deviations are equal</a:t>
            </a:r>
            <a:br>
              <a:rPr lang="en-US" altLang="en-US" sz="2400">
                <a:latin typeface="Arial" panose="020B0604020202020204" pitchFamily="34" charset="0"/>
              </a:rPr>
            </a:br>
            <a:r>
              <a:rPr lang="en-US" altLang="en-US" sz="2400">
                <a:latin typeface="Arial" panose="020B0604020202020204" pitchFamily="34" charset="0"/>
              </a:rPr>
              <a:t>H</a:t>
            </a:r>
            <a:r>
              <a:rPr lang="en-US" altLang="en-US" sz="2400" baseline="-14000">
                <a:latin typeface="Arial" panose="020B0604020202020204" pitchFamily="34" charset="0"/>
              </a:rPr>
              <a:t>a</a:t>
            </a:r>
            <a:r>
              <a:rPr lang="en-US" altLang="en-US" sz="2400">
                <a:latin typeface="Arial" panose="020B0604020202020204" pitchFamily="34" charset="0"/>
              </a:rPr>
              <a:t>: Standard deviations are not equal</a:t>
            </a:r>
          </a:p>
        </p:txBody>
      </p:sp>
      <p:sp>
        <p:nvSpPr>
          <p:cNvPr id="134149" name="Footer Placeholder 1">
            <a:extLst>
              <a:ext uri="{FF2B5EF4-FFF2-40B4-BE49-F238E27FC236}">
                <a16:creationId xmlns:a16="http://schemas.microsoft.com/office/drawing/2014/main" id="{2C930E57-B123-48E3-BA0C-126C20B6C330}"/>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6988802B-0F9C-4E33-9242-F4DC24AEDD7C}"/>
              </a:ext>
            </a:extLst>
          </p:cNvPr>
          <p:cNvSpPr>
            <a:spLocks noGrp="1" noChangeArrowheads="1"/>
          </p:cNvSpPr>
          <p:nvPr>
            <p:ph type="title"/>
          </p:nvPr>
        </p:nvSpPr>
        <p:spPr>
          <a:xfrm>
            <a:off x="495300" y="517525"/>
            <a:ext cx="8610600" cy="457200"/>
          </a:xfrm>
        </p:spPr>
        <p:txBody>
          <a:bodyPr/>
          <a:lstStyle/>
          <a:p>
            <a:pPr eaLnBrk="1" hangingPunct="1"/>
            <a:r>
              <a:rPr lang="en-US" altLang="en-US"/>
              <a:t>F-test for Comparing Two Standard Deviations</a:t>
            </a:r>
          </a:p>
        </p:txBody>
      </p:sp>
      <p:sp>
        <p:nvSpPr>
          <p:cNvPr id="135171" name="Slide Number Placeholder 2">
            <a:extLst>
              <a:ext uri="{FF2B5EF4-FFF2-40B4-BE49-F238E27FC236}">
                <a16:creationId xmlns:a16="http://schemas.microsoft.com/office/drawing/2014/main" id="{209E3565-B10D-4622-BEB3-6A4AD95CCB1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8454884C-A9EA-416F-88E0-D2DD9C82E308}" type="slidenum">
              <a:rPr lang="en-US" altLang="en-US" sz="800">
                <a:solidFill>
                  <a:schemeClr val="bg1"/>
                </a:solidFill>
                <a:latin typeface="Arial" panose="020B0604020202020204" pitchFamily="34" charset="0"/>
              </a:rPr>
              <a:pPr eaLnBrk="1" hangingPunct="1">
                <a:spcBef>
                  <a:spcPct val="0"/>
                </a:spcBef>
                <a:spcAft>
                  <a:spcPct val="40000"/>
                </a:spcAft>
                <a:buFontTx/>
                <a:buNone/>
              </a:pPr>
              <a:t>92</a:t>
            </a:fld>
            <a:endParaRPr lang="en-US" altLang="en-US" sz="800">
              <a:solidFill>
                <a:schemeClr val="bg1"/>
              </a:solidFill>
              <a:latin typeface="Arial" panose="020B0604020202020204" pitchFamily="34" charset="0"/>
            </a:endParaRPr>
          </a:p>
        </p:txBody>
      </p:sp>
      <p:graphicFrame>
        <p:nvGraphicFramePr>
          <p:cNvPr id="135172" name="Object 3">
            <a:extLst>
              <a:ext uri="{FF2B5EF4-FFF2-40B4-BE49-F238E27FC236}">
                <a16:creationId xmlns:a16="http://schemas.microsoft.com/office/drawing/2014/main" id="{6A607881-69DA-4588-8A3C-3CE364FAB5C7}"/>
              </a:ext>
            </a:extLst>
          </p:cNvPr>
          <p:cNvGraphicFramePr>
            <a:graphicFrameLocks noChangeAspect="1"/>
          </p:cNvGraphicFramePr>
          <p:nvPr/>
        </p:nvGraphicFramePr>
        <p:xfrm>
          <a:off x="434975" y="1704975"/>
          <a:ext cx="6956425" cy="4203700"/>
        </p:xfrm>
        <a:graphic>
          <a:graphicData uri="http://schemas.openxmlformats.org/presentationml/2006/ole">
            <mc:AlternateContent xmlns:mc="http://schemas.openxmlformats.org/markup-compatibility/2006">
              <mc:Choice xmlns:v="urn:schemas-microsoft-com:vml" Requires="v">
                <p:oleObj spid="_x0000_s135176" name="Equation" r:id="rId3" imgW="3746500" imgH="2108200" progId="Equation.3">
                  <p:embed/>
                </p:oleObj>
              </mc:Choice>
              <mc:Fallback>
                <p:oleObj name="Equation" r:id="rId3" imgW="3746500" imgH="2108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 y="1704975"/>
                        <a:ext cx="6956425"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3" name="Rectangle 4">
            <a:extLst>
              <a:ext uri="{FF2B5EF4-FFF2-40B4-BE49-F238E27FC236}">
                <a16:creationId xmlns:a16="http://schemas.microsoft.com/office/drawing/2014/main" id="{7BF8A3DD-326B-4BAD-BB14-8E65B1886F3C}"/>
              </a:ext>
            </a:extLst>
          </p:cNvPr>
          <p:cNvSpPr>
            <a:spLocks noChangeArrowheads="1"/>
          </p:cNvSpPr>
          <p:nvPr/>
        </p:nvSpPr>
        <p:spPr bwMode="auto">
          <a:xfrm>
            <a:off x="381000" y="974725"/>
            <a:ext cx="883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50000"/>
              </a:spcBef>
              <a:buFontTx/>
              <a:buNone/>
            </a:pPr>
            <a:r>
              <a:rPr lang="en-US" altLang="en-US" sz="2000">
                <a:latin typeface="Arial" panose="020B0604020202020204" pitchFamily="34" charset="0"/>
              </a:rPr>
              <a:t>New method: 32, 31, 33, 32, 29, 30, 32, 33, 31, 34;  avg=31.7, s=1.494</a:t>
            </a:r>
            <a:br>
              <a:rPr lang="en-US" altLang="en-US" sz="2000">
                <a:latin typeface="Arial" panose="020B0604020202020204" pitchFamily="34" charset="0"/>
              </a:rPr>
            </a:br>
            <a:r>
              <a:rPr lang="en-US" altLang="en-US" sz="2000">
                <a:latin typeface="Arial" panose="020B0604020202020204" pitchFamily="34" charset="0"/>
              </a:rPr>
              <a:t>Current meth: 37, 30, 34, 36, 31, 38, 34, 29, 35, 29; avg=33.3, s=3.335</a:t>
            </a:r>
          </a:p>
        </p:txBody>
      </p:sp>
      <p:pic>
        <p:nvPicPr>
          <p:cNvPr id="135174" name="Picture 5">
            <a:extLst>
              <a:ext uri="{FF2B5EF4-FFF2-40B4-BE49-F238E27FC236}">
                <a16:creationId xmlns:a16="http://schemas.microsoft.com/office/drawing/2014/main" id="{57B311A4-5FE9-4EF1-A1AD-24918F363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4210050"/>
            <a:ext cx="32004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5" name="Footer Placeholder 1">
            <a:extLst>
              <a:ext uri="{FF2B5EF4-FFF2-40B4-BE49-F238E27FC236}">
                <a16:creationId xmlns:a16="http://schemas.microsoft.com/office/drawing/2014/main" id="{A7773F3E-D59F-418A-9EB3-9E92649A97F6}"/>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CFBC73C0-DD9A-4085-8B9A-ADDF54B9CEDF}"/>
              </a:ext>
            </a:extLst>
          </p:cNvPr>
          <p:cNvSpPr>
            <a:spLocks noGrp="1" noChangeArrowheads="1"/>
          </p:cNvSpPr>
          <p:nvPr>
            <p:ph type="title"/>
          </p:nvPr>
        </p:nvSpPr>
        <p:spPr>
          <a:xfrm>
            <a:off x="508000" y="228600"/>
            <a:ext cx="8397875" cy="698500"/>
          </a:xfrm>
        </p:spPr>
        <p:txBody>
          <a:bodyPr/>
          <a:lstStyle/>
          <a:p>
            <a:pPr eaLnBrk="1" hangingPunct="1"/>
            <a:r>
              <a:rPr lang="en-US" altLang="en-US"/>
              <a:t>Minitab: F-Test to Compare Variances / Std. Deviations</a:t>
            </a:r>
          </a:p>
        </p:txBody>
      </p:sp>
      <p:sp>
        <p:nvSpPr>
          <p:cNvPr id="164868" name="Rectangle 3">
            <a:extLst>
              <a:ext uri="{FF2B5EF4-FFF2-40B4-BE49-F238E27FC236}">
                <a16:creationId xmlns:a16="http://schemas.microsoft.com/office/drawing/2014/main" id="{D74C312D-4C0E-44AC-8033-9EA213F7E061}"/>
              </a:ext>
            </a:extLst>
          </p:cNvPr>
          <p:cNvSpPr>
            <a:spLocks noGrp="1" noChangeArrowheads="1"/>
          </p:cNvSpPr>
          <p:nvPr>
            <p:ph idx="1"/>
          </p:nvPr>
        </p:nvSpPr>
        <p:spPr>
          <a:xfrm>
            <a:off x="452438" y="914400"/>
            <a:ext cx="8234362" cy="685800"/>
          </a:xfrm>
        </p:spPr>
        <p:txBody>
          <a:bodyPr/>
          <a:lstStyle/>
          <a:p>
            <a:pPr marL="0" indent="0" eaLnBrk="1" hangingPunct="1">
              <a:buFontTx/>
              <a:buNone/>
              <a:defRPr/>
            </a:pPr>
            <a:r>
              <a:rPr lang="en-US" sz="2000" dirty="0"/>
              <a:t>Minitab: Stat / Basic Statistics / 2 Variances          -- or-- </a:t>
            </a:r>
            <a:br>
              <a:rPr lang="en-US" sz="2000" dirty="0"/>
            </a:br>
            <a:r>
              <a:rPr lang="en-US" sz="2000" dirty="0"/>
              <a:t>              </a:t>
            </a:r>
            <a:r>
              <a:rPr lang="en-US" sz="2000" b="1" dirty="0">
                <a:solidFill>
                  <a:schemeClr val="tx2">
                    <a:lumMod val="50000"/>
                  </a:schemeClr>
                </a:solidFill>
              </a:rPr>
              <a:t>Stat / ANOVA / Test for Equal Variances</a:t>
            </a:r>
          </a:p>
        </p:txBody>
      </p:sp>
      <p:sp>
        <p:nvSpPr>
          <p:cNvPr id="136196" name="Slide Number Placeholder 3">
            <a:extLst>
              <a:ext uri="{FF2B5EF4-FFF2-40B4-BE49-F238E27FC236}">
                <a16:creationId xmlns:a16="http://schemas.microsoft.com/office/drawing/2014/main" id="{E0C1E785-1DD5-488B-8E17-BD7B21511D03}"/>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2DA679B4-7446-4292-9706-D0E121C4E868}" type="slidenum">
              <a:rPr lang="en-US" altLang="en-US" sz="800">
                <a:solidFill>
                  <a:schemeClr val="bg1"/>
                </a:solidFill>
                <a:latin typeface="Arial" panose="020B0604020202020204" pitchFamily="34" charset="0"/>
              </a:rPr>
              <a:pPr eaLnBrk="1" hangingPunct="1">
                <a:spcBef>
                  <a:spcPct val="0"/>
                </a:spcBef>
                <a:spcAft>
                  <a:spcPct val="40000"/>
                </a:spcAft>
                <a:buFontTx/>
                <a:buNone/>
              </a:pPr>
              <a:t>93</a:t>
            </a:fld>
            <a:endParaRPr lang="en-US" altLang="en-US" sz="800">
              <a:solidFill>
                <a:schemeClr val="bg1"/>
              </a:solidFill>
              <a:latin typeface="Arial" panose="020B0604020202020204" pitchFamily="34" charset="0"/>
            </a:endParaRPr>
          </a:p>
        </p:txBody>
      </p:sp>
      <p:sp>
        <p:nvSpPr>
          <p:cNvPr id="136197" name="Text Box 9">
            <a:extLst>
              <a:ext uri="{FF2B5EF4-FFF2-40B4-BE49-F238E27FC236}">
                <a16:creationId xmlns:a16="http://schemas.microsoft.com/office/drawing/2014/main" id="{9F787461-3EB6-4479-9D59-35E2CDCF42E5}"/>
              </a:ext>
            </a:extLst>
          </p:cNvPr>
          <p:cNvSpPr txBox="1">
            <a:spLocks noChangeArrowheads="1"/>
          </p:cNvSpPr>
          <p:nvPr/>
        </p:nvSpPr>
        <p:spPr bwMode="auto">
          <a:xfrm>
            <a:off x="7391400" y="3067050"/>
            <a:ext cx="1600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800">
                <a:latin typeface="Arial" panose="020B0604020202020204" pitchFamily="34" charset="0"/>
              </a:rPr>
              <a:t>Levene’s test not sensitive to non-normality</a:t>
            </a:r>
          </a:p>
        </p:txBody>
      </p:sp>
      <p:sp>
        <p:nvSpPr>
          <p:cNvPr id="136198" name="Text Box 11">
            <a:extLst>
              <a:ext uri="{FF2B5EF4-FFF2-40B4-BE49-F238E27FC236}">
                <a16:creationId xmlns:a16="http://schemas.microsoft.com/office/drawing/2014/main" id="{F3CB71EF-22A5-4E05-BAE8-2C17CF572BF8}"/>
              </a:ext>
            </a:extLst>
          </p:cNvPr>
          <p:cNvSpPr txBox="1">
            <a:spLocks noChangeArrowheads="1"/>
          </p:cNvSpPr>
          <p:nvPr/>
        </p:nvSpPr>
        <p:spPr bwMode="auto">
          <a:xfrm>
            <a:off x="7315200" y="2057400"/>
            <a:ext cx="1663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1800">
                <a:latin typeface="Arial" panose="020B0604020202020204" pitchFamily="34" charset="0"/>
              </a:rPr>
              <a:t>F-test: Reject equal variances</a:t>
            </a:r>
          </a:p>
        </p:txBody>
      </p:sp>
      <p:pic>
        <p:nvPicPr>
          <p:cNvPr id="136199" name="Picture 12" descr="Activity">
            <a:extLst>
              <a:ext uri="{FF2B5EF4-FFF2-40B4-BE49-F238E27FC236}">
                <a16:creationId xmlns:a16="http://schemas.microsoft.com/office/drawing/2014/main" id="{6BCAAF59-017E-4A90-A187-F4701E69A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00" name="Picture 14">
            <a:extLst>
              <a:ext uri="{FF2B5EF4-FFF2-40B4-BE49-F238E27FC236}">
                <a16:creationId xmlns:a16="http://schemas.microsoft.com/office/drawing/2014/main" id="{8AB26B88-6D63-4186-80CF-383B88092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76400"/>
            <a:ext cx="6858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6201" name="Line 13">
            <a:extLst>
              <a:ext uri="{FF2B5EF4-FFF2-40B4-BE49-F238E27FC236}">
                <a16:creationId xmlns:a16="http://schemas.microsoft.com/office/drawing/2014/main" id="{F55834BF-4E2B-4429-8A84-3010C3290F9C}"/>
              </a:ext>
            </a:extLst>
          </p:cNvPr>
          <p:cNvSpPr>
            <a:spLocks noChangeShapeType="1"/>
          </p:cNvSpPr>
          <p:nvPr/>
        </p:nvSpPr>
        <p:spPr bwMode="auto">
          <a:xfrm flipH="1">
            <a:off x="6934200" y="2311400"/>
            <a:ext cx="368300" cy="2159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36202" name="Line 10">
            <a:extLst>
              <a:ext uri="{FF2B5EF4-FFF2-40B4-BE49-F238E27FC236}">
                <a16:creationId xmlns:a16="http://schemas.microsoft.com/office/drawing/2014/main" id="{3C3C79C5-7C8C-4134-91A7-3C2417A39F6F}"/>
              </a:ext>
            </a:extLst>
          </p:cNvPr>
          <p:cNvSpPr>
            <a:spLocks noChangeShapeType="1"/>
          </p:cNvSpPr>
          <p:nvPr/>
        </p:nvSpPr>
        <p:spPr bwMode="auto">
          <a:xfrm flipH="1" flipV="1">
            <a:off x="6959600" y="3149600"/>
            <a:ext cx="355600" cy="508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lIns="0" tIns="0" rIns="0" bIns="0"/>
          <a:lstStyle/>
          <a:p>
            <a:endParaRPr lang="en-US"/>
          </a:p>
        </p:txBody>
      </p:sp>
      <p:sp>
        <p:nvSpPr>
          <p:cNvPr id="136203" name="Footer Placeholder 1">
            <a:extLst>
              <a:ext uri="{FF2B5EF4-FFF2-40B4-BE49-F238E27FC236}">
                <a16:creationId xmlns:a16="http://schemas.microsoft.com/office/drawing/2014/main" id="{651072AE-F9F0-4566-9D96-2011F21A2285}"/>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C92E5EF5-A507-474C-87A8-A51E01C8E0A9}"/>
              </a:ext>
            </a:extLst>
          </p:cNvPr>
          <p:cNvSpPr>
            <a:spLocks noGrp="1" noChangeArrowheads="1"/>
          </p:cNvSpPr>
          <p:nvPr>
            <p:ph type="title"/>
          </p:nvPr>
        </p:nvSpPr>
        <p:spPr/>
        <p:txBody>
          <a:bodyPr/>
          <a:lstStyle/>
          <a:p>
            <a:pPr eaLnBrk="1" hangingPunct="1"/>
            <a:r>
              <a:rPr lang="en-US" altLang="en-US"/>
              <a:t>Exercise: F-Test</a:t>
            </a:r>
          </a:p>
        </p:txBody>
      </p:sp>
      <p:sp>
        <p:nvSpPr>
          <p:cNvPr id="137219" name="Rectangle 3">
            <a:extLst>
              <a:ext uri="{FF2B5EF4-FFF2-40B4-BE49-F238E27FC236}">
                <a16:creationId xmlns:a16="http://schemas.microsoft.com/office/drawing/2014/main" id="{DF1F027C-CF8C-4953-AE19-0DD604C71CEA}"/>
              </a:ext>
            </a:extLst>
          </p:cNvPr>
          <p:cNvSpPr>
            <a:spLocks noGrp="1" noChangeArrowheads="1"/>
          </p:cNvSpPr>
          <p:nvPr>
            <p:ph idx="1"/>
          </p:nvPr>
        </p:nvSpPr>
        <p:spPr>
          <a:xfrm>
            <a:off x="452438" y="914400"/>
            <a:ext cx="8234362" cy="914400"/>
          </a:xfrm>
        </p:spPr>
        <p:txBody>
          <a:bodyPr/>
          <a:lstStyle/>
          <a:p>
            <a:pPr marL="0" indent="0" eaLnBrk="1" hangingPunct="1">
              <a:buFontTx/>
              <a:buNone/>
            </a:pPr>
            <a:r>
              <a:rPr lang="en-US" altLang="en-US" sz="2000"/>
              <a:t>An engineering study for a new induction sealing process for containers for capsules and tablets was performed.  10 samples from the current  process and new process were tested for water vapor permeability.</a:t>
            </a:r>
          </a:p>
        </p:txBody>
      </p:sp>
      <p:sp>
        <p:nvSpPr>
          <p:cNvPr id="137220" name="Slide Number Placeholder 3">
            <a:extLst>
              <a:ext uri="{FF2B5EF4-FFF2-40B4-BE49-F238E27FC236}">
                <a16:creationId xmlns:a16="http://schemas.microsoft.com/office/drawing/2014/main" id="{79ED83C3-242D-47FC-AABD-E34EDEEF705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CC02D7FB-B711-419D-893A-00654A865FDF}" type="slidenum">
              <a:rPr lang="en-US" altLang="en-US" sz="800">
                <a:solidFill>
                  <a:schemeClr val="bg1"/>
                </a:solidFill>
                <a:latin typeface="Arial" panose="020B0604020202020204" pitchFamily="34" charset="0"/>
              </a:rPr>
              <a:pPr eaLnBrk="1" hangingPunct="1">
                <a:spcBef>
                  <a:spcPct val="0"/>
                </a:spcBef>
                <a:spcAft>
                  <a:spcPct val="40000"/>
                </a:spcAft>
                <a:buFontTx/>
                <a:buNone/>
              </a:pPr>
              <a:t>94</a:t>
            </a:fld>
            <a:endParaRPr lang="en-US" altLang="en-US" sz="800">
              <a:solidFill>
                <a:schemeClr val="bg1"/>
              </a:solidFill>
              <a:latin typeface="Arial" panose="020B0604020202020204" pitchFamily="34" charset="0"/>
            </a:endParaRPr>
          </a:p>
        </p:txBody>
      </p:sp>
      <p:graphicFrame>
        <p:nvGraphicFramePr>
          <p:cNvPr id="676259" name="Group 419">
            <a:extLst>
              <a:ext uri="{FF2B5EF4-FFF2-40B4-BE49-F238E27FC236}">
                <a16:creationId xmlns:a16="http://schemas.microsoft.com/office/drawing/2014/main" id="{102EA244-74D7-465B-876B-5E28B56FE02A}"/>
              </a:ext>
            </a:extLst>
          </p:cNvPr>
          <p:cNvGraphicFramePr>
            <a:graphicFrameLocks noGrp="1"/>
          </p:cNvGraphicFramePr>
          <p:nvPr/>
        </p:nvGraphicFramePr>
        <p:xfrm>
          <a:off x="685800" y="1981200"/>
          <a:ext cx="3124200" cy="4073525"/>
        </p:xfrm>
        <a:graphic>
          <a:graphicData uri="http://schemas.openxmlformats.org/drawingml/2006/table">
            <a:tbl>
              <a:tblPr/>
              <a:tblGrid>
                <a:gridCol w="714375">
                  <a:extLst>
                    <a:ext uri="{9D8B030D-6E8A-4147-A177-3AD203B41FA5}">
                      <a16:colId xmlns:a16="http://schemas.microsoft.com/office/drawing/2014/main" val="20000"/>
                    </a:ext>
                  </a:extLst>
                </a:gridCol>
                <a:gridCol w="1106488">
                  <a:extLst>
                    <a:ext uri="{9D8B030D-6E8A-4147-A177-3AD203B41FA5}">
                      <a16:colId xmlns:a16="http://schemas.microsoft.com/office/drawing/2014/main" val="20001"/>
                    </a:ext>
                  </a:extLst>
                </a:gridCol>
                <a:gridCol w="1303337">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dirty="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MS Sans Serif" charset="0"/>
                        </a:rPr>
                        <a:t>Current</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MS Sans Serif" charset="0"/>
                        </a:rPr>
                        <a:t>Induction</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3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1.904</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3.692</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4.590</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6.497</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3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6.685</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5.232</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4.492</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6.409</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11.617</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7.648</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43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3.832</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6.537</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6.112</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6.559</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5.316</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4.324</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4325">
                <a:tc>
                  <a:txBody>
                    <a:bodyPr/>
                    <a:lstStyle/>
                    <a:p>
                      <a:pPr marL="0" marR="0" lvl="0" indent="0" algn="l" defTabSz="914400" rtl="0" eaLnBrk="1" fontAlgn="base" latinLnBrk="0" hangingPunct="1">
                        <a:lnSpc>
                          <a:spcPct val="100000"/>
                        </a:lnSpc>
                        <a:spcBef>
                          <a:spcPct val="0"/>
                        </a:spcBef>
                        <a:spcAft>
                          <a:spcPct val="50000"/>
                        </a:spcAft>
                        <a:buClrTx/>
                        <a:buSzTx/>
                        <a:buFontTx/>
                        <a:buNone/>
                        <a:tabLst/>
                      </a:pPr>
                      <a:endParaRPr kumimoji="0" lang="en-US" sz="1800" b="0" i="0" u="none" strike="noStrike" cap="none" normalizeH="0" baseline="0">
                        <a:ln>
                          <a:noFill/>
                        </a:ln>
                        <a:solidFill>
                          <a:schemeClr val="tx1"/>
                        </a:solidFill>
                        <a:effectLst/>
                        <a:latin typeface="Arial" pitchFamily="34"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4.348</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4.922</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27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 </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cap="flat">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4.682</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6.479</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43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MS Sans Serif" charset="0"/>
                        </a:rPr>
                        <a:t>Avg</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5.358</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5.830</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11"/>
                  </a:ext>
                </a:extLst>
              </a:tr>
              <a:tr h="31273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MS Sans Serif" charset="0"/>
                        </a:rPr>
                        <a:t>s</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MS Sans Serif" charset="0"/>
                        </a:rPr>
                        <a:t>2.551</a:t>
                      </a:r>
                      <a:endParaRPr kumimoji="0" lang="en-US" sz="1800" b="0" i="0" u="none" strike="noStrike" cap="none" normalizeH="0" baseline="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MS Sans Serif" charset="0"/>
                        </a:rPr>
                        <a:t>1.227</a:t>
                      </a:r>
                      <a:endParaRPr kumimoji="0" lang="en-US" sz="1800" b="0" i="0" u="none" strike="noStrike" cap="none" normalizeH="0" baseline="0" dirty="0">
                        <a:ln>
                          <a:noFill/>
                        </a:ln>
                        <a:solidFill>
                          <a:schemeClr val="tx1"/>
                        </a:solidFill>
                        <a:effectLst/>
                        <a:latin typeface="Times New Roman" pitchFamily="18" charset="0"/>
                      </a:endParaRPr>
                    </a:p>
                  </a:txBody>
                  <a:tcPr marL="9144" marR="45720" marT="9144" marB="1828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12"/>
                  </a:ext>
                </a:extLst>
              </a:tr>
            </a:tbl>
          </a:graphicData>
        </a:graphic>
      </p:graphicFrame>
      <p:sp>
        <p:nvSpPr>
          <p:cNvPr id="137280" name="Text Box 420">
            <a:extLst>
              <a:ext uri="{FF2B5EF4-FFF2-40B4-BE49-F238E27FC236}">
                <a16:creationId xmlns:a16="http://schemas.microsoft.com/office/drawing/2014/main" id="{126CC8D8-AB4F-4044-A6BF-F44047035E45}"/>
              </a:ext>
            </a:extLst>
          </p:cNvPr>
          <p:cNvSpPr txBox="1">
            <a:spLocks noChangeArrowheads="1"/>
          </p:cNvSpPr>
          <p:nvPr/>
        </p:nvSpPr>
        <p:spPr bwMode="auto">
          <a:xfrm>
            <a:off x="4191000" y="5105400"/>
            <a:ext cx="3657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00000"/>
              </a:lnSpc>
              <a:spcBef>
                <a:spcPct val="0"/>
              </a:spcBef>
              <a:spcAft>
                <a:spcPct val="50000"/>
              </a:spcAft>
              <a:buFontTx/>
              <a:buNone/>
            </a:pPr>
            <a:r>
              <a:rPr lang="en-US" altLang="en-US" sz="2000">
                <a:latin typeface="Arial" panose="020B0604020202020204" pitchFamily="34" charset="0"/>
              </a:rPr>
              <a:t>Q. Is there any difference in mean or standard deviation between the two processes?</a:t>
            </a:r>
            <a:endParaRPr lang="en-US" altLang="en-US" sz="2000" i="1">
              <a:latin typeface="Arial" panose="020B0604020202020204" pitchFamily="34" charset="0"/>
            </a:endParaRPr>
          </a:p>
        </p:txBody>
      </p:sp>
      <p:pic>
        <p:nvPicPr>
          <p:cNvPr id="137281" name="Picture 421" descr="Activity">
            <a:extLst>
              <a:ext uri="{FF2B5EF4-FFF2-40B4-BE49-F238E27FC236}">
                <a16:creationId xmlns:a16="http://schemas.microsoft.com/office/drawing/2014/main" id="{531543DB-8C77-4BE3-BE7F-27E565D34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82" name="Footer Placeholder 1">
            <a:extLst>
              <a:ext uri="{FF2B5EF4-FFF2-40B4-BE49-F238E27FC236}">
                <a16:creationId xmlns:a16="http://schemas.microsoft.com/office/drawing/2014/main" id="{05FD6638-5A68-4DCE-B9DC-9DAB59AEFB42}"/>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70F1BE3-B92B-4A25-8969-2B4D87A789B7}"/>
              </a:ext>
            </a:extLst>
          </p:cNvPr>
          <p:cNvSpPr>
            <a:spLocks noGrp="1" noChangeArrowheads="1"/>
          </p:cNvSpPr>
          <p:nvPr>
            <p:ph type="title"/>
          </p:nvPr>
        </p:nvSpPr>
        <p:spPr/>
        <p:txBody>
          <a:bodyPr/>
          <a:lstStyle/>
          <a:p>
            <a:pPr eaLnBrk="1" hangingPunct="1"/>
            <a:r>
              <a:rPr lang="en-US" altLang="en-US"/>
              <a:t>F-Max (Hartley) Test to Compare Several Std Devs</a:t>
            </a:r>
          </a:p>
        </p:txBody>
      </p:sp>
      <p:sp>
        <p:nvSpPr>
          <p:cNvPr id="138243" name="Rectangle 3">
            <a:extLst>
              <a:ext uri="{FF2B5EF4-FFF2-40B4-BE49-F238E27FC236}">
                <a16:creationId xmlns:a16="http://schemas.microsoft.com/office/drawing/2014/main" id="{8BB948EF-BEC4-4F91-AB50-24999C35224B}"/>
              </a:ext>
            </a:extLst>
          </p:cNvPr>
          <p:cNvSpPr>
            <a:spLocks noGrp="1" noChangeArrowheads="1"/>
          </p:cNvSpPr>
          <p:nvPr>
            <p:ph idx="1"/>
          </p:nvPr>
        </p:nvSpPr>
        <p:spPr>
          <a:xfrm>
            <a:off x="452438" y="1066800"/>
            <a:ext cx="8386762" cy="5410200"/>
          </a:xfrm>
        </p:spPr>
        <p:txBody>
          <a:bodyPr/>
          <a:lstStyle/>
          <a:p>
            <a:pPr marL="0" indent="0" eaLnBrk="1" hangingPunct="1">
              <a:lnSpc>
                <a:spcPct val="85000"/>
              </a:lnSpc>
              <a:spcAft>
                <a:spcPct val="35000"/>
              </a:spcAft>
              <a:buFontTx/>
              <a:buNone/>
            </a:pPr>
            <a:r>
              <a:rPr lang="en-US" altLang="en-US" sz="2000" b="1"/>
              <a:t>Purpose:</a:t>
            </a:r>
            <a:r>
              <a:rPr lang="en-US" altLang="en-US" sz="2000"/>
              <a:t> Compare std. deviations of three or more groups</a:t>
            </a:r>
            <a:br>
              <a:rPr lang="en-US" altLang="en-US" sz="2000"/>
            </a:br>
            <a:r>
              <a:rPr lang="en-US" altLang="en-US" sz="2000" b="1"/>
              <a:t>Assumptions</a:t>
            </a:r>
            <a:r>
              <a:rPr lang="en-US" altLang="en-US" sz="2000"/>
              <a:t>: Normality, equal n per group</a:t>
            </a:r>
          </a:p>
          <a:p>
            <a:pPr marL="0" indent="0" eaLnBrk="1" hangingPunct="1">
              <a:lnSpc>
                <a:spcPct val="85000"/>
              </a:lnSpc>
              <a:spcAft>
                <a:spcPct val="35000"/>
              </a:spcAft>
              <a:buFontTx/>
              <a:buNone/>
            </a:pPr>
            <a:r>
              <a:rPr lang="en-US" altLang="en-US" sz="2000" u="sng"/>
              <a:t>Example:</a:t>
            </a:r>
            <a:r>
              <a:rPr lang="en-US" altLang="en-US" sz="2000"/>
              <a:t> 30 samples from three compensation machines for a disposable pressure transducer were followed through production with the following final test sensitivity results:	</a:t>
            </a:r>
            <a:br>
              <a:rPr lang="en-US" altLang="en-US" sz="2000"/>
            </a:br>
            <a:r>
              <a:rPr lang="en-US" altLang="en-US" sz="2000"/>
              <a:t>			n	Avg	s.d.</a:t>
            </a:r>
            <a:br>
              <a:rPr lang="en-US" altLang="en-US" sz="2000"/>
            </a:br>
            <a:r>
              <a:rPr lang="en-US" altLang="en-US" sz="2000"/>
              <a:t>	Machine #1	30	5.014	0.023</a:t>
            </a:r>
            <a:br>
              <a:rPr lang="en-US" altLang="en-US" sz="2000"/>
            </a:br>
            <a:r>
              <a:rPr lang="en-US" altLang="en-US" sz="2000"/>
              <a:t>	Machine #2	30	5.012	0.011</a:t>
            </a:r>
            <a:br>
              <a:rPr lang="en-US" altLang="en-US" sz="2000"/>
            </a:br>
            <a:r>
              <a:rPr lang="en-US" altLang="en-US" sz="2000"/>
              <a:t>	Machine #3	30	5.017	0.014</a:t>
            </a:r>
          </a:p>
          <a:p>
            <a:pPr marL="0" indent="0" eaLnBrk="1" hangingPunct="1">
              <a:lnSpc>
                <a:spcPct val="85000"/>
              </a:lnSpc>
              <a:spcAft>
                <a:spcPct val="35000"/>
              </a:spcAft>
              <a:buFontTx/>
              <a:buNone/>
            </a:pPr>
            <a:endParaRPr lang="en-US" altLang="en-US" sz="2000"/>
          </a:p>
          <a:p>
            <a:pPr marL="0" indent="0" eaLnBrk="1" hangingPunct="1">
              <a:lnSpc>
                <a:spcPct val="85000"/>
              </a:lnSpc>
              <a:spcAft>
                <a:spcPct val="35000"/>
              </a:spcAft>
              <a:buFontTx/>
              <a:buNone/>
            </a:pPr>
            <a:endParaRPr lang="en-US" altLang="en-US" sz="2000"/>
          </a:p>
          <a:p>
            <a:pPr marL="0" indent="0" eaLnBrk="1" hangingPunct="1">
              <a:lnSpc>
                <a:spcPct val="85000"/>
              </a:lnSpc>
              <a:spcAft>
                <a:spcPct val="35000"/>
              </a:spcAft>
              <a:buFontTx/>
              <a:buNone/>
            </a:pPr>
            <a:br>
              <a:rPr lang="en-US" altLang="en-US" sz="2000"/>
            </a:br>
            <a:br>
              <a:rPr lang="en-US" altLang="en-US" sz="2000"/>
            </a:br>
            <a:endParaRPr lang="en-US" altLang="en-US" sz="2000"/>
          </a:p>
          <a:p>
            <a:pPr marL="0" indent="0" eaLnBrk="1" hangingPunct="1">
              <a:lnSpc>
                <a:spcPct val="85000"/>
              </a:lnSpc>
              <a:spcAft>
                <a:spcPct val="35000"/>
              </a:spcAft>
              <a:buFontTx/>
              <a:buNone/>
            </a:pPr>
            <a:endParaRPr lang="en-US" altLang="en-US" sz="2000"/>
          </a:p>
          <a:p>
            <a:pPr marL="0" indent="0" eaLnBrk="1" hangingPunct="1">
              <a:lnSpc>
                <a:spcPct val="85000"/>
              </a:lnSpc>
              <a:spcAft>
                <a:spcPct val="35000"/>
              </a:spcAft>
              <a:buFontTx/>
              <a:buNone/>
            </a:pPr>
            <a:r>
              <a:rPr lang="en-US" altLang="en-US" sz="2000"/>
              <a:t>Compare Fmax with the table critical value for r=3 groups and 29 df.  The table does not include 29 df, but the critical value for α=0.05 and 30 df is 2.4.  Since the calculated Fmax is much greater than this, we conclude the compensation machines do not all have the same standard deviation.</a:t>
            </a:r>
          </a:p>
        </p:txBody>
      </p:sp>
      <p:sp>
        <p:nvSpPr>
          <p:cNvPr id="138244" name="Slide Number Placeholder 3">
            <a:extLst>
              <a:ext uri="{FF2B5EF4-FFF2-40B4-BE49-F238E27FC236}">
                <a16:creationId xmlns:a16="http://schemas.microsoft.com/office/drawing/2014/main" id="{AF2F5227-0829-40F1-8A55-BB2C5A6C448E}"/>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DCB55D19-5675-4E1F-95A5-1FF1033A408E}" type="slidenum">
              <a:rPr lang="en-US" altLang="en-US" sz="800">
                <a:solidFill>
                  <a:schemeClr val="bg1"/>
                </a:solidFill>
                <a:latin typeface="Arial" panose="020B0604020202020204" pitchFamily="34" charset="0"/>
              </a:rPr>
              <a:pPr eaLnBrk="1" hangingPunct="1">
                <a:spcBef>
                  <a:spcPct val="0"/>
                </a:spcBef>
                <a:spcAft>
                  <a:spcPct val="40000"/>
                </a:spcAft>
                <a:buFontTx/>
                <a:buNone/>
              </a:pPr>
              <a:t>95</a:t>
            </a:fld>
            <a:endParaRPr lang="en-US" altLang="en-US" sz="800">
              <a:solidFill>
                <a:schemeClr val="bg1"/>
              </a:solidFill>
              <a:latin typeface="Arial" panose="020B0604020202020204" pitchFamily="34" charset="0"/>
            </a:endParaRPr>
          </a:p>
        </p:txBody>
      </p:sp>
      <p:graphicFrame>
        <p:nvGraphicFramePr>
          <p:cNvPr id="138245" name="Object 5">
            <a:extLst>
              <a:ext uri="{FF2B5EF4-FFF2-40B4-BE49-F238E27FC236}">
                <a16:creationId xmlns:a16="http://schemas.microsoft.com/office/drawing/2014/main" id="{2F402746-1105-412C-874C-9296F216A61C}"/>
              </a:ext>
            </a:extLst>
          </p:cNvPr>
          <p:cNvGraphicFramePr>
            <a:graphicFrameLocks noChangeAspect="1"/>
          </p:cNvGraphicFramePr>
          <p:nvPr/>
        </p:nvGraphicFramePr>
        <p:xfrm>
          <a:off x="457200" y="4284663"/>
          <a:ext cx="5181600" cy="1582737"/>
        </p:xfrm>
        <a:graphic>
          <a:graphicData uri="http://schemas.openxmlformats.org/presentationml/2006/ole">
            <mc:AlternateContent xmlns:mc="http://schemas.openxmlformats.org/markup-compatibility/2006">
              <mc:Choice xmlns:v="urn:schemas-microsoft-com:vml" Requires="v">
                <p:oleObj spid="_x0000_s138247" name="Equation" r:id="rId3" imgW="2743200" imgH="838200" progId="Equation.3">
                  <p:embed/>
                </p:oleObj>
              </mc:Choice>
              <mc:Fallback>
                <p:oleObj name="Equation" r:id="rId3" imgW="2743200" imgH="838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84663"/>
                        <a:ext cx="5181600" cy="158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46" name="Footer Placeholder 1">
            <a:extLst>
              <a:ext uri="{FF2B5EF4-FFF2-40B4-BE49-F238E27FC236}">
                <a16:creationId xmlns:a16="http://schemas.microsoft.com/office/drawing/2014/main" id="{4B73CC51-B4B0-4969-A0F2-BFD897B62A9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BBC6EA6C-EC51-4988-920C-CE2B782A1BA0}"/>
              </a:ext>
            </a:extLst>
          </p:cNvPr>
          <p:cNvSpPr>
            <a:spLocks noGrp="1" noChangeArrowheads="1"/>
          </p:cNvSpPr>
          <p:nvPr>
            <p:ph type="title"/>
          </p:nvPr>
        </p:nvSpPr>
        <p:spPr>
          <a:xfrm>
            <a:off x="441325" y="292100"/>
            <a:ext cx="8550275" cy="698500"/>
          </a:xfrm>
        </p:spPr>
        <p:txBody>
          <a:bodyPr/>
          <a:lstStyle/>
          <a:p>
            <a:pPr eaLnBrk="1" hangingPunct="1"/>
            <a:r>
              <a:rPr lang="en-US" altLang="en-US"/>
              <a:t>Other Tests to Compare Several Standard Deviations</a:t>
            </a:r>
          </a:p>
        </p:txBody>
      </p:sp>
      <p:sp>
        <p:nvSpPr>
          <p:cNvPr id="139267" name="Rectangle 5">
            <a:extLst>
              <a:ext uri="{FF2B5EF4-FFF2-40B4-BE49-F238E27FC236}">
                <a16:creationId xmlns:a16="http://schemas.microsoft.com/office/drawing/2014/main" id="{4D73AB4B-3A21-4255-B1F6-3FE0A7E533FC}"/>
              </a:ext>
            </a:extLst>
          </p:cNvPr>
          <p:cNvSpPr>
            <a:spLocks noGrp="1" noChangeArrowheads="1"/>
          </p:cNvSpPr>
          <p:nvPr>
            <p:ph idx="1"/>
          </p:nvPr>
        </p:nvSpPr>
        <p:spPr>
          <a:xfrm>
            <a:off x="528638" y="1143000"/>
            <a:ext cx="8234362" cy="5334000"/>
          </a:xfrm>
        </p:spPr>
        <p:txBody>
          <a:bodyPr/>
          <a:lstStyle/>
          <a:p>
            <a:pPr lvl="1" eaLnBrk="1" hangingPunct="1">
              <a:lnSpc>
                <a:spcPct val="80000"/>
              </a:lnSpc>
            </a:pPr>
            <a:r>
              <a:rPr lang="en-US" altLang="en-US"/>
              <a:t>There are several tests to compare two or more std. devs.</a:t>
            </a:r>
          </a:p>
          <a:p>
            <a:pPr lvl="1" eaLnBrk="1" hangingPunct="1">
              <a:lnSpc>
                <a:spcPct val="80000"/>
              </a:lnSpc>
            </a:pPr>
            <a:endParaRPr lang="en-US" altLang="en-US"/>
          </a:p>
          <a:p>
            <a:pPr lvl="1" eaLnBrk="1" hangingPunct="1">
              <a:lnSpc>
                <a:spcPct val="80000"/>
              </a:lnSpc>
            </a:pPr>
            <a:endParaRPr lang="en-US" altLang="en-US"/>
          </a:p>
          <a:p>
            <a:pPr lvl="1" eaLnBrk="1" hangingPunct="1">
              <a:lnSpc>
                <a:spcPct val="80000"/>
              </a:lnSpc>
            </a:pPr>
            <a:r>
              <a:rPr lang="en-US" altLang="en-US"/>
              <a:t>F-Max / Hartley Test</a:t>
            </a:r>
          </a:p>
          <a:p>
            <a:pPr lvl="2" eaLnBrk="1" hangingPunct="1">
              <a:lnSpc>
                <a:spcPct val="80000"/>
              </a:lnSpc>
            </a:pPr>
            <a:r>
              <a:rPr lang="en-US" altLang="en-US"/>
              <a:t>Easy to use and manually calculate</a:t>
            </a:r>
          </a:p>
          <a:p>
            <a:pPr lvl="2" eaLnBrk="1" hangingPunct="1">
              <a:lnSpc>
                <a:spcPct val="80000"/>
              </a:lnSpc>
            </a:pPr>
            <a:r>
              <a:rPr lang="en-US" altLang="en-US"/>
              <a:t>As sensitive to non-normality as the F-test</a:t>
            </a:r>
          </a:p>
          <a:p>
            <a:pPr lvl="2" eaLnBrk="1" hangingPunct="1">
              <a:lnSpc>
                <a:spcPct val="80000"/>
              </a:lnSpc>
            </a:pPr>
            <a:endParaRPr lang="en-US" altLang="en-US"/>
          </a:p>
          <a:p>
            <a:pPr lvl="1" eaLnBrk="1" hangingPunct="1">
              <a:lnSpc>
                <a:spcPct val="80000"/>
              </a:lnSpc>
            </a:pPr>
            <a:r>
              <a:rPr lang="en-US" altLang="en-US"/>
              <a:t>Bartlett’s test </a:t>
            </a:r>
            <a:r>
              <a:rPr lang="en-US" altLang="en-US" sz="2000"/>
              <a:t>(in Minitab under ANOVA)</a:t>
            </a:r>
          </a:p>
          <a:p>
            <a:pPr lvl="2" eaLnBrk="1" hangingPunct="1">
              <a:lnSpc>
                <a:spcPct val="80000"/>
              </a:lnSpc>
            </a:pPr>
            <a:r>
              <a:rPr lang="en-US" altLang="en-US"/>
              <a:t>Sensitive to non-normality</a:t>
            </a:r>
          </a:p>
          <a:p>
            <a:pPr lvl="2" eaLnBrk="1" hangingPunct="1">
              <a:lnSpc>
                <a:spcPct val="80000"/>
              </a:lnSpc>
            </a:pPr>
            <a:endParaRPr lang="en-US" altLang="en-US"/>
          </a:p>
          <a:p>
            <a:pPr lvl="1" eaLnBrk="1" hangingPunct="1">
              <a:lnSpc>
                <a:spcPct val="80000"/>
              </a:lnSpc>
            </a:pPr>
            <a:r>
              <a:rPr lang="en-US" altLang="en-US"/>
              <a:t>Levene’s test </a:t>
            </a:r>
            <a:r>
              <a:rPr lang="en-US" altLang="en-US" sz="2000"/>
              <a:t>(in Minitab under ANOVA)</a:t>
            </a:r>
            <a:endParaRPr lang="en-US" altLang="en-US"/>
          </a:p>
          <a:p>
            <a:pPr lvl="2" eaLnBrk="1" hangingPunct="1">
              <a:lnSpc>
                <a:spcPct val="80000"/>
              </a:lnSpc>
            </a:pPr>
            <a:r>
              <a:rPr lang="en-US" altLang="en-US"/>
              <a:t>Modification called Brown-Forsythe test</a:t>
            </a:r>
          </a:p>
          <a:p>
            <a:pPr lvl="2" eaLnBrk="1" hangingPunct="1">
              <a:lnSpc>
                <a:spcPct val="80000"/>
              </a:lnSpc>
            </a:pPr>
            <a:r>
              <a:rPr lang="en-US" altLang="en-US"/>
              <a:t>Not sensitive to non-normality</a:t>
            </a:r>
          </a:p>
          <a:p>
            <a:pPr lvl="2" eaLnBrk="1" hangingPunct="1">
              <a:lnSpc>
                <a:spcPct val="80000"/>
              </a:lnSpc>
            </a:pPr>
            <a:r>
              <a:rPr lang="en-US" altLang="en-US"/>
              <a:t>Best overall test to compare two or more standard deviations</a:t>
            </a:r>
          </a:p>
        </p:txBody>
      </p:sp>
      <p:sp>
        <p:nvSpPr>
          <p:cNvPr id="139268" name="Slide Number Placeholder 3">
            <a:extLst>
              <a:ext uri="{FF2B5EF4-FFF2-40B4-BE49-F238E27FC236}">
                <a16:creationId xmlns:a16="http://schemas.microsoft.com/office/drawing/2014/main" id="{6BFDC87E-C4F5-43CF-939C-EB05A4EC840A}"/>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1D156E2E-62A2-4B4F-A029-26682982900B}" type="slidenum">
              <a:rPr lang="en-US" altLang="en-US" sz="800">
                <a:solidFill>
                  <a:schemeClr val="bg1"/>
                </a:solidFill>
                <a:latin typeface="Arial" panose="020B0604020202020204" pitchFamily="34" charset="0"/>
              </a:rPr>
              <a:pPr eaLnBrk="1" hangingPunct="1">
                <a:spcBef>
                  <a:spcPct val="0"/>
                </a:spcBef>
                <a:spcAft>
                  <a:spcPct val="40000"/>
                </a:spcAft>
                <a:buFontTx/>
                <a:buNone/>
              </a:pPr>
              <a:t>96</a:t>
            </a:fld>
            <a:endParaRPr lang="en-US" altLang="en-US" sz="800">
              <a:solidFill>
                <a:schemeClr val="bg1"/>
              </a:solidFill>
              <a:latin typeface="Arial" panose="020B0604020202020204" pitchFamily="34" charset="0"/>
            </a:endParaRPr>
          </a:p>
        </p:txBody>
      </p:sp>
      <p:graphicFrame>
        <p:nvGraphicFramePr>
          <p:cNvPr id="139269" name="Object 4">
            <a:extLst>
              <a:ext uri="{FF2B5EF4-FFF2-40B4-BE49-F238E27FC236}">
                <a16:creationId xmlns:a16="http://schemas.microsoft.com/office/drawing/2014/main" id="{850FBAC8-B294-4B24-AC97-FB25A43268BE}"/>
              </a:ext>
            </a:extLst>
          </p:cNvPr>
          <p:cNvGraphicFramePr>
            <a:graphicFrameLocks noChangeAspect="1"/>
          </p:cNvGraphicFramePr>
          <p:nvPr/>
        </p:nvGraphicFramePr>
        <p:xfrm>
          <a:off x="685800" y="1295400"/>
          <a:ext cx="3670300" cy="766763"/>
        </p:xfrm>
        <a:graphic>
          <a:graphicData uri="http://schemas.openxmlformats.org/presentationml/2006/ole">
            <mc:AlternateContent xmlns:mc="http://schemas.openxmlformats.org/markup-compatibility/2006">
              <mc:Choice xmlns:v="urn:schemas-microsoft-com:vml" Requires="v">
                <p:oleObj spid="_x0000_s139271" name="Equation" r:id="rId4" imgW="1943100" imgH="406400" progId="Equation.3">
                  <p:embed/>
                </p:oleObj>
              </mc:Choice>
              <mc:Fallback>
                <p:oleObj name="Equation" r:id="rId4" imgW="1943100" imgH="40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295400"/>
                        <a:ext cx="3670300"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270" name="Footer Placeholder 1">
            <a:extLst>
              <a:ext uri="{FF2B5EF4-FFF2-40B4-BE49-F238E27FC236}">
                <a16:creationId xmlns:a16="http://schemas.microsoft.com/office/drawing/2014/main" id="{C3147AFD-6C5E-455D-AD61-8982B0228669}"/>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bg bwMode="auto">
      <p:bgPr>
        <a:solidFill>
          <a:srgbClr val="84BD00"/>
        </a:solidFill>
        <a:effectLst/>
      </p:bgPr>
    </p:bg>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4E2E9729-2181-468B-932F-FD17E0BDBE02}"/>
              </a:ext>
            </a:extLst>
          </p:cNvPr>
          <p:cNvSpPr>
            <a:spLocks noGrp="1"/>
          </p:cNvSpPr>
          <p:nvPr>
            <p:ph type="ctrTitle"/>
          </p:nvPr>
        </p:nvSpPr>
        <p:spPr>
          <a:xfrm>
            <a:off x="381000" y="2070100"/>
            <a:ext cx="3810000" cy="1435100"/>
          </a:xfrm>
        </p:spPr>
        <p:txBody>
          <a:bodyPr/>
          <a:lstStyle/>
          <a:p>
            <a:pPr>
              <a:defRPr/>
            </a:pPr>
            <a:r>
              <a:rPr lang="en-US" dirty="0">
                <a:solidFill>
                  <a:schemeClr val="tx1"/>
                </a:solidFill>
                <a:latin typeface="+mn-lt"/>
              </a:rPr>
              <a:t>UNIT 5: </a:t>
            </a:r>
            <a:r>
              <a:rPr lang="en-US" dirty="0">
                <a:solidFill>
                  <a:schemeClr val="tx1"/>
                </a:solidFill>
              </a:rPr>
              <a:t>Analysis of Variance (ANOVA)</a:t>
            </a:r>
          </a:p>
        </p:txBody>
      </p:sp>
      <p:sp>
        <p:nvSpPr>
          <p:cNvPr id="140291" name="Freeform 4">
            <a:extLst>
              <a:ext uri="{FF2B5EF4-FFF2-40B4-BE49-F238E27FC236}">
                <a16:creationId xmlns:a16="http://schemas.microsoft.com/office/drawing/2014/main" id="{EF0BB5F1-71D2-44BD-AD1A-30854244660E}"/>
              </a:ext>
            </a:extLst>
          </p:cNvPr>
          <p:cNvSpPr>
            <a:spLocks/>
          </p:cNvSpPr>
          <p:nvPr/>
        </p:nvSpPr>
        <p:spPr bwMode="gray">
          <a:xfrm>
            <a:off x="4570413" y="1530350"/>
            <a:ext cx="125412" cy="3797300"/>
          </a:xfrm>
          <a:custGeom>
            <a:avLst/>
            <a:gdLst>
              <a:gd name="T0" fmla="*/ 0 w 94692"/>
              <a:gd name="T1" fmla="*/ 0 h 3865545"/>
              <a:gd name="T2" fmla="*/ 0 w 94692"/>
              <a:gd name="T3" fmla="*/ 0 h 3865545"/>
              <a:gd name="T4" fmla="*/ 1757804768 w 94692"/>
              <a:gd name="T5" fmla="*/ 0 h 3865545"/>
              <a:gd name="T6" fmla="*/ 1757804768 w 94692"/>
              <a:gd name="T7" fmla="*/ 2072163 h 3865545"/>
              <a:gd name="T8" fmla="*/ 0 w 94692"/>
              <a:gd name="T9" fmla="*/ 2072163 h 3865545"/>
              <a:gd name="T10" fmla="*/ 0 w 94692"/>
              <a:gd name="T11" fmla="*/ 2072163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40292" name="Rectangle 3">
            <a:extLst>
              <a:ext uri="{FF2B5EF4-FFF2-40B4-BE49-F238E27FC236}">
                <a16:creationId xmlns:a16="http://schemas.microsoft.com/office/drawing/2014/main" id="{C3AE3B88-85A3-4675-AE24-00FD043D69D6}"/>
              </a:ext>
            </a:extLst>
          </p:cNvPr>
          <p:cNvSpPr txBox="1">
            <a:spLocks noChangeArrowheads="1"/>
          </p:cNvSpPr>
          <p:nvPr/>
        </p:nvSpPr>
        <p:spPr bwMode="gray">
          <a:xfrm>
            <a:off x="4876800" y="2667000"/>
            <a:ext cx="3810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114300" indent="292100" defTabSz="457200" eaLnBrk="0" hangingPunct="0">
              <a:spcBef>
                <a:spcPct val="40000"/>
              </a:spcBef>
              <a:spcAft>
                <a:spcPct val="0"/>
              </a:spcAft>
              <a:buChar char="•"/>
              <a:defRPr sz="2200">
                <a:solidFill>
                  <a:schemeClr val="tx1"/>
                </a:solidFill>
                <a:latin typeface="Calibri" panose="020F0502020204030204" pitchFamily="34" charset="0"/>
              </a:defRPr>
            </a:lvl2pPr>
            <a:lvl3pPr marL="1143000" indent="-228600" defTabSz="4572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75000"/>
              </a:lnSpc>
              <a:spcBef>
                <a:spcPct val="20000"/>
              </a:spcBef>
              <a:spcAft>
                <a:spcPct val="20000"/>
              </a:spcAft>
            </a:pPr>
            <a:r>
              <a:rPr lang="en-US" altLang="en-US" sz="2400"/>
              <a:t>One-way ANOVA to compare the means of several populations</a:t>
            </a:r>
          </a:p>
          <a:p>
            <a:pPr lvl="1" eaLnBrk="1" hangingPunct="1"/>
            <a:endParaRPr lang="en-US" altLang="en-US" sz="1800"/>
          </a:p>
          <a:p>
            <a:pPr lvl="1" eaLnBrk="1" hangingPunct="1"/>
            <a:endParaRPr lang="en-US" altLang="en-US" sz="18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8696A8FA-9E0D-4E6B-B9D1-7D5FDF342594}"/>
              </a:ext>
            </a:extLst>
          </p:cNvPr>
          <p:cNvSpPr>
            <a:spLocks noGrp="1" noChangeArrowheads="1"/>
          </p:cNvSpPr>
          <p:nvPr>
            <p:ph type="title"/>
          </p:nvPr>
        </p:nvSpPr>
        <p:spPr/>
        <p:txBody>
          <a:bodyPr/>
          <a:lstStyle/>
          <a:p>
            <a:pPr eaLnBrk="1" hangingPunct="1"/>
            <a:r>
              <a:rPr lang="en-US" altLang="en-US"/>
              <a:t>One-Way Analysis of Variance (ANOVA)</a:t>
            </a:r>
          </a:p>
        </p:txBody>
      </p:sp>
      <p:sp>
        <p:nvSpPr>
          <p:cNvPr id="141315" name="Slide Number Placeholder 2">
            <a:extLst>
              <a:ext uri="{FF2B5EF4-FFF2-40B4-BE49-F238E27FC236}">
                <a16:creationId xmlns:a16="http://schemas.microsoft.com/office/drawing/2014/main" id="{4BB075A6-76FC-4CEF-A6ED-52FAD8F12F6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F880D5A8-2038-470D-91E0-56EADBCB62DB}" type="slidenum">
              <a:rPr lang="en-US" altLang="en-US" sz="800">
                <a:solidFill>
                  <a:schemeClr val="bg1"/>
                </a:solidFill>
                <a:latin typeface="Arial" panose="020B0604020202020204" pitchFamily="34" charset="0"/>
              </a:rPr>
              <a:pPr eaLnBrk="1" hangingPunct="1">
                <a:spcBef>
                  <a:spcPct val="0"/>
                </a:spcBef>
                <a:spcAft>
                  <a:spcPct val="40000"/>
                </a:spcAft>
                <a:buFontTx/>
                <a:buNone/>
              </a:pPr>
              <a:t>98</a:t>
            </a:fld>
            <a:endParaRPr lang="en-US" altLang="en-US" sz="800">
              <a:solidFill>
                <a:schemeClr val="bg1"/>
              </a:solidFill>
              <a:latin typeface="Arial" panose="020B0604020202020204" pitchFamily="34" charset="0"/>
            </a:endParaRPr>
          </a:p>
        </p:txBody>
      </p:sp>
      <p:sp>
        <p:nvSpPr>
          <p:cNvPr id="141316" name="Rectangle 3">
            <a:extLst>
              <a:ext uri="{FF2B5EF4-FFF2-40B4-BE49-F238E27FC236}">
                <a16:creationId xmlns:a16="http://schemas.microsoft.com/office/drawing/2014/main" id="{49023DF2-BE05-4D51-B0B2-99A7013D616C}"/>
              </a:ext>
            </a:extLst>
          </p:cNvPr>
          <p:cNvSpPr>
            <a:spLocks noChangeArrowheads="1"/>
          </p:cNvSpPr>
          <p:nvPr/>
        </p:nvSpPr>
        <p:spPr bwMode="auto">
          <a:xfrm>
            <a:off x="381000" y="1006475"/>
            <a:ext cx="86106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10000"/>
              </a:spcBef>
              <a:spcAft>
                <a:spcPct val="35000"/>
              </a:spcAft>
              <a:buFontTx/>
              <a:buNone/>
            </a:pPr>
            <a:r>
              <a:rPr lang="en-US" altLang="en-US" sz="1800">
                <a:latin typeface="Arial" panose="020B0604020202020204" pitchFamily="34" charset="0"/>
              </a:rPr>
              <a:t>Purpose: 	Compare averages of three or more groups</a:t>
            </a:r>
            <a:br>
              <a:rPr lang="en-US" altLang="en-US" sz="1800">
                <a:latin typeface="Arial" panose="020B0604020202020204" pitchFamily="34" charset="0"/>
              </a:rPr>
            </a:br>
            <a:r>
              <a:rPr lang="en-US" altLang="en-US" sz="1800">
                <a:latin typeface="Arial" panose="020B0604020202020204" pitchFamily="34" charset="0"/>
              </a:rPr>
              <a:t>Assumptions: 	Normality within group; equal variances for each group</a:t>
            </a:r>
            <a:br>
              <a:rPr lang="en-US" altLang="en-US" sz="1800">
                <a:latin typeface="Arial" panose="020B0604020202020204" pitchFamily="34" charset="0"/>
              </a:rPr>
            </a:br>
            <a:br>
              <a:rPr lang="en-US" altLang="en-US" sz="1800">
                <a:latin typeface="Arial" panose="020B0604020202020204" pitchFamily="34" charset="0"/>
              </a:rPr>
            </a:br>
            <a:r>
              <a:rPr lang="en-US" altLang="en-US" sz="1800">
                <a:latin typeface="Arial" panose="020B0604020202020204" pitchFamily="34" charset="0"/>
              </a:rPr>
              <a:t>To see if four Dial-a-Flo ultrasonic welders were consistent, 8 samples from each welder were made at the same time from parts randomly selected from a tray of components and then randomly tested. </a:t>
            </a:r>
          </a:p>
          <a:p>
            <a:pPr>
              <a:spcBef>
                <a:spcPct val="10000"/>
              </a:spcBef>
              <a:spcAft>
                <a:spcPct val="35000"/>
              </a:spcAft>
              <a:buFontTx/>
              <a:buNone/>
            </a:pPr>
            <a:r>
              <a:rPr lang="en-US" altLang="en-US" sz="1800">
                <a:latin typeface="Arial" panose="020B0604020202020204" pitchFamily="34" charset="0"/>
              </a:rPr>
              <a:t>	H</a:t>
            </a:r>
            <a:r>
              <a:rPr lang="en-US" altLang="en-US" sz="1800" baseline="-14000">
                <a:latin typeface="Arial" panose="020B0604020202020204" pitchFamily="34" charset="0"/>
              </a:rPr>
              <a:t>0</a:t>
            </a:r>
            <a:r>
              <a:rPr lang="en-US" altLang="en-US" sz="1800">
                <a:latin typeface="Arial" panose="020B0604020202020204" pitchFamily="34" charset="0"/>
              </a:rPr>
              <a:t>: All four averages are equal; i.e., µ</a:t>
            </a:r>
            <a:r>
              <a:rPr lang="en-US" altLang="en-US" sz="1800" baseline="-14000">
                <a:latin typeface="Arial" panose="020B0604020202020204" pitchFamily="34" charset="0"/>
              </a:rPr>
              <a:t>1</a:t>
            </a:r>
            <a:r>
              <a:rPr lang="en-US" altLang="en-US" sz="1800">
                <a:latin typeface="Arial" panose="020B0604020202020204" pitchFamily="34" charset="0"/>
              </a:rPr>
              <a:t>= µ</a:t>
            </a:r>
            <a:r>
              <a:rPr lang="en-US" altLang="en-US" sz="1800" baseline="-14000">
                <a:latin typeface="Arial" panose="020B0604020202020204" pitchFamily="34" charset="0"/>
              </a:rPr>
              <a:t>2</a:t>
            </a:r>
            <a:r>
              <a:rPr lang="en-US" altLang="en-US" sz="1800">
                <a:latin typeface="Arial" panose="020B0604020202020204" pitchFamily="34" charset="0"/>
              </a:rPr>
              <a:t>= µ</a:t>
            </a:r>
            <a:r>
              <a:rPr lang="en-US" altLang="en-US" sz="1800" baseline="-14000">
                <a:latin typeface="Arial" panose="020B0604020202020204" pitchFamily="34" charset="0"/>
              </a:rPr>
              <a:t>3</a:t>
            </a:r>
            <a:r>
              <a:rPr lang="en-US" altLang="en-US" sz="1800">
                <a:latin typeface="Arial" panose="020B0604020202020204" pitchFamily="34" charset="0"/>
              </a:rPr>
              <a:t>= µ</a:t>
            </a:r>
            <a:r>
              <a:rPr lang="en-US" altLang="en-US" sz="1800" baseline="-14000">
                <a:latin typeface="Arial" panose="020B0604020202020204" pitchFamily="34" charset="0"/>
              </a:rPr>
              <a:t>4</a:t>
            </a:r>
            <a:r>
              <a:rPr lang="en-US" altLang="en-US" sz="1800">
                <a:latin typeface="Arial" panose="020B0604020202020204" pitchFamily="34" charset="0"/>
              </a:rPr>
              <a:t> </a:t>
            </a:r>
            <a:br>
              <a:rPr lang="en-US" altLang="en-US" sz="1800">
                <a:latin typeface="Arial" panose="020B0604020202020204" pitchFamily="34" charset="0"/>
              </a:rPr>
            </a:br>
            <a:r>
              <a:rPr lang="en-US" altLang="en-US" sz="1800">
                <a:latin typeface="Arial" panose="020B0604020202020204" pitchFamily="34" charset="0"/>
              </a:rPr>
              <a:t>	H</a:t>
            </a:r>
            <a:r>
              <a:rPr lang="en-US" altLang="en-US" sz="1800" baseline="-14000">
                <a:latin typeface="Arial" panose="020B0604020202020204" pitchFamily="34" charset="0"/>
              </a:rPr>
              <a:t>a</a:t>
            </a:r>
            <a:r>
              <a:rPr lang="en-US" altLang="en-US" sz="1800">
                <a:latin typeface="Arial" panose="020B0604020202020204" pitchFamily="34" charset="0"/>
              </a:rPr>
              <a:t>: One or more of the averages are not equal to the others</a:t>
            </a:r>
          </a:p>
        </p:txBody>
      </p:sp>
      <p:graphicFrame>
        <p:nvGraphicFramePr>
          <p:cNvPr id="141317" name="Object 4">
            <a:extLst>
              <a:ext uri="{FF2B5EF4-FFF2-40B4-BE49-F238E27FC236}">
                <a16:creationId xmlns:a16="http://schemas.microsoft.com/office/drawing/2014/main" id="{05AD9051-1C84-46AF-976F-1FD35BBF877F}"/>
              </a:ext>
            </a:extLst>
          </p:cNvPr>
          <p:cNvGraphicFramePr>
            <a:graphicFrameLocks noChangeAspect="1"/>
          </p:cNvGraphicFramePr>
          <p:nvPr/>
        </p:nvGraphicFramePr>
        <p:xfrm>
          <a:off x="-152400" y="3124200"/>
          <a:ext cx="4972050" cy="3179763"/>
        </p:xfrm>
        <a:graphic>
          <a:graphicData uri="http://schemas.openxmlformats.org/presentationml/2006/ole">
            <mc:AlternateContent xmlns:mc="http://schemas.openxmlformats.org/markup-compatibility/2006">
              <mc:Choice xmlns:v="urn:schemas-microsoft-com:vml" Requires="v">
                <p:oleObj spid="_x0000_s141320" name="Worksheet" r:id="rId3" imgW="3665187" imgH="2346888" progId="Excel.Sheet.8">
                  <p:embed/>
                </p:oleObj>
              </mc:Choice>
              <mc:Fallback>
                <p:oleObj name="Worksheet" r:id="rId3" imgW="3665187" imgH="2346888"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24200"/>
                        <a:ext cx="4972050" cy="317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18" name="Text Box 5">
            <a:extLst>
              <a:ext uri="{FF2B5EF4-FFF2-40B4-BE49-F238E27FC236}">
                <a16:creationId xmlns:a16="http://schemas.microsoft.com/office/drawing/2014/main" id="{8C1235DB-96C7-43CA-8559-6E6FD7120BD5}"/>
              </a:ext>
            </a:extLst>
          </p:cNvPr>
          <p:cNvSpPr txBox="1">
            <a:spLocks noChangeArrowheads="1"/>
          </p:cNvSpPr>
          <p:nvPr/>
        </p:nvSpPr>
        <p:spPr bwMode="auto">
          <a:xfrm>
            <a:off x="5334000" y="4800600"/>
            <a:ext cx="2895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Are the welders consistent with respect to mean torque?</a:t>
            </a:r>
          </a:p>
        </p:txBody>
      </p:sp>
      <p:sp>
        <p:nvSpPr>
          <p:cNvPr id="141319" name="Footer Placeholder 1">
            <a:extLst>
              <a:ext uri="{FF2B5EF4-FFF2-40B4-BE49-F238E27FC236}">
                <a16:creationId xmlns:a16="http://schemas.microsoft.com/office/drawing/2014/main" id="{2F0EEDC2-8456-44F4-966D-F48CA6E415E5}"/>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EFCC0121-F592-45CB-9F02-0B42C9A0911C}"/>
              </a:ext>
            </a:extLst>
          </p:cNvPr>
          <p:cNvSpPr>
            <a:spLocks noGrp="1" noChangeArrowheads="1"/>
          </p:cNvSpPr>
          <p:nvPr>
            <p:ph type="title"/>
          </p:nvPr>
        </p:nvSpPr>
        <p:spPr/>
        <p:txBody>
          <a:bodyPr/>
          <a:lstStyle/>
          <a:p>
            <a:pPr eaLnBrk="1" hangingPunct="1"/>
            <a:r>
              <a:rPr lang="en-US" altLang="en-US"/>
              <a:t>Minitab: One-Way Analysis of Variance (ANOVA)</a:t>
            </a:r>
          </a:p>
        </p:txBody>
      </p:sp>
      <p:sp>
        <p:nvSpPr>
          <p:cNvPr id="142339" name="Slide Number Placeholder 2">
            <a:extLst>
              <a:ext uri="{FF2B5EF4-FFF2-40B4-BE49-F238E27FC236}">
                <a16:creationId xmlns:a16="http://schemas.microsoft.com/office/drawing/2014/main" id="{86EE1F21-1A5B-4A88-92D3-C946D202239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fld id="{4463F139-16A7-4134-8DF7-4116D44D44C8}" type="slidenum">
              <a:rPr lang="en-US" altLang="en-US" sz="800">
                <a:solidFill>
                  <a:schemeClr val="bg1"/>
                </a:solidFill>
                <a:latin typeface="Arial" panose="020B0604020202020204" pitchFamily="34" charset="0"/>
              </a:rPr>
              <a:pPr eaLnBrk="1" hangingPunct="1">
                <a:spcBef>
                  <a:spcPct val="0"/>
                </a:spcBef>
                <a:spcAft>
                  <a:spcPct val="40000"/>
                </a:spcAft>
                <a:buFontTx/>
                <a:buNone/>
              </a:pPr>
              <a:t>99</a:t>
            </a:fld>
            <a:endParaRPr lang="en-US" altLang="en-US" sz="800">
              <a:solidFill>
                <a:schemeClr val="bg1"/>
              </a:solidFill>
              <a:latin typeface="Arial" panose="020B0604020202020204" pitchFamily="34" charset="0"/>
            </a:endParaRPr>
          </a:p>
        </p:txBody>
      </p:sp>
      <p:sp>
        <p:nvSpPr>
          <p:cNvPr id="142340" name="Text Box 3">
            <a:extLst>
              <a:ext uri="{FF2B5EF4-FFF2-40B4-BE49-F238E27FC236}">
                <a16:creationId xmlns:a16="http://schemas.microsoft.com/office/drawing/2014/main" id="{9F4FAE86-1123-4F4C-B350-A71643A9E93E}"/>
              </a:ext>
            </a:extLst>
          </p:cNvPr>
          <p:cNvSpPr txBox="1">
            <a:spLocks noChangeArrowheads="1"/>
          </p:cNvSpPr>
          <p:nvPr/>
        </p:nvSpPr>
        <p:spPr bwMode="auto">
          <a:xfrm>
            <a:off x="457200" y="990600"/>
            <a:ext cx="8034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2000">
                <a:latin typeface="Arial" panose="020B0604020202020204" pitchFamily="34" charset="0"/>
              </a:rPr>
              <a:t>Minitab: Stat / Anova / One-Way / (Graphs / Boxplot or Interval Plot)</a:t>
            </a:r>
          </a:p>
        </p:txBody>
      </p:sp>
      <p:pic>
        <p:nvPicPr>
          <p:cNvPr id="142341" name="Picture 4" descr="Activity">
            <a:extLst>
              <a:ext uri="{FF2B5EF4-FFF2-40B4-BE49-F238E27FC236}">
                <a16:creationId xmlns:a16="http://schemas.microsoft.com/office/drawing/2014/main" id="{31D76562-940A-474F-99A2-8F60C2917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76200"/>
            <a:ext cx="828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1">
            <a:extLst>
              <a:ext uri="{FF2B5EF4-FFF2-40B4-BE49-F238E27FC236}">
                <a16:creationId xmlns:a16="http://schemas.microsoft.com/office/drawing/2014/main" id="{44D0F3FA-104D-4909-918C-CFC61F5FAEE4}"/>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80000"/>
              </a:spcBef>
              <a:spcAft>
                <a:spcPct val="0"/>
              </a:spcAft>
              <a:buFont typeface="Arial" panose="020B0604020202020204" pitchFamily="34" charset="0"/>
              <a:buChar char="•"/>
              <a:defRPr sz="2200">
                <a:solidFill>
                  <a:schemeClr val="tx1"/>
                </a:solidFill>
                <a:latin typeface="Calibri" panose="020F0502020204030204" pitchFamily="34" charset="0"/>
              </a:defRPr>
            </a:lvl1pPr>
            <a:lvl2pPr marL="742950" indent="-285750" eaLnBrk="0" hangingPunct="0">
              <a:spcBef>
                <a:spcPct val="40000"/>
              </a:spcBef>
              <a:spcAft>
                <a:spcPct val="0"/>
              </a:spcAft>
              <a:buChar char="•"/>
              <a:defRPr sz="2200">
                <a:solidFill>
                  <a:schemeClr val="tx1"/>
                </a:solidFill>
                <a:latin typeface="Calibri" panose="020F0502020204030204" pitchFamily="34" charset="0"/>
              </a:defRPr>
            </a:lvl2pPr>
            <a:lvl3pPr marL="1143000" indent="-228600" eaLnBrk="0" hangingPunct="0">
              <a:spcBef>
                <a:spcPct val="20000"/>
              </a:spcBef>
              <a:spcAft>
                <a:spcPct val="0"/>
              </a:spcAft>
              <a:buFont typeface="Arial" panose="020B0604020202020204" pitchFamily="34" charset="0"/>
              <a:buChar char="–"/>
              <a:defRPr sz="2100">
                <a:solidFill>
                  <a:schemeClr val="tx1"/>
                </a:solidFill>
                <a:latin typeface="Calibri" panose="020F0502020204030204" pitchFamily="34" charset="0"/>
              </a:defRPr>
            </a:lvl3pPr>
            <a:lvl4pPr marL="16002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1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ct val="40000"/>
              </a:spcAft>
              <a:buFontTx/>
              <a:buNone/>
            </a:pPr>
            <a:r>
              <a:rPr lang="en-US" altLang="en-US" sz="900">
                <a:solidFill>
                  <a:schemeClr val="bg1"/>
                </a:solidFill>
                <a:latin typeface="Arial" panose="020B0604020202020204" pitchFamily="34" charset="0"/>
              </a:rPr>
              <a:t>Basic Statistics, NCS&amp;T Parenterals, Day 1</a:t>
            </a:r>
          </a:p>
        </p:txBody>
      </p:sp>
      <p:pic>
        <p:nvPicPr>
          <p:cNvPr id="142343" name="Picture 8">
            <a:extLst>
              <a:ext uri="{FF2B5EF4-FFF2-40B4-BE49-F238E27FC236}">
                <a16:creationId xmlns:a16="http://schemas.microsoft.com/office/drawing/2014/main" id="{3B45BA33-D619-4BD3-B774-A43453895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8" y="3352800"/>
            <a:ext cx="4297362"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pic>
        <p:nvPicPr>
          <p:cNvPr id="142344" name="Picture 9">
            <a:extLst>
              <a:ext uri="{FF2B5EF4-FFF2-40B4-BE49-F238E27FC236}">
                <a16:creationId xmlns:a16="http://schemas.microsoft.com/office/drawing/2014/main" id="{C4D3CF71-2F85-407F-90FF-945A0BFA50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 y="1524000"/>
            <a:ext cx="4297362" cy="286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Presentation">
  <a:themeElements>
    <a:clrScheme name="">
      <a:dk1>
        <a:srgbClr val="000000"/>
      </a:dk1>
      <a:lt1>
        <a:srgbClr val="FFFFFF"/>
      </a:lt1>
      <a:dk2>
        <a:srgbClr val="2A8DBA"/>
      </a:dk2>
      <a:lt2>
        <a:srgbClr val="B5B5B5"/>
      </a:lt2>
      <a:accent1>
        <a:srgbClr val="2A8DBA"/>
      </a:accent1>
      <a:accent2>
        <a:srgbClr val="91BAD3"/>
      </a:accent2>
      <a:accent3>
        <a:srgbClr val="FFFFFF"/>
      </a:accent3>
      <a:accent4>
        <a:srgbClr val="000000"/>
      </a:accent4>
      <a:accent5>
        <a:srgbClr val="ACC5D9"/>
      </a:accent5>
      <a:accent6>
        <a:srgbClr val="83A8BF"/>
      </a:accent6>
      <a:hlink>
        <a:srgbClr val="C6E4EE"/>
      </a:hlink>
      <a:folHlink>
        <a:srgbClr val="2A8DBA"/>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folHlink"/>
          </a:solidFill>
          <a:prstDash val="solid"/>
          <a:round/>
          <a:headEnd type="none" w="med" len="med"/>
          <a:tailEnd type="triangle" w="med" len="med"/>
        </a:ln>
        <a:effectLst/>
      </a:spPr>
      <a:bodyPr vert="horz" wrap="none" lIns="0" tIns="0" rIns="0" bIns="0" numCol="1" anchor="t" anchorCtr="0" compatLnSpc="1">
        <a:prstTxWarp prst="textNoShape">
          <a:avLst/>
        </a:prstTxWarp>
        <a:spAutoFit/>
      </a:bodyPr>
      <a:lstStyle>
        <a:defPPr marL="0" marR="0" indent="0" algn="l" defTabSz="914400" rtl="0" eaLnBrk="1" fontAlgn="base" latinLnBrk="0" hangingPunct="1">
          <a:lnSpc>
            <a:spcPct val="90000"/>
          </a:lnSpc>
          <a:spcBef>
            <a:spcPct val="0"/>
          </a:spcBef>
          <a:spcAft>
            <a:spcPct val="4000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folHlink"/>
          </a:solidFill>
          <a:prstDash val="solid"/>
          <a:round/>
          <a:headEnd type="none" w="med" len="med"/>
          <a:tailEnd type="triangle" w="med" len="med"/>
        </a:ln>
        <a:effectLst/>
      </a:spPr>
      <a:bodyPr vert="horz" wrap="none" lIns="0" tIns="0" rIns="0" bIns="0" numCol="1" anchor="t" anchorCtr="0" compatLnSpc="1">
        <a:prstTxWarp prst="textNoShape">
          <a:avLst/>
        </a:prstTxWarp>
        <a:spAutoFit/>
      </a:bodyPr>
      <a:lstStyle>
        <a:defPPr marL="0" marR="0" indent="0" algn="l" defTabSz="914400" rtl="0" eaLnBrk="1" fontAlgn="base" latinLnBrk="0" hangingPunct="1">
          <a:lnSpc>
            <a:spcPct val="90000"/>
          </a:lnSpc>
          <a:spcBef>
            <a:spcPct val="0"/>
          </a:spcBef>
          <a:spcAft>
            <a:spcPct val="4000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Blank Presentation 1">
        <a:dk1>
          <a:srgbClr val="000000"/>
        </a:dk1>
        <a:lt1>
          <a:srgbClr val="FFFFFF"/>
        </a:lt1>
        <a:dk2>
          <a:srgbClr val="2A8DBA"/>
        </a:dk2>
        <a:lt2>
          <a:srgbClr val="B5B5B5"/>
        </a:lt2>
        <a:accent1>
          <a:srgbClr val="2A8DBA"/>
        </a:accent1>
        <a:accent2>
          <a:srgbClr val="60B4DA"/>
        </a:accent2>
        <a:accent3>
          <a:srgbClr val="FFFFFF"/>
        </a:accent3>
        <a:accent4>
          <a:srgbClr val="000000"/>
        </a:accent4>
        <a:accent5>
          <a:srgbClr val="ACC5D9"/>
        </a:accent5>
        <a:accent6>
          <a:srgbClr val="56A3C5"/>
        </a:accent6>
        <a:hlink>
          <a:srgbClr val="ABD7EB"/>
        </a:hlink>
        <a:folHlink>
          <a:srgbClr val="2A8DBA"/>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840281"/>
        </a:dk2>
        <a:lt2>
          <a:srgbClr val="B5B5B5"/>
        </a:lt2>
        <a:accent1>
          <a:srgbClr val="840281"/>
        </a:accent1>
        <a:accent2>
          <a:srgbClr val="B878B2"/>
        </a:accent2>
        <a:accent3>
          <a:srgbClr val="FFFFFF"/>
        </a:accent3>
        <a:accent4>
          <a:srgbClr val="000000"/>
        </a:accent4>
        <a:accent5>
          <a:srgbClr val="C2AAC1"/>
        </a:accent5>
        <a:accent6>
          <a:srgbClr val="A66CA1"/>
        </a:accent6>
        <a:hlink>
          <a:srgbClr val="D9B7D6"/>
        </a:hlink>
        <a:folHlink>
          <a:srgbClr val="840281"/>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549117"/>
        </a:dk2>
        <a:lt2>
          <a:srgbClr val="B5B5B5"/>
        </a:lt2>
        <a:accent1>
          <a:srgbClr val="549117"/>
        </a:accent1>
        <a:accent2>
          <a:srgbClr val="52BE08"/>
        </a:accent2>
        <a:accent3>
          <a:srgbClr val="FFFFFF"/>
        </a:accent3>
        <a:accent4>
          <a:srgbClr val="000000"/>
        </a:accent4>
        <a:accent5>
          <a:srgbClr val="B3C7AB"/>
        </a:accent5>
        <a:accent6>
          <a:srgbClr val="49AC06"/>
        </a:accent6>
        <a:hlink>
          <a:srgbClr val="7FDC22"/>
        </a:hlink>
        <a:folHlink>
          <a:srgbClr val="549117"/>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Abbvie Green ILT 3">
  <a:themeElements>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bbVie Design 2">
  <a:themeElements>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
      <a:clrScheme name="AbbVie Design 2 2">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bbvie Green ILT 2">
  <a:themeElements>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bbVie Design 2">
  <a:themeElements>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
      <a:clrScheme name="AbbVie Design 2 2">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Abbvie Green ILT 2">
  <a:themeElements>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AbbVie Design 2">
  <a:themeElements>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
      <a:clrScheme name="AbbVie Design 2 2">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bbvie Green ILT 3">
  <a:themeElements>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AbbVie Design 2">
  <a:themeElements>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00000"/>
        </a:dk1>
        <a:lt1>
          <a:srgbClr val="FFFFFF"/>
        </a:lt1>
        <a:dk2>
          <a:srgbClr val="DC8633"/>
        </a:dk2>
        <a:lt2>
          <a:srgbClr val="702082"/>
        </a:lt2>
        <a:accent1>
          <a:srgbClr val="7DA1C4"/>
        </a:accent1>
        <a:accent2>
          <a:srgbClr val="6BBBAE"/>
        </a:accent2>
        <a:accent3>
          <a:srgbClr val="FFFFFF"/>
        </a:accent3>
        <a:accent4>
          <a:srgbClr val="000000"/>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
      <a:clrScheme name="AbbVie Design 2 2">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Abbvie Green ILT 3">
  <a:themeElements>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19770</TotalTime>
  <Words>12309</Words>
  <Application>Microsoft Office PowerPoint</Application>
  <PresentationFormat>On-screen Show (4:3)</PresentationFormat>
  <Paragraphs>1476</Paragraphs>
  <Slides>151</Slides>
  <Notes>44</Notes>
  <HiddenSlides>0</HiddenSlides>
  <MMClips>0</MMClips>
  <ScaleCrop>false</ScaleCrop>
  <HeadingPairs>
    <vt:vector size="8" baseType="variant">
      <vt:variant>
        <vt:lpstr>Fonts Used</vt:lpstr>
      </vt:variant>
      <vt:variant>
        <vt:i4>12</vt:i4>
      </vt:variant>
      <vt:variant>
        <vt:lpstr>Theme</vt:lpstr>
      </vt:variant>
      <vt:variant>
        <vt:i4>10</vt:i4>
      </vt:variant>
      <vt:variant>
        <vt:lpstr>Embedded OLE Servers</vt:lpstr>
      </vt:variant>
      <vt:variant>
        <vt:i4>6</vt:i4>
      </vt:variant>
      <vt:variant>
        <vt:lpstr>Slide Titles</vt:lpstr>
      </vt:variant>
      <vt:variant>
        <vt:i4>151</vt:i4>
      </vt:variant>
    </vt:vector>
  </HeadingPairs>
  <TitlesOfParts>
    <vt:vector size="179" baseType="lpstr">
      <vt:lpstr>Arial</vt:lpstr>
      <vt:lpstr>Times New Roman</vt:lpstr>
      <vt:lpstr>Calibri</vt:lpstr>
      <vt:lpstr>Verdana</vt:lpstr>
      <vt:lpstr>Wingdings</vt:lpstr>
      <vt:lpstr>Courier New</vt:lpstr>
      <vt:lpstr>Symbol</vt:lpstr>
      <vt:lpstr>Tahoma</vt:lpstr>
      <vt:lpstr>MS Sans Serif</vt:lpstr>
      <vt:lpstr>Times</vt:lpstr>
      <vt:lpstr>Segoe UI</vt:lpstr>
      <vt:lpstr>SimSun</vt:lpstr>
      <vt:lpstr>Blank Presentation</vt:lpstr>
      <vt:lpstr>AbbVie Design 2</vt:lpstr>
      <vt:lpstr>Abbvie Green ILT 2</vt:lpstr>
      <vt:lpstr>1_AbbVie Design 2</vt:lpstr>
      <vt:lpstr>1_Abbvie Green ILT 2</vt:lpstr>
      <vt:lpstr>2_AbbVie Design 2</vt:lpstr>
      <vt:lpstr>Abbvie Green ILT 3</vt:lpstr>
      <vt:lpstr>3_AbbVie Design 2</vt:lpstr>
      <vt:lpstr>1_Abbvie Green ILT 3</vt:lpstr>
      <vt:lpstr>2_Abbvie Green ILT 3</vt:lpstr>
      <vt:lpstr>Microsoft Office Excel Worksheet</vt:lpstr>
      <vt:lpstr>Microsoft Equation 3.0</vt:lpstr>
      <vt:lpstr>Microsoft Excel Chart</vt:lpstr>
      <vt:lpstr>Microsoft Excel 97-2003 Worksheet</vt:lpstr>
      <vt:lpstr>Microsoft Excel Worksheet</vt:lpstr>
      <vt:lpstr>Equation</vt:lpstr>
      <vt:lpstr>Basic Statistics </vt:lpstr>
      <vt:lpstr>Introduction</vt:lpstr>
      <vt:lpstr>Learning Objectives</vt:lpstr>
      <vt:lpstr>Overview </vt:lpstr>
      <vt:lpstr>UNIT 1: DESCRIBING DATA</vt:lpstr>
      <vt:lpstr>Types of Data</vt:lpstr>
      <vt:lpstr>Measurement Scales</vt:lpstr>
      <vt:lpstr>Scales of Measurement</vt:lpstr>
      <vt:lpstr>Variables Data is Preferred</vt:lpstr>
      <vt:lpstr>Population vs. Sample</vt:lpstr>
      <vt:lpstr>Parameter vs. Statistic </vt:lpstr>
      <vt:lpstr>Common Summary Statistics</vt:lpstr>
      <vt:lpstr>Descriptive vs. Inferential Statistics</vt:lpstr>
      <vt:lpstr>Summary Statistics</vt:lpstr>
      <vt:lpstr>Exercise: Summary Statistics</vt:lpstr>
      <vt:lpstr>PowerPoint Presentation</vt:lpstr>
      <vt:lpstr>Describing Data Graphically - Histogram</vt:lpstr>
      <vt:lpstr>Describing Data Graphically – Stem-and-Leaf Display</vt:lpstr>
      <vt:lpstr>Describing Data Graphically – Run Chart</vt:lpstr>
      <vt:lpstr>Boxplot</vt:lpstr>
      <vt:lpstr>Box plot – how to calculate</vt:lpstr>
      <vt:lpstr>Describing Data Graphically - Boxplot</vt:lpstr>
      <vt:lpstr>UNIT 2: THE NORMAL PROBABILITY DISTRIBUTION</vt:lpstr>
      <vt:lpstr>Normal Distribution </vt:lpstr>
      <vt:lpstr>Normal Distribution Example: IQ Scores</vt:lpstr>
      <vt:lpstr>Normal Distribution IQ</vt:lpstr>
      <vt:lpstr>Exercise: Normal Distribution</vt:lpstr>
      <vt:lpstr>Standard Normal z Distribution </vt:lpstr>
      <vt:lpstr>Standard Normal z Distribution </vt:lpstr>
      <vt:lpstr>Standard Normal z Distribution </vt:lpstr>
      <vt:lpstr>Standard Normal z Distribution </vt:lpstr>
      <vt:lpstr>Standard Normal z Distribution </vt:lpstr>
      <vt:lpstr>Central Limit Theorem</vt:lpstr>
      <vt:lpstr>Central Limit Theorem</vt:lpstr>
      <vt:lpstr>Central Limit Theorem</vt:lpstr>
      <vt:lpstr>UNIT 3: Hypothesis Testing and  Confidence Intervals for Means</vt:lpstr>
      <vt:lpstr>Hypothesis Testing</vt:lpstr>
      <vt:lpstr>Hypothesis Testing</vt:lpstr>
      <vt:lpstr>Hypothesis Testing</vt:lpstr>
      <vt:lpstr>Risky Business</vt:lpstr>
      <vt:lpstr>Hypothesis Testing</vt:lpstr>
      <vt:lpstr>Type I and Type II Errors</vt:lpstr>
      <vt:lpstr>Type I and Type II Errors</vt:lpstr>
      <vt:lpstr>Type I and Type II Errors</vt:lpstr>
      <vt:lpstr>Common Statistical Hypothesis Tests</vt:lpstr>
      <vt:lpstr>Hypothesis Testing Procedure</vt:lpstr>
      <vt:lpstr>One Sample t-test</vt:lpstr>
      <vt:lpstr>One Sample t-test</vt:lpstr>
      <vt:lpstr>One Sample t-test - Minitab</vt:lpstr>
      <vt:lpstr>p-values</vt:lpstr>
      <vt:lpstr>One-Sided or Two-Sided?</vt:lpstr>
      <vt:lpstr>PowerPoint Presentation</vt:lpstr>
      <vt:lpstr>PowerPoint Presentation</vt:lpstr>
      <vt:lpstr>PowerPoint Presentation</vt:lpstr>
      <vt:lpstr>What does a Confidence Interval do?</vt:lpstr>
      <vt:lpstr>Exercise: One Sample t-test</vt:lpstr>
      <vt:lpstr>Assumptions</vt:lpstr>
      <vt:lpstr>Two Sample t-test, equal variances</vt:lpstr>
      <vt:lpstr>Two Sample t-test, equal variances</vt:lpstr>
      <vt:lpstr>Two Sample t-test, unequal variances</vt:lpstr>
      <vt:lpstr>Two Sample t-test – Minitab</vt:lpstr>
      <vt:lpstr>Confidence Interval for Difference in Means</vt:lpstr>
      <vt:lpstr>C.I. for Difference in Means – Unequal Variances</vt:lpstr>
      <vt:lpstr>Exercise: Two-Sample t-test</vt:lpstr>
      <vt:lpstr>Paired data</vt:lpstr>
      <vt:lpstr>Paired t-test</vt:lpstr>
      <vt:lpstr>Paired t-test - Minitab</vt:lpstr>
      <vt:lpstr>Exercise: pH Meter Comparison</vt:lpstr>
      <vt:lpstr>UNIT 4: Hypothesis Tests for Normality and Confidence Intervals for Variation</vt:lpstr>
      <vt:lpstr>Testing for Normality</vt:lpstr>
      <vt:lpstr>Testing for Normality</vt:lpstr>
      <vt:lpstr>Testing for Normality</vt:lpstr>
      <vt:lpstr>Testing for Normality</vt:lpstr>
      <vt:lpstr>Normality Tests – Issues with Rounding</vt:lpstr>
      <vt:lpstr>Normality Tests – Issues with Rounding</vt:lpstr>
      <vt:lpstr>Normality Tests – Issues with Rounding</vt:lpstr>
      <vt:lpstr>Dealing with non-normality</vt:lpstr>
      <vt:lpstr> Data Transformations</vt:lpstr>
      <vt:lpstr> Data Transformations – Ladder of Powers</vt:lpstr>
      <vt:lpstr> Data Transformations – Ladder of Powers</vt:lpstr>
      <vt:lpstr> Data Transformations – Ladder of Powers</vt:lpstr>
      <vt:lpstr> Data Transformations – Ladder of Powers</vt:lpstr>
      <vt:lpstr> Box Cox Transformation</vt:lpstr>
      <vt:lpstr>Box Cox Transformation Example</vt:lpstr>
      <vt:lpstr>Chi-square Test for Variance / Std. Dev.</vt:lpstr>
      <vt:lpstr>Confidence Interval for Variance / Standard Deviation</vt:lpstr>
      <vt:lpstr>Confidence Interval and Test for Std. Dev. - Minitab</vt:lpstr>
      <vt:lpstr>Confidence Interval for Coefficient of Variation (RSD)</vt:lpstr>
      <vt:lpstr>Exercise: Confidence Interval for Standard Deviation</vt:lpstr>
      <vt:lpstr>Exercise: Confidence Interval for CV (RSD)</vt:lpstr>
      <vt:lpstr>F-test for Comparing Two Variances / Std. Deviations</vt:lpstr>
      <vt:lpstr>F-test for Comparing Two Standard Deviations</vt:lpstr>
      <vt:lpstr>Minitab: F-Test to Compare Variances / Std. Deviations</vt:lpstr>
      <vt:lpstr>Exercise: F-Test</vt:lpstr>
      <vt:lpstr>F-Max (Hartley) Test to Compare Several Std Devs</vt:lpstr>
      <vt:lpstr>Other Tests to Compare Several Standard Deviations</vt:lpstr>
      <vt:lpstr>UNIT 5: Analysis of Variance (ANOVA)</vt:lpstr>
      <vt:lpstr>One-Way Analysis of Variance (ANOVA)</vt:lpstr>
      <vt:lpstr>Minitab: One-Way Analysis of Variance (ANOVA)</vt:lpstr>
      <vt:lpstr>One-Way Analysis of Variance (ANOVA)</vt:lpstr>
      <vt:lpstr>Minitab: One-Way Analysis of Variance (ANOVA)</vt:lpstr>
      <vt:lpstr>Minitab: One-Way Analysis of Variance (ANOVA)</vt:lpstr>
      <vt:lpstr>One-Way Analysis of Variance (ANOVA) Table</vt:lpstr>
      <vt:lpstr>UNIT 6: Correlation &amp; Regression</vt:lpstr>
      <vt:lpstr>Correlation</vt:lpstr>
      <vt:lpstr>Correlation</vt:lpstr>
      <vt:lpstr>PowerPoint Presentation</vt:lpstr>
      <vt:lpstr>Correlation – Positive relationship between variables</vt:lpstr>
      <vt:lpstr>Correlation - Negative relationship between variables</vt:lpstr>
      <vt:lpstr>Correlation – No relationship between variables</vt:lpstr>
      <vt:lpstr>Correlation – Formulas for Pearson r</vt:lpstr>
      <vt:lpstr>Correlation – Example of Weight vs. Systolic Blood Pressure</vt:lpstr>
      <vt:lpstr>Correlation and Regression</vt:lpstr>
      <vt:lpstr>PowerPoint Presentation</vt:lpstr>
      <vt:lpstr>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Standard Normal Distribution</vt:lpstr>
      <vt:lpstr>t Distribution</vt:lpstr>
      <vt:lpstr>Chi-square distribution</vt:lpstr>
      <vt:lpstr>F Distribution: α=0.05</vt:lpstr>
      <vt:lpstr>F Distribution: α=0.025</vt:lpstr>
      <vt:lpstr>F Distribution: α=0.01</vt:lpstr>
      <vt:lpstr>Fmax (Hartley) Test</vt:lpstr>
      <vt:lpstr>Poisson Distribution</vt:lpstr>
    </vt:vector>
  </TitlesOfParts>
  <Company>Abbott Laboratories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dc:creator>
  <cp:lastModifiedBy>Daniel Reilly</cp:lastModifiedBy>
  <cp:revision>458</cp:revision>
  <cp:lastPrinted>2018-05-15T12:38:05Z</cp:lastPrinted>
  <dcterms:created xsi:type="dcterms:W3CDTF">2001-08-07T15:30:52Z</dcterms:created>
  <dcterms:modified xsi:type="dcterms:W3CDTF">2020-07-18T10:39:41Z</dcterms:modified>
</cp:coreProperties>
</file>